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2"/>
  </p:notesMasterIdLst>
  <p:handoutMasterIdLst>
    <p:handoutMasterId r:id="rId133"/>
  </p:handoutMasterIdLst>
  <p:sldIdLst>
    <p:sldId id="256" r:id="rId2"/>
    <p:sldId id="849" r:id="rId3"/>
    <p:sldId id="639" r:id="rId4"/>
    <p:sldId id="642" r:id="rId5"/>
    <p:sldId id="817" r:id="rId6"/>
    <p:sldId id="749" r:id="rId7"/>
    <p:sldId id="750" r:id="rId8"/>
    <p:sldId id="643" r:id="rId9"/>
    <p:sldId id="751" r:id="rId10"/>
    <p:sldId id="673" r:id="rId11"/>
    <p:sldId id="646" r:id="rId12"/>
    <p:sldId id="834" r:id="rId13"/>
    <p:sldId id="819" r:id="rId14"/>
    <p:sldId id="820" r:id="rId15"/>
    <p:sldId id="821" r:id="rId16"/>
    <p:sldId id="822" r:id="rId17"/>
    <p:sldId id="839" r:id="rId18"/>
    <p:sldId id="840" r:id="rId19"/>
    <p:sldId id="841" r:id="rId20"/>
    <p:sldId id="842" r:id="rId21"/>
    <p:sldId id="823" r:id="rId22"/>
    <p:sldId id="824" r:id="rId23"/>
    <p:sldId id="825" r:id="rId24"/>
    <p:sldId id="826" r:id="rId25"/>
    <p:sldId id="827" r:id="rId26"/>
    <p:sldId id="828" r:id="rId27"/>
    <p:sldId id="829" r:id="rId28"/>
    <p:sldId id="830" r:id="rId29"/>
    <p:sldId id="831" r:id="rId30"/>
    <p:sldId id="843" r:id="rId31"/>
    <p:sldId id="835" r:id="rId32"/>
    <p:sldId id="838" r:id="rId33"/>
    <p:sldId id="851" r:id="rId34"/>
    <p:sldId id="852" r:id="rId35"/>
    <p:sldId id="853" r:id="rId36"/>
    <p:sldId id="854" r:id="rId37"/>
    <p:sldId id="858" r:id="rId38"/>
    <p:sldId id="860" r:id="rId39"/>
    <p:sldId id="861" r:id="rId40"/>
    <p:sldId id="869" r:id="rId41"/>
    <p:sldId id="871" r:id="rId42"/>
    <p:sldId id="652" r:id="rId43"/>
    <p:sldId id="403" r:id="rId44"/>
    <p:sldId id="754" r:id="rId45"/>
    <p:sldId id="757" r:id="rId46"/>
    <p:sldId id="404" r:id="rId47"/>
    <p:sldId id="405" r:id="rId48"/>
    <p:sldId id="406" r:id="rId49"/>
    <p:sldId id="407" r:id="rId50"/>
    <p:sldId id="408" r:id="rId51"/>
    <p:sldId id="974" r:id="rId52"/>
    <p:sldId id="409" r:id="rId53"/>
    <p:sldId id="411" r:id="rId54"/>
    <p:sldId id="412" r:id="rId55"/>
    <p:sldId id="413" r:id="rId56"/>
    <p:sldId id="748" r:id="rId57"/>
    <p:sldId id="972" r:id="rId58"/>
    <p:sldId id="414" r:id="rId59"/>
    <p:sldId id="415" r:id="rId60"/>
    <p:sldId id="416" r:id="rId61"/>
    <p:sldId id="980" r:id="rId62"/>
    <p:sldId id="975" r:id="rId63"/>
    <p:sldId id="976" r:id="rId64"/>
    <p:sldId id="982" r:id="rId65"/>
    <p:sldId id="983" r:id="rId66"/>
    <p:sldId id="984" r:id="rId67"/>
    <p:sldId id="977" r:id="rId68"/>
    <p:sldId id="425" r:id="rId69"/>
    <p:sldId id="872" r:id="rId70"/>
    <p:sldId id="427" r:id="rId71"/>
    <p:sldId id="428" r:id="rId72"/>
    <p:sldId id="429" r:id="rId73"/>
    <p:sldId id="430" r:id="rId74"/>
    <p:sldId id="431" r:id="rId75"/>
    <p:sldId id="1055" r:id="rId76"/>
    <p:sldId id="432" r:id="rId77"/>
    <p:sldId id="433" r:id="rId78"/>
    <p:sldId id="434" r:id="rId79"/>
    <p:sldId id="435" r:id="rId80"/>
    <p:sldId id="436" r:id="rId81"/>
    <p:sldId id="437" r:id="rId82"/>
    <p:sldId id="438" r:id="rId83"/>
    <p:sldId id="439" r:id="rId84"/>
    <p:sldId id="440" r:id="rId85"/>
    <p:sldId id="441" r:id="rId86"/>
    <p:sldId id="442" r:id="rId87"/>
    <p:sldId id="873" r:id="rId88"/>
    <p:sldId id="444" r:id="rId89"/>
    <p:sldId id="445" r:id="rId90"/>
    <p:sldId id="446" r:id="rId91"/>
    <p:sldId id="447" r:id="rId92"/>
    <p:sldId id="448" r:id="rId93"/>
    <p:sldId id="449" r:id="rId94"/>
    <p:sldId id="450" r:id="rId95"/>
    <p:sldId id="451" r:id="rId96"/>
    <p:sldId id="452" r:id="rId97"/>
    <p:sldId id="453" r:id="rId98"/>
    <p:sldId id="874" r:id="rId99"/>
    <p:sldId id="666" r:id="rId100"/>
    <p:sldId id="667" r:id="rId101"/>
    <p:sldId id="668" r:id="rId102"/>
    <p:sldId id="669" r:id="rId103"/>
    <p:sldId id="670" r:id="rId104"/>
    <p:sldId id="671" r:id="rId105"/>
    <p:sldId id="724" r:id="rId106"/>
    <p:sldId id="738" r:id="rId107"/>
    <p:sldId id="875" r:id="rId108"/>
    <p:sldId id="1044" r:id="rId109"/>
    <p:sldId id="1045" r:id="rId110"/>
    <p:sldId id="1043" r:id="rId111"/>
    <p:sldId id="1104" r:id="rId112"/>
    <p:sldId id="1105" r:id="rId113"/>
    <p:sldId id="1106" r:id="rId114"/>
    <p:sldId id="1107" r:id="rId115"/>
    <p:sldId id="963" r:id="rId116"/>
    <p:sldId id="964" r:id="rId117"/>
    <p:sldId id="965" r:id="rId118"/>
    <p:sldId id="966" r:id="rId119"/>
    <p:sldId id="739" r:id="rId120"/>
    <p:sldId id="1058" r:id="rId121"/>
    <p:sldId id="1059" r:id="rId122"/>
    <p:sldId id="1056" r:id="rId123"/>
    <p:sldId id="1060" r:id="rId124"/>
    <p:sldId id="1061" r:id="rId125"/>
    <p:sldId id="970" r:id="rId126"/>
    <p:sldId id="1108" r:id="rId127"/>
    <p:sldId id="1109" r:id="rId128"/>
    <p:sldId id="1110" r:id="rId129"/>
    <p:sldId id="747" r:id="rId130"/>
    <p:sldId id="847" r:id="rId131"/>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5A8B7CB6-DC10-4860-9C63-1AB9C86EEE9C}">
          <p14:sldIdLst>
            <p14:sldId id="256"/>
            <p14:sldId id="849"/>
            <p14:sldId id="639"/>
            <p14:sldId id="642"/>
            <p14:sldId id="817"/>
            <p14:sldId id="749"/>
            <p14:sldId id="750"/>
            <p14:sldId id="643"/>
            <p14:sldId id="751"/>
            <p14:sldId id="673"/>
            <p14:sldId id="646"/>
          </p14:sldIdLst>
        </p14:section>
        <p14:section name="状态空间表示" id="{FCBCEC41-B405-429A-8B22-526BA668B894}">
          <p14:sldIdLst>
            <p14:sldId id="834"/>
            <p14:sldId id="819"/>
            <p14:sldId id="820"/>
            <p14:sldId id="821"/>
            <p14:sldId id="822"/>
            <p14:sldId id="839"/>
            <p14:sldId id="840"/>
            <p14:sldId id="841"/>
            <p14:sldId id="842"/>
            <p14:sldId id="823"/>
            <p14:sldId id="824"/>
            <p14:sldId id="825"/>
            <p14:sldId id="826"/>
            <p14:sldId id="827"/>
            <p14:sldId id="828"/>
            <p14:sldId id="829"/>
            <p14:sldId id="830"/>
            <p14:sldId id="831"/>
            <p14:sldId id="843"/>
            <p14:sldId id="835"/>
            <p14:sldId id="838"/>
            <p14:sldId id="851"/>
            <p14:sldId id="852"/>
            <p14:sldId id="853"/>
            <p14:sldId id="854"/>
            <p14:sldId id="858"/>
            <p14:sldId id="860"/>
            <p14:sldId id="861"/>
            <p14:sldId id="869"/>
            <p14:sldId id="871"/>
            <p14:sldId id="652"/>
            <p14:sldId id="403"/>
            <p14:sldId id="754"/>
            <p14:sldId id="757"/>
            <p14:sldId id="404"/>
            <p14:sldId id="405"/>
            <p14:sldId id="406"/>
            <p14:sldId id="407"/>
            <p14:sldId id="408"/>
            <p14:sldId id="974"/>
            <p14:sldId id="409"/>
            <p14:sldId id="411"/>
            <p14:sldId id="412"/>
            <p14:sldId id="413"/>
            <p14:sldId id="748"/>
            <p14:sldId id="972"/>
            <p14:sldId id="414"/>
            <p14:sldId id="415"/>
            <p14:sldId id="416"/>
            <p14:sldId id="980"/>
            <p14:sldId id="975"/>
            <p14:sldId id="976"/>
            <p14:sldId id="982"/>
            <p14:sldId id="983"/>
            <p14:sldId id="984"/>
            <p14:sldId id="977"/>
            <p14:sldId id="425"/>
            <p14:sldId id="872"/>
            <p14:sldId id="427"/>
            <p14:sldId id="428"/>
            <p14:sldId id="429"/>
            <p14:sldId id="430"/>
            <p14:sldId id="431"/>
            <p14:sldId id="1055"/>
            <p14:sldId id="432"/>
            <p14:sldId id="433"/>
            <p14:sldId id="434"/>
            <p14:sldId id="435"/>
            <p14:sldId id="436"/>
            <p14:sldId id="437"/>
            <p14:sldId id="438"/>
            <p14:sldId id="439"/>
            <p14:sldId id="440"/>
            <p14:sldId id="441"/>
            <p14:sldId id="442"/>
            <p14:sldId id="873"/>
            <p14:sldId id="444"/>
            <p14:sldId id="445"/>
            <p14:sldId id="446"/>
            <p14:sldId id="447"/>
            <p14:sldId id="448"/>
            <p14:sldId id="449"/>
            <p14:sldId id="450"/>
            <p14:sldId id="451"/>
            <p14:sldId id="452"/>
            <p14:sldId id="453"/>
            <p14:sldId id="874"/>
            <p14:sldId id="666"/>
            <p14:sldId id="667"/>
            <p14:sldId id="668"/>
            <p14:sldId id="669"/>
            <p14:sldId id="670"/>
            <p14:sldId id="671"/>
            <p14:sldId id="724"/>
            <p14:sldId id="738"/>
            <p14:sldId id="875"/>
            <p14:sldId id="1044"/>
            <p14:sldId id="1045"/>
            <p14:sldId id="1043"/>
            <p14:sldId id="1104"/>
            <p14:sldId id="1105"/>
            <p14:sldId id="1106"/>
            <p14:sldId id="1107"/>
            <p14:sldId id="963"/>
            <p14:sldId id="964"/>
            <p14:sldId id="965"/>
            <p14:sldId id="966"/>
            <p14:sldId id="739"/>
            <p14:sldId id="1058"/>
            <p14:sldId id="1059"/>
            <p14:sldId id="1056"/>
            <p14:sldId id="1060"/>
            <p14:sldId id="1061"/>
            <p14:sldId id="970"/>
            <p14:sldId id="1108"/>
            <p14:sldId id="1109"/>
            <p14:sldId id="1110"/>
            <p14:sldId id="747"/>
            <p14:sldId id="847"/>
          </p14:sldIdLst>
        </p14:section>
      </p14:sectionLst>
    </p:ext>
    <p:ext uri="{EFAFB233-063F-42B5-8137-9DF3F51BA10A}">
      <p15:sldGuideLst xmlns:p15="http://schemas.microsoft.com/office/powerpoint/2012/main">
        <p15:guide id="1" orient="horz" pos="2164">
          <p15:clr>
            <a:srgbClr val="A4A3A4"/>
          </p15:clr>
        </p15:guide>
        <p15:guide id="2" pos="28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06"/>
    <p:restoredTop sz="87432" autoAdjust="0"/>
  </p:normalViewPr>
  <p:slideViewPr>
    <p:cSldViewPr showGuides="1">
      <p:cViewPr varScale="1">
        <p:scale>
          <a:sx n="86" d="100"/>
          <a:sy n="86" d="100"/>
        </p:scale>
        <p:origin x="1550" y="67"/>
      </p:cViewPr>
      <p:guideLst>
        <p:guide orient="horz" pos="2164"/>
        <p:guide pos="2868"/>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7157"/>
    </p:cViewPr>
  </p:sorter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页眉占位符 161793"/>
          <p:cNvSpPr>
            <a:spLocks noGrp="1"/>
          </p:cNvSpPr>
          <p:nvPr>
            <p:ph type="hdr" sz="quarter"/>
          </p:nvPr>
        </p:nvSpPr>
        <p:spPr>
          <a:xfrm>
            <a:off x="0" y="0"/>
            <a:ext cx="2971800" cy="457200"/>
          </a:xfrm>
          <a:prstGeom prst="rect">
            <a:avLst/>
          </a:prstGeom>
          <a:noFill/>
          <a:ln w="9525">
            <a:noFill/>
          </a:ln>
        </p:spPr>
        <p:txBody>
          <a:bodyPr/>
          <a:lstStyle>
            <a:lvl1pPr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61795" name="日期占位符 161794"/>
          <p:cNvSpPr>
            <a:spLocks noGrp="1"/>
          </p:cNvSpPr>
          <p:nvPr>
            <p:ph type="dt" sz="quarter" idx="1"/>
          </p:nvPr>
        </p:nvSpPr>
        <p:spPr>
          <a:xfrm>
            <a:off x="3886200" y="0"/>
            <a:ext cx="2971800" cy="457200"/>
          </a:xfrm>
          <a:prstGeom prst="rect">
            <a:avLst/>
          </a:prstGeom>
          <a:noFill/>
          <a:ln w="9525">
            <a:noFill/>
          </a:ln>
        </p:spPr>
        <p:txBody>
          <a:bodyPr/>
          <a:lstStyle>
            <a:lvl1pPr algn="r" eaLnBrk="1" hangingPunct="1">
              <a:defRPr sz="1200" noProof="1"/>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61796" name="页脚占位符 161795"/>
          <p:cNvSpPr>
            <a:spLocks noGrp="1"/>
          </p:cNvSpPr>
          <p:nvPr>
            <p:ph type="ftr" sz="quarter" idx="2"/>
          </p:nvPr>
        </p:nvSpPr>
        <p:spPr>
          <a:xfrm>
            <a:off x="0" y="8686800"/>
            <a:ext cx="2971800" cy="457200"/>
          </a:xfrm>
          <a:prstGeom prst="rect">
            <a:avLst/>
          </a:prstGeom>
          <a:noFill/>
          <a:ln w="9525">
            <a:noFill/>
          </a:ln>
        </p:spPr>
        <p:txBody>
          <a:bodyPr anchor="b"/>
          <a:lstStyle>
            <a:lvl1pPr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61797" name="灯片编号占位符 161796"/>
          <p:cNvSpPr>
            <a:spLocks noGrp="1"/>
          </p:cNvSpPr>
          <p:nvPr>
            <p:ph type="sldNum" sz="quarter" idx="3"/>
          </p:nvPr>
        </p:nvSpPr>
        <p:spPr>
          <a:xfrm>
            <a:off x="3886200" y="8686800"/>
            <a:ext cx="2971800" cy="457200"/>
          </a:xfrm>
          <a:prstGeom prst="rect">
            <a:avLst/>
          </a:prstGeom>
          <a:noFill/>
          <a:ln w="9525">
            <a:noFill/>
          </a:ln>
        </p:spPr>
        <p:txBody>
          <a:bodyPr anchor="b"/>
          <a:lstStyle>
            <a:lvl1pPr algn="r" eaLnBrk="1" hangingPunct="1">
              <a:defRPr sz="1200" noProof="1"/>
            </a:lvl1pPr>
          </a:lstStyle>
          <a:p>
            <a:pPr marL="0" marR="0" lvl="0" indent="0" algn="r" defTabSz="914400" rtl="0" eaLnBrk="1" fontAlgn="base" latinLnBrk="0" hangingPunct="1">
              <a:lnSpc>
                <a:spcPct val="100000"/>
              </a:lnSpc>
              <a:spcBef>
                <a:spcPct val="0"/>
              </a:spcBef>
              <a:spcAft>
                <a:spcPct val="0"/>
              </a:spcAft>
              <a:buClrTx/>
              <a:buSzTx/>
              <a:buFontTx/>
              <a:buNone/>
              <a:defRPr/>
            </a:pPr>
            <a:fld id="{FD430E9D-9508-4E85-A51D-ACC6802A1C83}" type="slidenum">
              <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页眉占位符 113665"/>
          <p:cNvSpPr>
            <a:spLocks noGrp="1"/>
          </p:cNvSpPr>
          <p:nvPr>
            <p:ph type="hdr" sz="quarter"/>
          </p:nvPr>
        </p:nvSpPr>
        <p:spPr>
          <a:xfrm>
            <a:off x="0" y="0"/>
            <a:ext cx="2971800" cy="457200"/>
          </a:xfrm>
          <a:prstGeom prst="rect">
            <a:avLst/>
          </a:prstGeom>
          <a:noFill/>
          <a:ln w="9525">
            <a:noFill/>
          </a:ln>
        </p:spPr>
        <p:txBody>
          <a:bodyPr/>
          <a:lstStyle>
            <a:lvl1pPr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13667" name="日期占位符 113666"/>
          <p:cNvSpPr>
            <a:spLocks noGrp="1"/>
          </p:cNvSpPr>
          <p:nvPr>
            <p:ph type="dt" idx="1"/>
          </p:nvPr>
        </p:nvSpPr>
        <p:spPr>
          <a:xfrm>
            <a:off x="3886200" y="0"/>
            <a:ext cx="2971800" cy="457200"/>
          </a:xfrm>
          <a:prstGeom prst="rect">
            <a:avLst/>
          </a:prstGeom>
          <a:noFill/>
          <a:ln w="9525">
            <a:noFill/>
          </a:ln>
        </p:spPr>
        <p:txBody>
          <a:bodyPr/>
          <a:lstStyle>
            <a:lvl1pPr algn="r" eaLnBrk="1" hangingPunct="1">
              <a:defRPr sz="1200" noProof="1"/>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076" name="幻灯片图像占位符 113667"/>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4101" name="文本占位符 113668"/>
          <p:cNvSpPr>
            <a:spLocks noGrp="1" noChangeArrowheads="1"/>
          </p:cNvSpPr>
          <p:nvPr>
            <p:ph type="body" sz="quarter" idx="4294967295"/>
          </p:nvPr>
        </p:nvSpPr>
        <p:spPr bwMode="auto">
          <a:xfrm>
            <a:off x="914400" y="4343400"/>
            <a:ext cx="5029200" cy="411480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rPr>
              <a:t>第五级</a:t>
            </a:r>
          </a:p>
        </p:txBody>
      </p:sp>
      <p:sp>
        <p:nvSpPr>
          <p:cNvPr id="113670" name="页脚占位符 113669"/>
          <p:cNvSpPr>
            <a:spLocks noGrp="1"/>
          </p:cNvSpPr>
          <p:nvPr>
            <p:ph type="ftr" sz="quarter" idx="4"/>
          </p:nvPr>
        </p:nvSpPr>
        <p:spPr>
          <a:xfrm>
            <a:off x="0" y="8686800"/>
            <a:ext cx="2971800" cy="457200"/>
          </a:xfrm>
          <a:prstGeom prst="rect">
            <a:avLst/>
          </a:prstGeom>
          <a:noFill/>
          <a:ln w="9525">
            <a:noFill/>
          </a:ln>
        </p:spPr>
        <p:txBody>
          <a:bodyPr anchor="b"/>
          <a:lstStyle>
            <a:lvl1pPr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13671" name="灯片编号占位符 113670"/>
          <p:cNvSpPr>
            <a:spLocks noGrp="1"/>
          </p:cNvSpPr>
          <p:nvPr>
            <p:ph type="sldNum" sz="quarter" idx="5"/>
          </p:nvPr>
        </p:nvSpPr>
        <p:spPr>
          <a:xfrm>
            <a:off x="3886200" y="8686800"/>
            <a:ext cx="2971800" cy="457200"/>
          </a:xfrm>
          <a:prstGeom prst="rect">
            <a:avLst/>
          </a:prstGeom>
          <a:noFill/>
          <a:ln w="9525">
            <a:noFill/>
          </a:ln>
        </p:spPr>
        <p:txBody>
          <a:bodyPr anchor="b"/>
          <a:lstStyle>
            <a:lvl1pPr algn="r" eaLnBrk="1" hangingPunct="1">
              <a:defRPr sz="1200" noProof="1"/>
            </a:lvl1pPr>
          </a:lstStyle>
          <a:p>
            <a:pPr marL="0" marR="0" lvl="0" indent="0" algn="r" defTabSz="914400" rtl="0" eaLnBrk="1" fontAlgn="base" latinLnBrk="0" hangingPunct="1">
              <a:lnSpc>
                <a:spcPct val="100000"/>
              </a:lnSpc>
              <a:spcBef>
                <a:spcPct val="0"/>
              </a:spcBef>
              <a:spcAft>
                <a:spcPct val="0"/>
              </a:spcAft>
              <a:buClrTx/>
              <a:buSzTx/>
              <a:buFontTx/>
              <a:buNone/>
              <a:defRPr/>
            </a:pPr>
            <a:fld id="{8D67D4C6-AE58-488F-80E9-5A63235E08C8}" type="slidenum">
              <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7172"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3</a:t>
            </a:fld>
            <a:endParaRPr lang="en-US"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xfrm>
            <a:off x="1371600" y="1143000"/>
            <a:ext cx="4114800" cy="3086100"/>
          </a:xfrm>
        </p:spPr>
      </p:sp>
      <p:sp>
        <p:nvSpPr>
          <p:cNvPr id="25603"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25604"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42</a:t>
            </a:fld>
            <a:endParaRPr lang="en-US"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xfrm>
            <a:off x="1371600" y="1143000"/>
            <a:ext cx="4114800" cy="3086100"/>
          </a:xfrm>
        </p:spPr>
      </p:sp>
      <p:sp>
        <p:nvSpPr>
          <p:cNvPr id="28675" name="备注占位符 2"/>
          <p:cNvSpPr>
            <a:spLocks noGrp="1"/>
          </p:cNvSpPr>
          <p:nvPr>
            <p:ph type="body" idx="1"/>
          </p:nvPr>
        </p:nvSpPr>
        <p:spPr/>
        <p:txBody>
          <a:bodyPr wrap="square" lIns="91440" tIns="45720" rIns="91440" bIns="45720" anchor="t"/>
          <a:lstStyle/>
          <a:p>
            <a:pPr lvl="0" defTabSz="913130" eaLnBrk="1" hangingPunct="1">
              <a:spcBef>
                <a:spcPct val="0"/>
              </a:spcBef>
            </a:pPr>
            <a:r>
              <a:rPr lang="zh-CN" altLang="en-US" dirty="0"/>
              <a:t>“老李是小李的父亲”</a:t>
            </a:r>
            <a:endParaRPr lang="en-US" altLang="zh-CN" dirty="0"/>
          </a:p>
          <a:p>
            <a:pPr lvl="0" defTabSz="913130" eaLnBrk="1" hangingPunct="1">
              <a:spcBef>
                <a:spcPct val="0"/>
              </a:spcBef>
            </a:pPr>
            <a:r>
              <a:rPr lang="zh-CN" altLang="en-US" dirty="0"/>
              <a:t>如：两个命题 “李白是诗人”，“杜甫也是诗人”</a:t>
            </a:r>
          </a:p>
          <a:p>
            <a:pPr lvl="0" eaLnBrk="1" hangingPunct="1"/>
            <a:endParaRPr lang="zh-CN" altLang="en-US" dirty="0"/>
          </a:p>
        </p:txBody>
      </p:sp>
      <p:sp>
        <p:nvSpPr>
          <p:cNvPr id="28676"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44</a:t>
            </a:fld>
            <a:endParaRPr lang="en-US"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xfrm>
            <a:off x="1371600" y="1143000"/>
            <a:ext cx="4114800" cy="3086100"/>
          </a:xfrm>
        </p:spPr>
      </p:sp>
      <p:sp>
        <p:nvSpPr>
          <p:cNvPr id="30723" name="备注占位符 2"/>
          <p:cNvSpPr>
            <a:spLocks noGrp="1"/>
          </p:cNvSpPr>
          <p:nvPr>
            <p:ph type="body" idx="1"/>
          </p:nvPr>
        </p:nvSpPr>
        <p:spPr/>
        <p:txBody>
          <a:bodyPr wrap="square" lIns="91440" tIns="45720" rIns="91440" bIns="45720" anchor="t"/>
          <a:lstStyle/>
          <a:p>
            <a:pPr lvl="0" defTabSz="913130" eaLnBrk="1" hangingPunct="1">
              <a:spcBef>
                <a:spcPct val="0"/>
              </a:spcBef>
            </a:pPr>
            <a:endParaRPr lang="en-US" altLang="zh-CN" dirty="0"/>
          </a:p>
          <a:p>
            <a:pPr lvl="0" defTabSz="913130" eaLnBrk="1" hangingPunct="1"/>
            <a:endParaRPr lang="zh-CN" altLang="en-US" dirty="0"/>
          </a:p>
        </p:txBody>
      </p:sp>
      <p:sp>
        <p:nvSpPr>
          <p:cNvPr id="30724"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45</a:t>
            </a:fld>
            <a:endParaRPr lang="en-US"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67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xfrm>
            <a:off x="1371600" y="1143000"/>
            <a:ext cx="4114800" cy="3086100"/>
          </a:xfrm>
        </p:spPr>
      </p:sp>
      <p:sp>
        <p:nvSpPr>
          <p:cNvPr id="9219"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9220"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4</a:t>
            </a:fld>
            <a:endParaRPr lang="en-US"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pPr marL="457200" indent="-457200">
              <a:lnSpc>
                <a:spcPct val="120000"/>
              </a:lnSpc>
              <a:buFont typeface="Arial" panose="020B0604020202020204" pitchFamily="34" charset="0"/>
              <a:buChar char="•"/>
            </a:pPr>
            <a:r>
              <a:rPr lang="zh-CN" altLang="en-US" dirty="0">
                <a:sym typeface="+mn-ea"/>
              </a:rPr>
              <a:t>逻辑表示法的主要优点：</a:t>
            </a:r>
            <a:endParaRPr lang="zh-CN" altLang="en-US" dirty="0"/>
          </a:p>
          <a:p>
            <a:pPr>
              <a:lnSpc>
                <a:spcPct val="120000"/>
              </a:lnSpc>
            </a:pPr>
            <a:r>
              <a:rPr lang="zh-CN" altLang="en-US" dirty="0">
                <a:sym typeface="+mn-ea"/>
              </a:rPr>
              <a:t>    ⑴ 自然。逻辑表示法是人们对问题直观理解的一种描述，易于被人们接受。</a:t>
            </a:r>
            <a:endParaRPr lang="zh-CN" altLang="en-US" dirty="0"/>
          </a:p>
          <a:p>
            <a:pPr>
              <a:lnSpc>
                <a:spcPct val="120000"/>
              </a:lnSpc>
            </a:pPr>
            <a:r>
              <a:rPr lang="zh-CN" altLang="en-US" dirty="0">
                <a:sym typeface="+mn-ea"/>
              </a:rPr>
              <a:t>    ⑵ 明确。逻辑表示法对如何表示事实以及如何表示事实之间的复杂关系有明确的规定。</a:t>
            </a:r>
            <a:endParaRPr lang="zh-CN" altLang="en-US" dirty="0"/>
          </a:p>
          <a:p>
            <a:pPr>
              <a:lnSpc>
                <a:spcPct val="120000"/>
              </a:lnSpc>
            </a:pPr>
            <a:r>
              <a:rPr lang="zh-CN" altLang="en-US" dirty="0">
                <a:sym typeface="+mn-ea"/>
              </a:rPr>
              <a:t>    ⑶ 灵活。逻辑表示法把知识和知识处理的方法有效地区分开来了，使得在使用知识时，无需考虑程序处理知识的细节问题。</a:t>
            </a:r>
            <a:endParaRPr lang="zh-CN" altLang="en-US" dirty="0"/>
          </a:p>
          <a:p>
            <a:pPr>
              <a:lnSpc>
                <a:spcPct val="120000"/>
              </a:lnSpc>
            </a:pPr>
            <a:r>
              <a:rPr lang="zh-CN" altLang="en-US" dirty="0">
                <a:sym typeface="+mn-ea"/>
              </a:rPr>
              <a:t>    ⑷ 模块化。各条知识都是相对独立的，容易模块化，添加、删除、修改知识的工作比较容易。</a:t>
            </a:r>
            <a:endParaRPr lang="zh-CN" altLang="en-US" dirty="0"/>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70</a:t>
            </a:fld>
            <a:endParaRPr lang="en-US" altLang="en-US" sz="1200" dirty="0"/>
          </a:p>
        </p:txBody>
      </p:sp>
      <p:sp>
        <p:nvSpPr>
          <p:cNvPr id="55299" name="幻灯片图像占位符 242689"/>
          <p:cNvSpPr>
            <a:spLocks noGrp="1" noRot="1" noChangeAspect="1" noTextEdit="1"/>
          </p:cNvSpPr>
          <p:nvPr>
            <p:ph type="sldImg"/>
          </p:nvPr>
        </p:nvSpPr>
        <p:spPr/>
      </p:sp>
      <p:sp>
        <p:nvSpPr>
          <p:cNvPr id="55300" name="文本占位符 242690"/>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88</a:t>
            </a:fld>
            <a:endParaRPr lang="en-US" altLang="en-US" sz="1200" dirty="0"/>
          </a:p>
        </p:txBody>
      </p:sp>
      <p:sp>
        <p:nvSpPr>
          <p:cNvPr id="72707" name="幻灯片图像占位符 261121"/>
          <p:cNvSpPr>
            <a:spLocks noGrp="1" noRot="1" noChangeAspect="1" noTextEdit="1"/>
          </p:cNvSpPr>
          <p:nvPr>
            <p:ph type="sldImg"/>
          </p:nvPr>
        </p:nvSpPr>
        <p:spPr/>
      </p:sp>
      <p:sp>
        <p:nvSpPr>
          <p:cNvPr id="72708" name="文本占位符 261122"/>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xfrm>
            <a:off x="1371600" y="1143000"/>
            <a:ext cx="4114800" cy="3086100"/>
          </a:xfrm>
        </p:spPr>
      </p:sp>
      <p:sp>
        <p:nvSpPr>
          <p:cNvPr id="83971"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83972"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99</a:t>
            </a:fld>
            <a:endParaRPr lang="en-US"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xfrm>
            <a:off x="1371600" y="1143000"/>
            <a:ext cx="4114800" cy="3086100"/>
          </a:xfrm>
        </p:spPr>
      </p:sp>
      <p:sp>
        <p:nvSpPr>
          <p:cNvPr id="86019"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86020"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100</a:t>
            </a:fld>
            <a:endParaRPr lang="en-US"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xfrm>
            <a:off x="1371600" y="1143000"/>
            <a:ext cx="4114800" cy="3086100"/>
          </a:xfrm>
        </p:spPr>
      </p:sp>
      <p:sp>
        <p:nvSpPr>
          <p:cNvPr id="88067"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88068"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101</a:t>
            </a:fld>
            <a:endParaRPr lang="en-US"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xfrm>
            <a:off x="1371600" y="1143000"/>
            <a:ext cx="4114800" cy="3086100"/>
          </a:xfrm>
        </p:spPr>
      </p:sp>
      <p:sp>
        <p:nvSpPr>
          <p:cNvPr id="90115"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90116"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102</a:t>
            </a:fld>
            <a:endParaRPr lang="en-US"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xfrm>
            <a:off x="1371600" y="1143000"/>
            <a:ext cx="4114800" cy="3086100"/>
          </a:xfrm>
        </p:spPr>
      </p:sp>
      <p:sp>
        <p:nvSpPr>
          <p:cNvPr id="92163"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92164"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103</a:t>
            </a:fld>
            <a:endParaRPr lang="en-US"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xfrm>
            <a:off x="1371600" y="1143000"/>
            <a:ext cx="4114800" cy="3086100"/>
          </a:xfrm>
        </p:spPr>
      </p:sp>
      <p:sp>
        <p:nvSpPr>
          <p:cNvPr id="94211"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94212"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104</a:t>
            </a:fld>
            <a:endParaRPr lang="en-US"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xfrm>
            <a:off x="1371600" y="1143000"/>
            <a:ext cx="4114800" cy="3086100"/>
          </a:xfrm>
        </p:spPr>
      </p:sp>
      <p:sp>
        <p:nvSpPr>
          <p:cNvPr id="96259" name="备注占位符 2"/>
          <p:cNvSpPr>
            <a:spLocks noGrp="1"/>
          </p:cNvSpPr>
          <p:nvPr>
            <p:ph type="body" idx="1"/>
          </p:nvPr>
        </p:nvSpPr>
        <p:spPr/>
        <p:txBody>
          <a:bodyPr wrap="square" lIns="91440" tIns="45720" rIns="91440" bIns="45720" anchor="t"/>
          <a:lstStyle/>
          <a:p>
            <a:pPr lvl="0" eaLnBrk="1" hangingPunct="1"/>
            <a:r>
              <a:rPr lang="zh-CN" altLang="en-US" dirty="0"/>
              <a:t>语义网络能用图表示，但是如何用计算机有效的表示呢？是一个问题，所以没有发展起来</a:t>
            </a:r>
          </a:p>
        </p:txBody>
      </p:sp>
      <p:sp>
        <p:nvSpPr>
          <p:cNvPr id="96260"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105</a:t>
            </a:fld>
            <a:endParaRPr lang="en-US"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idx="2"/>
          </p:nvPr>
        </p:nvSpPr>
        <p:spPr/>
      </p:sp>
      <p:sp>
        <p:nvSpPr>
          <p:cNvPr id="13315" name="文本占位符 2"/>
          <p:cNvSpPr>
            <a:spLocks noGrp="1"/>
          </p:cNvSpPr>
          <p:nvPr>
            <p:ph type="body" idx="3"/>
          </p:nvPr>
        </p:nvSpPr>
        <p:spPr/>
        <p:txBody>
          <a:bodyPr wrap="square" lIns="91440" tIns="45720" rIns="91440" bIns="45720" anchor="t"/>
          <a:lstStyle/>
          <a:p>
            <a:pPr lvl="0" eaLnBrk="1" hangingPunct="1"/>
            <a:r>
              <a:rPr lang="en-US" altLang="zh-CN" dirty="0">
                <a:sym typeface="+mn-ea"/>
              </a:rPr>
              <a:t>From《SAS</a:t>
            </a:r>
            <a:r>
              <a:rPr lang="zh-CN" altLang="en-US" dirty="0">
                <a:sym typeface="+mn-ea"/>
              </a:rPr>
              <a:t>技术内幕</a:t>
            </a:r>
            <a:r>
              <a:rPr lang="en-US" altLang="zh-CN" dirty="0">
                <a:sym typeface="+mn-ea"/>
              </a:rPr>
              <a:t>》P5</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xfrm>
            <a:off x="1371600" y="1143000"/>
            <a:ext cx="4114800" cy="3086100"/>
          </a:xfrm>
        </p:spPr>
      </p:sp>
      <p:sp>
        <p:nvSpPr>
          <p:cNvPr id="98307"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98308"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106</a:t>
            </a:fld>
            <a:endParaRPr lang="en-US"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1371600" y="1143000"/>
            <a:ext cx="4114800" cy="3086100"/>
          </a:xfrm>
        </p:spPr>
      </p:sp>
      <p:sp>
        <p:nvSpPr>
          <p:cNvPr id="102403"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102404"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119</a:t>
            </a:fld>
            <a:endParaRPr lang="en-US"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xfrm>
            <a:off x="1371600" y="1143000"/>
            <a:ext cx="4114800" cy="3086100"/>
          </a:xfrm>
        </p:spPr>
      </p:sp>
      <p:sp>
        <p:nvSpPr>
          <p:cNvPr id="100355"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100356"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129</a:t>
            </a:fld>
            <a:endParaRPr lang="en-US"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xfrm>
            <a:off x="1371600" y="1143000"/>
            <a:ext cx="4114800" cy="3086100"/>
          </a:xfrm>
        </p:spPr>
      </p:sp>
      <p:sp>
        <p:nvSpPr>
          <p:cNvPr id="15363" name="备注占位符 2"/>
          <p:cNvSpPr>
            <a:spLocks noGrp="1"/>
          </p:cNvSpPr>
          <p:nvPr>
            <p:ph type="body" idx="1"/>
          </p:nvPr>
        </p:nvSpPr>
        <p:spPr/>
        <p:txBody>
          <a:bodyPr wrap="square" lIns="91440" tIns="45720" rIns="91440" bIns="45720" anchor="t"/>
          <a:lstStyle/>
          <a:p>
            <a:pPr lvl="0" eaLnBrk="1" hangingPunct="1"/>
            <a:endParaRPr lang="zh-CN" altLang="en-US" dirty="0"/>
          </a:p>
        </p:txBody>
      </p:sp>
      <p:sp>
        <p:nvSpPr>
          <p:cNvPr id="15364"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7</a:t>
            </a:fld>
            <a:endParaRPr lang="en-US"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1371600" y="1143000"/>
            <a:ext cx="4114800" cy="3086100"/>
          </a:xfrm>
        </p:spPr>
      </p:sp>
      <p:sp>
        <p:nvSpPr>
          <p:cNvPr id="11267" name="备注占位符 2"/>
          <p:cNvSpPr>
            <a:spLocks noGrp="1"/>
          </p:cNvSpPr>
          <p:nvPr>
            <p:ph type="body" idx="1"/>
          </p:nvPr>
        </p:nvSpPr>
        <p:spPr/>
        <p:txBody>
          <a:bodyPr wrap="square" lIns="91440" tIns="45720" rIns="91440" bIns="45720" anchor="t"/>
          <a:lstStyle/>
          <a:p>
            <a:pPr lvl="0" eaLnBrk="1" hangingPunct="1"/>
            <a:r>
              <a:rPr lang="zh-CN" altLang="en-US" dirty="0"/>
              <a:t>事实、事件、事理图谱（事件有时间的脉落、有过程）</a:t>
            </a:r>
            <a:endParaRPr lang="en-US" altLang="zh-CN" dirty="0"/>
          </a:p>
          <a:p>
            <a:pPr lvl="0" eaLnBrk="1" hangingPunct="1"/>
            <a:r>
              <a:rPr lang="zh-CN" altLang="en-US" dirty="0"/>
              <a:t>知识的定义引自王万良书</a:t>
            </a:r>
          </a:p>
        </p:txBody>
      </p:sp>
      <p:sp>
        <p:nvSpPr>
          <p:cNvPr id="11268"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8</a:t>
            </a:fld>
            <a:endParaRPr lang="en-US"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xfrm>
            <a:off x="1371600" y="1143000"/>
            <a:ext cx="4114800" cy="3086100"/>
          </a:xfrm>
        </p:spPr>
      </p:sp>
      <p:sp>
        <p:nvSpPr>
          <p:cNvPr id="17411" name="备注占位符 2"/>
          <p:cNvSpPr>
            <a:spLocks noGrp="1"/>
          </p:cNvSpPr>
          <p:nvPr>
            <p:ph type="body" idx="1"/>
          </p:nvPr>
        </p:nvSpPr>
        <p:spPr/>
        <p:txBody>
          <a:bodyPr wrap="square" lIns="91440" tIns="45720" rIns="91440" bIns="45720" anchor="t"/>
          <a:lstStyle/>
          <a:p>
            <a:pPr lvl="0" eaLnBrk="1" hangingPunct="1"/>
            <a:r>
              <a:rPr lang="zh-CN" altLang="en-US" dirty="0"/>
              <a:t>知识的定义引自王万良书</a:t>
            </a:r>
            <a:endParaRPr lang="en-US" altLang="zh-CN" dirty="0"/>
          </a:p>
          <a:p>
            <a:pPr marL="342900" marR="0" lvl="0"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p"/>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rPr>
              <a:t>相对正确性：</a:t>
            </a:r>
            <a:r>
              <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rPr>
              <a:t>1+1=2</a:t>
            </a: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rPr>
              <a:t>；</a:t>
            </a:r>
            <a:r>
              <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rPr>
              <a:t>1+1=10</a:t>
            </a:r>
          </a:p>
          <a:p>
            <a:pPr marL="342900" marR="0" lvl="0"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p"/>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rPr>
              <a:t>不确定性</a:t>
            </a:r>
            <a:endPar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endParaRPr>
          </a:p>
          <a:p>
            <a:pPr marL="685800" marR="0" lvl="1"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ü"/>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rPr>
              <a:t>由随机性引起的不确定性：如果发烧且拉肚子，可能染上新冠病毒</a:t>
            </a:r>
            <a:endPar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endParaRPr>
          </a:p>
          <a:p>
            <a:pPr marL="685800" marR="0" lvl="1"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ü"/>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rPr>
              <a:t>由模糊性引起的不确定性</a:t>
            </a:r>
            <a:endPar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endParaRPr>
          </a:p>
          <a:p>
            <a:pPr marL="685800" marR="0" lvl="1"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ü"/>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rPr>
              <a:t>由经验引起的不确定性：专家系统，经验本身具有不确定性</a:t>
            </a:r>
            <a:endPar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endParaRPr>
          </a:p>
          <a:p>
            <a:pPr marL="685800" marR="0" lvl="1"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ü"/>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rPr>
              <a:t>由不完全性引起的不确定性：认识上的不完全</a:t>
            </a:r>
            <a:endPar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endParaRPr>
          </a:p>
          <a:p>
            <a:pPr marL="342900" marR="0" lvl="0"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p"/>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rPr>
              <a:t>可表示性与可利用性：用文字、语言、图形、神经网络等表示和被利用（存储传播）</a:t>
            </a:r>
          </a:p>
          <a:p>
            <a:pPr lvl="0" eaLnBrk="1" hangingPunct="1"/>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事实、事件、事理图谱（事件有时间的脉落、有过程）</a:t>
            </a:r>
            <a:endParaRPr lang="en-US" altLang="zh-CN" dirty="0"/>
          </a:p>
          <a:p>
            <a:pPr lvl="0" eaLnBrk="1" hangingPunct="1"/>
            <a:endParaRPr lang="zh-CN" altLang="en-US" dirty="0"/>
          </a:p>
        </p:txBody>
      </p:sp>
      <p:sp>
        <p:nvSpPr>
          <p:cNvPr id="17412"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9</a:t>
            </a:fld>
            <a:endParaRPr lang="en-US"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xfrm>
            <a:off x="1371600" y="1143000"/>
            <a:ext cx="4114800" cy="3086100"/>
          </a:xfrm>
        </p:spPr>
      </p:sp>
      <p:sp>
        <p:nvSpPr>
          <p:cNvPr id="21507" name="备注占位符 2"/>
          <p:cNvSpPr>
            <a:spLocks noGrp="1"/>
          </p:cNvSpPr>
          <p:nvPr>
            <p:ph type="body" idx="1"/>
          </p:nvPr>
        </p:nvSpPr>
        <p:spPr/>
        <p:txBody>
          <a:bodyPr wrap="square" lIns="91440" tIns="45720" rIns="91440" bIns="45720" anchor="t"/>
          <a:lstStyle/>
          <a:p>
            <a:pPr lvl="0" eaLnBrk="1" hangingPunct="1"/>
            <a:r>
              <a:rPr lang="zh-CN" altLang="en-US" dirty="0"/>
              <a:t>传统</a:t>
            </a:r>
            <a:r>
              <a:rPr lang="en-US" altLang="zh-CN" dirty="0"/>
              <a:t>AI</a:t>
            </a:r>
            <a:r>
              <a:rPr lang="zh-CN" altLang="en-US" dirty="0"/>
              <a:t>问题，任何比较复杂的求解技术都离不开两方面内容</a:t>
            </a:r>
            <a:r>
              <a:rPr lang="en-US" altLang="zh-CN" dirty="0"/>
              <a:t>——</a:t>
            </a:r>
            <a:r>
              <a:rPr lang="zh-CN" altLang="en-US" dirty="0"/>
              <a:t>表示与搜索。</a:t>
            </a:r>
          </a:p>
          <a:p>
            <a:pPr lvl="0" eaLnBrk="1" hangingPunct="1"/>
            <a:r>
              <a:rPr lang="zh-CN" altLang="en-US" dirty="0"/>
              <a:t>同一个问题，可以有多种不同的表示方法，这些表示方法具有不同的表示空间。</a:t>
            </a:r>
          </a:p>
          <a:p>
            <a:pPr lvl="0" eaLnBrk="1" hangingPunct="1"/>
            <a:r>
              <a:rPr lang="zh-CN" altLang="en-US" dirty="0"/>
              <a:t>问题表示的优劣，直接影响关求解结果和求解效率。</a:t>
            </a:r>
          </a:p>
        </p:txBody>
      </p:sp>
      <p:sp>
        <p:nvSpPr>
          <p:cNvPr id="21508"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10</a:t>
            </a:fld>
            <a:endParaRPr lang="en-US"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xfrm>
            <a:off x="1371600" y="1143000"/>
            <a:ext cx="4114800" cy="3086100"/>
          </a:xfrm>
        </p:spPr>
      </p:sp>
      <p:sp>
        <p:nvSpPr>
          <p:cNvPr id="19459" name="备注占位符 2"/>
          <p:cNvSpPr>
            <a:spLocks noGrp="1"/>
          </p:cNvSpPr>
          <p:nvPr>
            <p:ph type="body" idx="1"/>
          </p:nvPr>
        </p:nvSpPr>
        <p:spPr/>
        <p:txBody>
          <a:bodyPr wrap="square" lIns="91440" tIns="45720" rIns="91440" bIns="45720" anchor="t"/>
          <a:lstStyle/>
          <a:p>
            <a:pPr lvl="0" eaLnBrk="1" hangingPunct="1"/>
            <a:r>
              <a:rPr lang="zh-CN" altLang="en-US" dirty="0">
                <a:sym typeface="+mn-ea"/>
              </a:rPr>
              <a:t>目前，还没有一个万能的知识表示模式。实际应用时，根据需要选用、或把几种表示模式结合起来。</a:t>
            </a:r>
            <a:endParaRPr lang="zh-CN" altLang="en-US" dirty="0"/>
          </a:p>
          <a:p>
            <a:pPr lvl="0" eaLnBrk="1" hangingPunct="1"/>
            <a:endParaRPr lang="zh-CN" altLang="en-US" dirty="0"/>
          </a:p>
        </p:txBody>
      </p:sp>
      <p:sp>
        <p:nvSpPr>
          <p:cNvPr id="19460"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dirty="0"/>
              <a:t>11</a:t>
            </a:fld>
            <a:endParaRPr lang="en-US"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cSld name="标题幻灯片">
    <p:bg>
      <p:bgPr>
        <a:blipFill rotWithShape="0">
          <a:blip r:embed="rId2"/>
        </a:blipFill>
        <a:effectLst/>
      </p:bgPr>
    </p:bg>
    <p:spTree>
      <p:nvGrpSpPr>
        <p:cNvPr id="1" name=""/>
        <p:cNvGrpSpPr/>
        <p:nvPr/>
      </p:nvGrpSpPr>
      <p:grpSpPr>
        <a:xfrm>
          <a:off x="0" y="0"/>
          <a:ext cx="0" cy="0"/>
          <a:chOff x="0" y="0"/>
          <a:chExt cx="0" cy="0"/>
        </a:xfrm>
      </p:grpSpPr>
      <p:pic>
        <p:nvPicPr>
          <p:cNvPr id="2050" name="图片 111617" descr="waseda_mark"/>
          <p:cNvPicPr>
            <a:picLocks noChangeAspect="1"/>
          </p:cNvPicPr>
          <p:nvPr/>
        </p:nvPicPr>
        <p:blipFill>
          <a:blip r:embed="rId3">
            <a:grayscl/>
            <a:lum bright="79999" contrast="-89999"/>
          </a:blip>
          <a:stretch>
            <a:fillRect/>
          </a:stretch>
        </p:blipFill>
        <p:spPr>
          <a:xfrm>
            <a:off x="1116013" y="930275"/>
            <a:ext cx="6840537" cy="5307013"/>
          </a:xfrm>
          <a:prstGeom prst="rect">
            <a:avLst/>
          </a:prstGeom>
          <a:noFill/>
          <a:ln w="9525">
            <a:noFill/>
          </a:ln>
        </p:spPr>
      </p:pic>
      <p:pic>
        <p:nvPicPr>
          <p:cNvPr id="2051" name="图片 111618" descr="wsd1"/>
          <p:cNvPicPr>
            <a:picLocks noChangeAspect="1"/>
          </p:cNvPicPr>
          <p:nvPr/>
        </p:nvPicPr>
        <p:blipFill>
          <a:blip r:embed="rId4"/>
          <a:stretch>
            <a:fillRect/>
          </a:stretch>
        </p:blipFill>
        <p:spPr>
          <a:xfrm>
            <a:off x="0" y="5661025"/>
            <a:ext cx="9144000" cy="1196975"/>
          </a:xfrm>
          <a:prstGeom prst="rect">
            <a:avLst/>
          </a:prstGeom>
          <a:noFill/>
          <a:ln w="9525">
            <a:noFill/>
          </a:ln>
        </p:spPr>
      </p:pic>
      <p:sp>
        <p:nvSpPr>
          <p:cNvPr id="2052" name="任意多边形 111622"/>
          <p:cNvSpPr/>
          <p:nvPr/>
        </p:nvSpPr>
        <p:spPr>
          <a:xfrm>
            <a:off x="685800" y="3395663"/>
            <a:ext cx="7772400" cy="109537"/>
          </a:xfrm>
          <a:custGeom>
            <a:avLst/>
            <a:gdLst/>
            <a:ahLst/>
            <a:cxnLst>
              <a:cxn ang="0">
                <a:pos x="0" y="0"/>
              </a:cxn>
              <a:cxn ang="0">
                <a:pos x="2147483646" y="0"/>
              </a:cxn>
              <a:cxn ang="0">
                <a:pos x="2147483646" y="1314263702"/>
              </a:cxn>
              <a:cxn ang="0">
                <a:pos x="0" y="1314263702"/>
              </a:cxn>
              <a:cxn ang="0">
                <a:pos x="0" y="0"/>
              </a:cxn>
              <a:cxn ang="0">
                <a:pos x="2147483646"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alpha val="100000"/>
            </a:srgbClr>
          </a:solidFill>
          <a:ln w="952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8" name="文本框 111625"/>
          <p:cNvSpPr txBox="1">
            <a:spLocks noChangeArrowheads="1"/>
          </p:cNvSpPr>
          <p:nvPr/>
        </p:nvSpPr>
        <p:spPr bwMode="auto">
          <a:xfrm>
            <a:off x="0" y="76200"/>
            <a:ext cx="9144000" cy="396875"/>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p>
        </p:txBody>
      </p:sp>
      <p:sp>
        <p:nvSpPr>
          <p:cNvPr id="2054" name="直接连接符 111626"/>
          <p:cNvSpPr/>
          <p:nvPr userDrawn="1"/>
        </p:nvSpPr>
        <p:spPr>
          <a:xfrm>
            <a:off x="0" y="457200"/>
            <a:ext cx="9144000" cy="0"/>
          </a:xfrm>
          <a:prstGeom prst="line">
            <a:avLst/>
          </a:prstGeom>
          <a:ln w="57150" cap="flat" cmpd="thinThick">
            <a:solidFill>
              <a:schemeClr val="accent2"/>
            </a:solidFill>
            <a:prstDash val="solid"/>
            <a:headEnd type="none" w="med" len="med"/>
            <a:tailEnd type="none" w="med" len="med"/>
          </a:ln>
        </p:spPr>
      </p:sp>
      <p:sp>
        <p:nvSpPr>
          <p:cNvPr id="111620" name="标题 111619"/>
          <p:cNvSpPr>
            <a:spLocks noGrp="1"/>
          </p:cNvSpPr>
          <p:nvPr>
            <p:ph type="ctrTitle"/>
          </p:nvPr>
        </p:nvSpPr>
        <p:spPr>
          <a:xfrm>
            <a:off x="685800" y="836613"/>
            <a:ext cx="7772400" cy="2019300"/>
          </a:xfrm>
          <a:prstGeom prst="rect">
            <a:avLst/>
          </a:prstGeom>
          <a:noFill/>
          <a:ln w="9525">
            <a:noFill/>
          </a:ln>
        </p:spPr>
        <p:txBody>
          <a:bodyPr/>
          <a:lstStyle>
            <a:lvl1pPr lvl="0">
              <a:buClrTx/>
              <a:buSzTx/>
              <a:buFontTx/>
              <a:defRPr/>
            </a:lvl1pPr>
          </a:lstStyle>
          <a:p>
            <a:pPr lvl="0"/>
            <a:r>
              <a:rPr lang="ja-JP" altLang="en-US" noProof="1"/>
              <a:t>マスタ タイトルの書式設定</a:t>
            </a:r>
          </a:p>
        </p:txBody>
      </p:sp>
      <p:sp>
        <p:nvSpPr>
          <p:cNvPr id="111621" name="副标题 111620"/>
          <p:cNvSpPr>
            <a:spLocks noGrp="1"/>
          </p:cNvSpPr>
          <p:nvPr>
            <p:ph type="subTitle" idx="1"/>
          </p:nvPr>
        </p:nvSpPr>
        <p:spPr>
          <a:xfrm>
            <a:off x="1447800" y="3213100"/>
            <a:ext cx="7010400" cy="1816100"/>
          </a:xfrm>
          <a:prstGeom prst="rect">
            <a:avLst/>
          </a:prstGeom>
          <a:noFill/>
          <a:ln w="9525">
            <a:noFill/>
          </a:ln>
        </p:spPr>
        <p:txBody>
          <a:bodyPr/>
          <a:lstStyle>
            <a:lvl1pPr marL="0" lvl="0" indent="0" algn="ctr">
              <a:buClr>
                <a:schemeClr val="accent2"/>
              </a:buClr>
              <a:buSzTx/>
              <a:buFont typeface="Wingdings" panose="05000000000000000000" pitchFamily="2" charset="2"/>
              <a:buNone/>
              <a:defRPr/>
            </a:lvl1pPr>
            <a:lvl2pPr marL="471805" lvl="1" indent="0" algn="ctr">
              <a:buClr>
                <a:schemeClr val="accent2"/>
              </a:buClr>
              <a:buSzTx/>
              <a:buFont typeface="Wingdings" panose="05000000000000000000" pitchFamily="2" charset="2"/>
              <a:buNone/>
              <a:defRPr/>
            </a:lvl2pPr>
            <a:lvl3pPr marL="909955" lvl="2" indent="0" algn="ctr">
              <a:buClr>
                <a:schemeClr val="accent2"/>
              </a:buClr>
              <a:buSzTx/>
              <a:buFont typeface="Wingdings" panose="05000000000000000000" pitchFamily="2" charset="2"/>
              <a:buNone/>
              <a:defRPr/>
            </a:lvl3pPr>
            <a:lvl4pPr marL="1306830" lvl="3" indent="0" algn="ctr">
              <a:buClr>
                <a:schemeClr val="accent2"/>
              </a:buClr>
              <a:buSzTx/>
              <a:buFont typeface="Wingdings" panose="05000000000000000000" pitchFamily="2" charset="2"/>
              <a:buNone/>
              <a:defRPr/>
            </a:lvl4pPr>
            <a:lvl5pPr marL="1695450" lvl="4" indent="0" algn="ctr">
              <a:buClr>
                <a:schemeClr val="accent2"/>
              </a:buClr>
              <a:buSzTx/>
              <a:buFont typeface="Wingdings" panose="05000000000000000000" pitchFamily="2" charset="2"/>
              <a:buNone/>
              <a:defRPr/>
            </a:lvl5pPr>
          </a:lstStyle>
          <a:p>
            <a:pPr lvl="0"/>
            <a:r>
              <a:rPr lang="ja-JP" altLang="en-US" noProof="1"/>
              <a:t>マスタ サブタイトルの書式設定</a:t>
            </a:r>
          </a:p>
        </p:txBody>
      </p:sp>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0" y="0"/>
            <a:ext cx="6725478" cy="63087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p>
        </p:txBody>
      </p:sp>
      <p:sp>
        <p:nvSpPr>
          <p:cNvPr id="3" name="内容占位符 2"/>
          <p:cNvSpPr>
            <a:spLocks noGrp="1"/>
          </p:cNvSpPr>
          <p:nvPr>
            <p:ph sz="quarter" idx="1"/>
          </p:nvPr>
        </p:nvSpPr>
        <p:spPr>
          <a:xfrm>
            <a:off x="628650" y="1825625"/>
            <a:ext cx="38862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628650" y="4076700"/>
            <a:ext cx="38862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内容占位符 5"/>
          <p:cNvSpPr>
            <a:spLocks noGrp="1"/>
          </p:cNvSpPr>
          <p:nvPr>
            <p:ph sz="quarter" idx="4"/>
          </p:nvPr>
        </p:nvSpPr>
        <p:spPr>
          <a:xfrm>
            <a:off x="4629150" y="4076700"/>
            <a:ext cx="38862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0825" y="908050"/>
            <a:ext cx="4234752"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8424" y="908050"/>
            <a:ext cx="4234752"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8"/>
        </a:blipFill>
        <a:effectLst/>
      </p:bgPr>
    </p:bg>
    <p:spTree>
      <p:nvGrpSpPr>
        <p:cNvPr id="1" name=""/>
        <p:cNvGrpSpPr/>
        <p:nvPr/>
      </p:nvGrpSpPr>
      <p:grpSpPr>
        <a:xfrm>
          <a:off x="0" y="0"/>
          <a:ext cx="0" cy="0"/>
          <a:chOff x="0" y="0"/>
          <a:chExt cx="0" cy="0"/>
        </a:xfrm>
      </p:grpSpPr>
      <p:sp>
        <p:nvSpPr>
          <p:cNvPr id="1026" name="标题 110593"/>
          <p:cNvSpPr>
            <a:spLocks noGrp="1"/>
          </p:cNvSpPr>
          <p:nvPr>
            <p:ph type="title"/>
          </p:nvPr>
        </p:nvSpPr>
        <p:spPr>
          <a:xfrm>
            <a:off x="0" y="0"/>
            <a:ext cx="9144000" cy="765175"/>
          </a:xfrm>
          <a:prstGeom prst="rect">
            <a:avLst/>
          </a:prstGeom>
          <a:solidFill>
            <a:srgbClr val="A50021"/>
          </a:solidFill>
          <a:ln w="9525">
            <a:noFill/>
          </a:ln>
        </p:spPr>
        <p:txBody>
          <a:bodyPr anchor="b"/>
          <a:lstStyle/>
          <a:p>
            <a:pPr lvl="0"/>
            <a:r>
              <a:rPr lang="ja-JP" altLang="en-US" dirty="0"/>
              <a:t>マスタ タイトルの書式設定</a:t>
            </a:r>
          </a:p>
        </p:txBody>
      </p:sp>
      <p:sp>
        <p:nvSpPr>
          <p:cNvPr id="1027" name="文本占位符 110594"/>
          <p:cNvSpPr>
            <a:spLocks noGrp="1"/>
          </p:cNvSpPr>
          <p:nvPr>
            <p:ph type="body"/>
          </p:nvPr>
        </p:nvSpPr>
        <p:spPr>
          <a:xfrm>
            <a:off x="250825" y="908050"/>
            <a:ext cx="8642350"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r>
              <a:rPr lang="ja-JP" altLang="zh-CN" dirty="0"/>
              <a:t>：</a:t>
            </a:r>
            <a:endParaRPr lang="ja-JP" altLang="en-US" dirty="0"/>
          </a:p>
        </p:txBody>
      </p:sp>
      <p:sp>
        <p:nvSpPr>
          <p:cNvPr id="110598" name="灯片编号占位符 110597"/>
          <p:cNvSpPr>
            <a:spLocks noGrp="1"/>
          </p:cNvSpPr>
          <p:nvPr>
            <p:ph type="sldNum" sz="quarter" idx="4"/>
          </p:nvPr>
        </p:nvSpPr>
        <p:spPr>
          <a:xfrm>
            <a:off x="6934200" y="6477000"/>
            <a:ext cx="1981200" cy="360363"/>
          </a:xfrm>
          <a:prstGeom prst="rect">
            <a:avLst/>
          </a:prstGeom>
          <a:noFill/>
          <a:ln w="9525">
            <a:noFill/>
          </a:ln>
        </p:spPr>
        <p:txBody>
          <a:bodyPr/>
          <a:lstStyle>
            <a:lvl1pPr algn="r" eaLnBrk="1" hangingPunct="1">
              <a:defRPr noProof="1">
                <a:solidFill>
                  <a:srgbClr val="A50021"/>
                </a:solidFill>
                <a:latin typeface="Arial" panose="020B0604020202020204" pitchFamily="34" charset="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B8AF769-0036-4059-8DE2-52CDB74A5ACE}" type="slidenum">
              <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rPr>
              <a:t>‹#›</a:t>
            </a:fld>
            <a:endParaRPr kumimoji="0" lang="ja-JP" altLang="en-US" sz="1800" b="0" i="0" u="none" strike="noStrike" kern="1200" cap="none" spc="0" normalizeH="0" baseline="0" noProof="1">
              <a:ln>
                <a:noFill/>
              </a:ln>
              <a:solidFill>
                <a:srgbClr val="A5002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random/>
  </p:transition>
  <p:hf sldNum="0" hdr="0" ftr="0" dt="0"/>
  <p:txStyles>
    <p:titleStyle>
      <a:lvl1pPr indent="176530" algn="l" rtl="0" eaLnBrk="0" fontAlgn="base" hangingPunct="0">
        <a:spcBef>
          <a:spcPct val="0"/>
        </a:spcBef>
        <a:spcAft>
          <a:spcPct val="0"/>
        </a:spcAft>
        <a:defRPr sz="3800" b="1" kern="1200">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www.ownthink.com/knowledge.html" TargetMode="External"/><Relationship Id="rId7"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www.openkg.cn/dataset/medical" TargetMode="External"/><Relationship Id="rId5" Type="http://schemas.openxmlformats.org/officeDocument/2006/relationships/hyperlink" Target="https://www.ownthink.com/docs/kg/" TargetMode="External"/><Relationship Id="rId4" Type="http://schemas.openxmlformats.org/officeDocument/2006/relationships/hyperlink" Target="https://www.ownthink.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1.png"/><Relationship Id="rId3" Type="http://schemas.openxmlformats.org/officeDocument/2006/relationships/image" Target="../media/image82.jpeg"/><Relationship Id="rId7" Type="http://schemas.openxmlformats.org/officeDocument/2006/relationships/image" Target="../media/image86.jpeg"/><Relationship Id="rId12"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jpeg"/><Relationship Id="rId9" Type="http://schemas.openxmlformats.org/officeDocument/2006/relationships/hyperlink" Target="https://openbase.ai.xiaomi.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23485;&#24230;&#20248;&#20808;&#25628;&#32034;&#36807;&#31243;.sw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2.wmf"/><Relationship Id="rId5" Type="http://schemas.openxmlformats.org/officeDocument/2006/relationships/oleObject" Target="../embeddings/oleObject3.bin"/><Relationship Id="rId4" Type="http://schemas.openxmlformats.org/officeDocument/2006/relationships/image" Target="../media/image31.wmf"/><Relationship Id="rId9"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13.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2.wmf"/><Relationship Id="rId11" Type="http://schemas.openxmlformats.org/officeDocument/2006/relationships/oleObject" Target="../embeddings/oleObject11.bin"/><Relationship Id="rId5" Type="http://schemas.openxmlformats.org/officeDocument/2006/relationships/oleObject" Target="../embeddings/oleObject7.bin"/><Relationship Id="rId10" Type="http://schemas.openxmlformats.org/officeDocument/2006/relationships/oleObject" Target="../embeddings/oleObject10.bin"/><Relationship Id="rId4" Type="http://schemas.openxmlformats.org/officeDocument/2006/relationships/image" Target="../media/image31.wmf"/><Relationship Id="rId9" Type="http://schemas.openxmlformats.org/officeDocument/2006/relationships/oleObject" Target="../embeddings/oleObject9.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3.wmf"/><Relationship Id="rId5" Type="http://schemas.openxmlformats.org/officeDocument/2006/relationships/oleObject" Target="../embeddings/oleObject15.bin"/><Relationship Id="rId4" Type="http://schemas.openxmlformats.org/officeDocument/2006/relationships/image" Target="../media/image31.wmf"/></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8.wmf"/><Relationship Id="rId5" Type="http://schemas.openxmlformats.org/officeDocument/2006/relationships/oleObject" Target="../embeddings/oleObject18.bin"/><Relationship Id="rId4" Type="http://schemas.openxmlformats.org/officeDocument/2006/relationships/image" Target="../media/image37.wmf"/></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1.bin"/><Relationship Id="rId5" Type="http://schemas.openxmlformats.org/officeDocument/2006/relationships/image" Target="../media/image40.wmf"/><Relationship Id="rId4" Type="http://schemas.openxmlformats.org/officeDocument/2006/relationships/oleObject" Target="../embeddings/oleObject20.bin"/></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7.wmf"/><Relationship Id="rId5" Type="http://schemas.openxmlformats.org/officeDocument/2006/relationships/oleObject" Target="../embeddings/oleObject24.bin"/><Relationship Id="rId4" Type="http://schemas.openxmlformats.org/officeDocument/2006/relationships/image" Target="../media/image40.wmf"/></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8.png"/><Relationship Id="rId5" Type="http://schemas.openxmlformats.org/officeDocument/2006/relationships/image" Target="../media/image41.wmf"/><Relationship Id="rId4" Type="http://schemas.openxmlformats.org/officeDocument/2006/relationships/oleObject" Target="../embeddings/oleObject27.bin"/></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8.emf"/><Relationship Id="rId4" Type="http://schemas.openxmlformats.org/officeDocument/2006/relationships/oleObject" Target="../embeddings/oleObject28.bin"/></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1.wmf"/><Relationship Id="rId5" Type="http://schemas.openxmlformats.org/officeDocument/2006/relationships/oleObject" Target="../embeddings/oleObject30.bin"/><Relationship Id="rId4" Type="http://schemas.openxmlformats.org/officeDocument/2006/relationships/image" Target="../media/image50.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2.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9.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60.wmf"/><Relationship Id="rId4" Type="http://schemas.openxmlformats.org/officeDocument/2006/relationships/oleObject" Target="../embeddings/oleObject32.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6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文本框 41"/>
          <p:cNvSpPr txBox="1"/>
          <p:nvPr/>
        </p:nvSpPr>
        <p:spPr>
          <a:xfrm>
            <a:off x="690563" y="2514600"/>
            <a:ext cx="7340600" cy="968375"/>
          </a:xfrm>
          <a:prstGeom prst="rect">
            <a:avLst/>
          </a:prstGeom>
          <a:noFill/>
          <a:ln w="9525">
            <a:noFill/>
          </a:ln>
        </p:spPr>
        <p:txBody>
          <a:bodyPr>
            <a:spAutoFit/>
          </a:bodyPr>
          <a:lstStyle/>
          <a:p>
            <a:pPr algn="ctr" eaLnBrk="1" hangingPunct="1"/>
            <a:r>
              <a:rPr lang="zh-CN" altLang="en-US" sz="3600" b="1" dirty="0">
                <a:latin typeface="微软雅黑" panose="020B0503020204020204" pitchFamily="34" charset="-122"/>
              </a:rPr>
              <a:t>  第</a:t>
            </a:r>
            <a:r>
              <a:rPr lang="en-US" altLang="zh-CN" sz="3600" b="1" dirty="0">
                <a:latin typeface="微软雅黑" panose="020B0503020204020204" pitchFamily="34" charset="-122"/>
              </a:rPr>
              <a:t>2</a:t>
            </a:r>
            <a:r>
              <a:rPr lang="zh-CN" altLang="en-US" sz="3600" b="1" dirty="0">
                <a:latin typeface="微软雅黑" panose="020B0503020204020204" pitchFamily="34" charset="-122"/>
              </a:rPr>
              <a:t>章   知识表示方法</a:t>
            </a:r>
            <a:endParaRPr lang="en-US" altLang="zh-CN" sz="3600" b="1" dirty="0">
              <a:latin typeface="微软雅黑" panose="020B0503020204020204" pitchFamily="34" charset="-122"/>
            </a:endParaRPr>
          </a:p>
          <a:p>
            <a:pPr algn="ctr" eaLnBrk="1" hangingPunct="1"/>
            <a:endParaRPr lang="en-US" altLang="zh-CN" sz="2100" dirty="0">
              <a:solidFill>
                <a:schemeClr val="tx2"/>
              </a:solidFill>
              <a:latin typeface="微软雅黑" panose="020B0503020204020204" pitchFamily="34" charset="-122"/>
              <a:ea typeface="微软雅黑" panose="020B0503020204020204" pitchFamily="34" charset="-122"/>
            </a:endParaRPr>
          </a:p>
        </p:txBody>
      </p:sp>
      <p:sp>
        <p:nvSpPr>
          <p:cNvPr id="5123" name="文本框 47"/>
          <p:cNvSpPr txBox="1"/>
          <p:nvPr/>
        </p:nvSpPr>
        <p:spPr>
          <a:xfrm>
            <a:off x="22225" y="1071563"/>
            <a:ext cx="9121775" cy="1085850"/>
          </a:xfrm>
          <a:prstGeom prst="rect">
            <a:avLst/>
          </a:prstGeom>
          <a:noFill/>
          <a:ln w="9525">
            <a:noFill/>
          </a:ln>
        </p:spPr>
        <p:txBody>
          <a:bodyPr lIns="68579" tIns="34289" rIns="68579" bIns="34289">
            <a:spAutoFit/>
          </a:bodyPr>
          <a:lstStyle/>
          <a:p>
            <a:pPr algn="ctr" eaLnBrk="1" hangingPunct="1"/>
            <a:r>
              <a:rPr lang="zh-CN" altLang="en-US" sz="6600" dirty="0">
                <a:solidFill>
                  <a:schemeClr val="tx2"/>
                </a:solidFill>
                <a:latin typeface="华文隶书" panose="02010800040101010101" pitchFamily="2" charset="-122"/>
                <a:ea typeface="华文隶书" panose="02010800040101010101" pitchFamily="2" charset="-122"/>
              </a:rPr>
              <a:t>人工智能</a:t>
            </a:r>
            <a:endParaRPr lang="en-US" altLang="zh-CN" sz="6600" dirty="0">
              <a:solidFill>
                <a:schemeClr val="tx2"/>
              </a:solidFill>
              <a:latin typeface="华文隶书" panose="02010800040101010101" pitchFamily="2" charset="-122"/>
              <a:ea typeface="华文隶书" panose="02010800040101010101" pitchFamily="2" charset="-122"/>
            </a:endParaRPr>
          </a:p>
        </p:txBody>
      </p:sp>
      <p:sp>
        <p:nvSpPr>
          <p:cNvPr id="5124" name="Freeform 96"/>
          <p:cNvSpPr/>
          <p:nvPr/>
        </p:nvSpPr>
        <p:spPr>
          <a:xfrm>
            <a:off x="8031163" y="1085850"/>
            <a:ext cx="557212" cy="536575"/>
          </a:xfrm>
          <a:custGeom>
            <a:avLst/>
            <a:gdLst/>
            <a:ahLst/>
            <a:cxnLst>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alpha val="100000"/>
            </a:schemeClr>
          </a:solidFill>
          <a:ln w="9525">
            <a:noFill/>
          </a:ln>
        </p:spPr>
        <p:txBody>
          <a:bodyPr/>
          <a:lstStyle/>
          <a:p>
            <a:endParaRPr lang="zh-CN" altLang="en-US"/>
          </a:p>
        </p:txBody>
      </p:sp>
      <p:sp>
        <p:nvSpPr>
          <p:cNvPr id="5125" name="矩形 26"/>
          <p:cNvSpPr/>
          <p:nvPr/>
        </p:nvSpPr>
        <p:spPr>
          <a:xfrm>
            <a:off x="1588" y="4751388"/>
            <a:ext cx="9142412" cy="369887"/>
          </a:xfrm>
          <a:prstGeom prst="rect">
            <a:avLst/>
          </a:prstGeom>
          <a:noFill/>
          <a:ln w="9525">
            <a:noFill/>
          </a:ln>
        </p:spPr>
        <p:txBody>
          <a:bodyPr>
            <a:spAutoFit/>
          </a:bodyPr>
          <a:lstStyle/>
          <a:p>
            <a:pPr algn="ctr" eaLnBrk="1" hangingPunct="1"/>
            <a:r>
              <a:rPr lang="en-US" altLang="zh-CN" dirty="0">
                <a:solidFill>
                  <a:schemeClr val="tx2"/>
                </a:solidFill>
                <a:latin typeface="微软雅黑" panose="020B0503020204020204" pitchFamily="34" charset="-122"/>
                <a:ea typeface="微软雅黑" panose="020B0503020204020204" pitchFamily="34" charset="-122"/>
              </a:rPr>
              <a:t>2019</a:t>
            </a:r>
            <a:r>
              <a:rPr lang="zh-CN" altLang="en-US" dirty="0">
                <a:solidFill>
                  <a:schemeClr val="tx2"/>
                </a:solidFill>
                <a:latin typeface="微软雅黑" panose="020B0503020204020204" pitchFamily="34" charset="-122"/>
                <a:ea typeface="微软雅黑" panose="020B0503020204020204" pitchFamily="34" charset="-122"/>
              </a:rPr>
              <a:t>年</a:t>
            </a:r>
            <a:r>
              <a:rPr lang="en-US" altLang="zh-CN" dirty="0">
                <a:solidFill>
                  <a:schemeClr val="tx2"/>
                </a:solidFill>
                <a:latin typeface="微软雅黑" panose="020B0503020204020204" pitchFamily="34" charset="-122"/>
                <a:ea typeface="微软雅黑" panose="020B0503020204020204" pitchFamily="34" charset="-122"/>
              </a:rPr>
              <a:t>2</a:t>
            </a:r>
            <a:r>
              <a:rPr lang="zh-CN" altLang="en-US" dirty="0">
                <a:solidFill>
                  <a:schemeClr val="tx2"/>
                </a:solidFill>
                <a:latin typeface="微软雅黑" panose="020B0503020204020204" pitchFamily="34" charset="-122"/>
                <a:ea typeface="微软雅黑" panose="020B0503020204020204" pitchFamily="34" charset="-122"/>
              </a:rPr>
              <a:t>月</a:t>
            </a:r>
            <a:r>
              <a:rPr lang="en-US" altLang="zh-CN" dirty="0">
                <a:solidFill>
                  <a:schemeClr val="tx2"/>
                </a:solidFill>
                <a:latin typeface="微软雅黑" panose="020B0503020204020204" pitchFamily="34" charset="-122"/>
                <a:ea typeface="微软雅黑" panose="020B0503020204020204" pitchFamily="34" charset="-122"/>
              </a:rPr>
              <a:t>18</a:t>
            </a:r>
            <a:r>
              <a:rPr lang="zh-CN" altLang="en-US" dirty="0">
                <a:solidFill>
                  <a:schemeClr val="tx2"/>
                </a:solidFill>
                <a:latin typeface="微软雅黑" panose="020B0503020204020204" pitchFamily="34" charset="-122"/>
                <a:ea typeface="微软雅黑" panose="020B0503020204020204" pitchFamily="34" charset="-122"/>
              </a:rPr>
              <a:t>日</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5126"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defTabSz="913130">
              <a:lnSpc>
                <a:spcPct val="100000"/>
              </a:lnSpc>
              <a:spcBef>
                <a:spcPct val="0"/>
              </a:spcBef>
              <a:buClrTx/>
              <a:buFontTx/>
              <a:buNone/>
            </a:pPr>
            <a:fld id="{9A0DB2DC-4C9A-4742-B13C-FB6460FD3503}" type="slidenum">
              <a:rPr lang="zh-CN" altLang="en-US" sz="1200" dirty="0">
                <a:solidFill>
                  <a:srgbClr val="898989"/>
                </a:solidFill>
              </a:rPr>
              <a:t>1</a:t>
            </a:fld>
            <a:endParaRPr lang="zh-CN" altLang="en-US" sz="1200" dirty="0">
              <a:solidFill>
                <a:srgbClr val="898989"/>
              </a:solidFill>
            </a:endParaRPr>
          </a:p>
        </p:txBody>
      </p:sp>
      <p:pic>
        <p:nvPicPr>
          <p:cNvPr id="9" name="图片 8"/>
          <p:cNvPicPr/>
          <p:nvPr/>
        </p:nvPicPr>
        <p:blipFill>
          <a:blip r:embed="rId2" cstate="print"/>
          <a:srcRect/>
          <a:stretch>
            <a:fillRect/>
          </a:stretch>
        </p:blipFill>
        <p:spPr bwMode="auto">
          <a:xfrm>
            <a:off x="0" y="4181475"/>
            <a:ext cx="9144352" cy="1819274"/>
          </a:xfrm>
          <a:prstGeom prst="rect">
            <a:avLst/>
          </a:prstGeom>
          <a:ln>
            <a:noFill/>
          </a:ln>
          <a:effectLst>
            <a:softEdge rad="112500"/>
          </a:effectLst>
        </p:spPr>
      </p:pic>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281488" y="1046163"/>
            <a:ext cx="4862513" cy="363538"/>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483"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10</a:t>
            </a:fld>
            <a:endParaRPr lang="en-US" altLang="en-US" sz="1200" dirty="0">
              <a:solidFill>
                <a:srgbClr val="898989"/>
              </a:solidFill>
            </a:endParaRPr>
          </a:p>
        </p:txBody>
      </p:sp>
      <p:pic>
        <p:nvPicPr>
          <p:cNvPr id="20484" name="Picture 2" descr="http://www.whu.edu.cn/ch_template/img/logo.png"/>
          <p:cNvPicPr>
            <a:picLocks noChangeAspect="1"/>
          </p:cNvPicPr>
          <p:nvPr/>
        </p:nvPicPr>
        <p:blipFill>
          <a:blip r:embed="rId3"/>
          <a:stretch>
            <a:fillRect/>
          </a:stretch>
        </p:blipFill>
        <p:spPr>
          <a:xfrm>
            <a:off x="7532688" y="53975"/>
            <a:ext cx="1584325" cy="504825"/>
          </a:xfrm>
          <a:prstGeom prst="rect">
            <a:avLst/>
          </a:prstGeom>
          <a:noFill/>
          <a:ln w="9525">
            <a:noFill/>
          </a:ln>
        </p:spPr>
      </p:pic>
      <p:sp>
        <p:nvSpPr>
          <p:cNvPr id="3" name="矩形 2"/>
          <p:cNvSpPr/>
          <p:nvPr/>
        </p:nvSpPr>
        <p:spPr>
          <a:xfrm>
            <a:off x="227648" y="764858"/>
            <a:ext cx="8120063" cy="1291590"/>
          </a:xfrm>
          <a:prstGeom prst="rect">
            <a:avLst/>
          </a:prstGeom>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ea"/>
              </a:rPr>
              <a:t>3</a:t>
            </a:r>
            <a:r>
              <a:rPr kumimoji="0" lang="zh-CN" altLang="en-US" sz="2800" b="1" i="0" u="none" strike="noStrike" kern="1200" cap="none" spc="0" normalizeH="0" baseline="0" noProof="0" dirty="0">
                <a:ln>
                  <a:noFill/>
                </a:ln>
                <a:solidFill>
                  <a:schemeClr val="tx1"/>
                </a:solidFill>
                <a:effectLst/>
                <a:uLnTx/>
                <a:uFillTx/>
                <a:latin typeface="+mn-ea"/>
                <a:ea typeface="+mn-ea"/>
                <a:cs typeface="+mn-ea"/>
              </a:rPr>
              <a:t>．知识表示</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  </a:t>
            </a:r>
            <a:endParaRPr kumimoji="0" lang="zh-CN" altLang="en-US" sz="21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endParaRPr>
          </a:p>
        </p:txBody>
      </p:sp>
      <p:pic>
        <p:nvPicPr>
          <p:cNvPr id="20486" name="图片 9"/>
          <p:cNvPicPr>
            <a:picLocks noChangeAspect="1"/>
          </p:cNvPicPr>
          <p:nvPr/>
        </p:nvPicPr>
        <p:blipFill>
          <a:blip r:embed="rId4"/>
          <a:srcRect r="4468"/>
          <a:stretch>
            <a:fillRect/>
          </a:stretch>
        </p:blipFill>
        <p:spPr>
          <a:xfrm>
            <a:off x="1370965" y="1410335"/>
            <a:ext cx="7508875" cy="3886200"/>
          </a:xfrm>
          <a:prstGeom prst="rect">
            <a:avLst/>
          </a:prstGeom>
          <a:noFill/>
          <a:ln w="9525">
            <a:noFill/>
          </a:ln>
        </p:spPr>
      </p:pic>
      <p:sp>
        <p:nvSpPr>
          <p:cNvPr id="11" name="矩形 217089"/>
          <p:cNvSpPr>
            <a:spLocks noChangeArrowheads="1"/>
          </p:cNvSpPr>
          <p:nvPr/>
        </p:nvSpPr>
        <p:spPr bwMode="auto">
          <a:xfrm>
            <a:off x="0" y="0"/>
            <a:ext cx="9144000" cy="765175"/>
          </a:xfrm>
          <a:prstGeom prst="rect">
            <a:avLst/>
          </a:prstGeom>
          <a:solidFill>
            <a:srgbClr val="A50021"/>
          </a:solidFill>
          <a:ln>
            <a:noFill/>
          </a:ln>
        </p:spPr>
        <p:txBody>
          <a:bodyPr anchor="b"/>
          <a:lstStyle>
            <a:lvl1pPr indent="176530">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2.1 </a:t>
            </a:r>
            <a:r>
              <a:rPr kumimoji="0" lang="zh-CN" altLang="en-US" sz="3600" b="0" i="0" u="none" strike="noStrike" kern="1200" cap="none" spc="4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知识和知识表示</a:t>
            </a:r>
          </a:p>
        </p:txBody>
      </p:sp>
      <p:sp>
        <p:nvSpPr>
          <p:cNvPr id="2" name="文本框 1"/>
          <p:cNvSpPr txBox="1"/>
          <p:nvPr/>
        </p:nvSpPr>
        <p:spPr>
          <a:xfrm>
            <a:off x="224790" y="5289550"/>
            <a:ext cx="8693785" cy="1568450"/>
          </a:xfrm>
          <a:prstGeom prst="rect">
            <a:avLst/>
          </a:prstGeom>
          <a:noFill/>
        </p:spPr>
        <p:txBody>
          <a:bodyPr wrap="square" rtlCol="0" anchor="t">
            <a:spAutoFit/>
          </a:bodyPr>
          <a:lstStyle/>
          <a:p>
            <a:pPr lvl="0" eaLnBrk="1" hangingPunct="1"/>
            <a:r>
              <a:rPr lang="zh-CN" altLang="en-US" sz="2400" dirty="0">
                <a:sym typeface="+mn-ea"/>
              </a:rPr>
              <a:t>传统</a:t>
            </a:r>
            <a:r>
              <a:rPr lang="en-US" altLang="zh-CN" sz="2400" dirty="0">
                <a:sym typeface="+mn-ea"/>
              </a:rPr>
              <a:t>AI</a:t>
            </a:r>
            <a:r>
              <a:rPr lang="zh-CN" altLang="en-US" sz="2400" dirty="0">
                <a:sym typeface="+mn-ea"/>
              </a:rPr>
              <a:t>问题，任何比较复杂的求解技术都离不开两方面内容</a:t>
            </a:r>
            <a:r>
              <a:rPr lang="en-US" altLang="zh-CN" sz="2400" dirty="0">
                <a:sym typeface="+mn-ea"/>
              </a:rPr>
              <a:t>——</a:t>
            </a:r>
            <a:r>
              <a:rPr lang="zh-CN" altLang="en-US" sz="2400" dirty="0">
                <a:sym typeface="+mn-ea"/>
              </a:rPr>
              <a:t>表示与搜索。</a:t>
            </a:r>
            <a:endParaRPr lang="zh-CN" altLang="en-US" sz="2400" dirty="0"/>
          </a:p>
          <a:p>
            <a:pPr lvl="0" eaLnBrk="1" hangingPunct="1"/>
            <a:r>
              <a:rPr lang="zh-CN" altLang="en-US" sz="2400" dirty="0">
                <a:sym typeface="+mn-ea"/>
              </a:rPr>
              <a:t>同一个问题，可以有多种不同的表示方法，这些表示方法具有不同的表示空间。</a:t>
            </a:r>
            <a:endParaRPr lang="zh-CN" altLang="en-US" sz="2400"/>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806450" y="1388110"/>
            <a:ext cx="7927975" cy="484188"/>
          </a:xfrm>
          <a:prstGeom prst="rect">
            <a:avLst/>
          </a:prstGeom>
        </p:spPr>
        <p:txBody>
          <a:bodyPr lIns="68577" tIns="34289" rIns="68577" bIns="34289">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700" b="1" i="0" u="none" strike="noStrike" kern="1200" cap="none" spc="0" normalizeH="0" baseline="0" noProof="0" dirty="0">
                <a:ln>
                  <a:noFill/>
                </a:ln>
                <a:solidFill>
                  <a:schemeClr val="tx1"/>
                </a:solidFill>
                <a:effectLst/>
                <a:uLnTx/>
                <a:uFillTx/>
                <a:latin typeface="+mj-ea"/>
                <a:ea typeface="+mj-ea"/>
                <a:cs typeface="+mn-cs"/>
              </a:rPr>
              <a:t>语义网络的组成部分</a:t>
            </a:r>
            <a:endParaRPr kumimoji="0" lang="en-US" altLang="zh-CN" sz="2700" b="1" i="0" u="none" strike="noStrike" kern="1200" cap="none" spc="0" normalizeH="0" baseline="0" noProof="0" dirty="0">
              <a:ln>
                <a:noFill/>
              </a:ln>
              <a:solidFill>
                <a:schemeClr val="tx1"/>
              </a:solidFill>
              <a:effectLst/>
              <a:uLnTx/>
              <a:uFillTx/>
              <a:latin typeface="+mj-ea"/>
              <a:ea typeface="+mj-ea"/>
              <a:cs typeface="+mn-cs"/>
            </a:endParaRPr>
          </a:p>
        </p:txBody>
      </p:sp>
      <p:sp>
        <p:nvSpPr>
          <p:cNvPr id="84995"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100</a:t>
            </a:fld>
            <a:endParaRPr lang="en-US" altLang="en-US" sz="1200" dirty="0">
              <a:solidFill>
                <a:srgbClr val="898989"/>
              </a:solidFill>
            </a:endParaRPr>
          </a:p>
        </p:txBody>
      </p:sp>
      <p:sp>
        <p:nvSpPr>
          <p:cNvPr id="84996" name="矩形 2"/>
          <p:cNvSpPr/>
          <p:nvPr/>
        </p:nvSpPr>
        <p:spPr>
          <a:xfrm>
            <a:off x="511810" y="2513965"/>
            <a:ext cx="8120063" cy="3200400"/>
          </a:xfrm>
          <a:prstGeom prst="rect">
            <a:avLst/>
          </a:prstGeom>
          <a:noFill/>
          <a:ln w="9525">
            <a:noFill/>
          </a:ln>
        </p:spPr>
        <p:txBody>
          <a:bodyPr>
            <a:spAutoFit/>
          </a:bodyPr>
          <a:lstStyle/>
          <a:p>
            <a:pPr marL="386080" indent="-386080" eaLnBrk="1" hangingPunct="1">
              <a:lnSpc>
                <a:spcPct val="140000"/>
              </a:lnSpc>
              <a:buFont typeface="Arial" panose="020B0604020202020204" pitchFamily="34" charset="0"/>
              <a:buAutoNum type="arabicPeriod"/>
            </a:pPr>
            <a:r>
              <a:rPr lang="zh-CN" altLang="en-US" sz="2100" b="1" dirty="0">
                <a:latin typeface="Verdana" panose="020B0604030504040204" pitchFamily="34" charset="0"/>
              </a:rPr>
              <a:t>词法部分 </a:t>
            </a:r>
            <a:r>
              <a:rPr lang="zh-CN" altLang="en-US" sz="2100" dirty="0">
                <a:latin typeface="Verdana" panose="020B0604030504040204" pitchFamily="34" charset="0"/>
              </a:rPr>
              <a:t>决定该表示方法词汇表中允许有哪些符号，它涉及各个结点和弧线。</a:t>
            </a:r>
          </a:p>
          <a:p>
            <a:pPr marL="386080" indent="-386080" eaLnBrk="1" hangingPunct="1">
              <a:lnSpc>
                <a:spcPct val="140000"/>
              </a:lnSpc>
              <a:buFont typeface="Arial" panose="020B0604020202020204" pitchFamily="34" charset="0"/>
              <a:buAutoNum type="arabicPeriod"/>
            </a:pPr>
            <a:r>
              <a:rPr lang="zh-CN" altLang="en-US" sz="2100" b="1" dirty="0">
                <a:latin typeface="Verdana" panose="020B0604030504040204" pitchFamily="34" charset="0"/>
              </a:rPr>
              <a:t>结构部分 </a:t>
            </a:r>
            <a:r>
              <a:rPr lang="zh-CN" altLang="en-US" sz="2100" dirty="0">
                <a:latin typeface="Verdana" panose="020B0604030504040204" pitchFamily="34" charset="0"/>
              </a:rPr>
              <a:t>叙述符号排列的约束条件，指定各弧线连接的结点对。</a:t>
            </a:r>
          </a:p>
          <a:p>
            <a:pPr marL="386080" indent="-386080" eaLnBrk="1" hangingPunct="1">
              <a:lnSpc>
                <a:spcPct val="140000"/>
              </a:lnSpc>
              <a:buFont typeface="Arial" panose="020B0604020202020204" pitchFamily="34" charset="0"/>
              <a:buAutoNum type="arabicPeriod"/>
            </a:pPr>
            <a:r>
              <a:rPr lang="zh-CN" altLang="en-US" sz="2100" b="1" dirty="0">
                <a:latin typeface="Verdana" panose="020B0604030504040204" pitchFamily="34" charset="0"/>
              </a:rPr>
              <a:t>过程部分 </a:t>
            </a:r>
            <a:r>
              <a:rPr lang="zh-CN" altLang="en-US" sz="2100" dirty="0">
                <a:latin typeface="Verdana" panose="020B0604030504040204" pitchFamily="34" charset="0"/>
              </a:rPr>
              <a:t>说明访问过程，这些过程能用来建立和修正概念的描述，以及回答相关问题。</a:t>
            </a:r>
          </a:p>
          <a:p>
            <a:pPr marL="386080" indent="-386080" eaLnBrk="1" hangingPunct="1">
              <a:lnSpc>
                <a:spcPct val="140000"/>
              </a:lnSpc>
              <a:buFont typeface="Arial" panose="020B0604020202020204" pitchFamily="34" charset="0"/>
              <a:buAutoNum type="arabicPeriod"/>
            </a:pPr>
            <a:r>
              <a:rPr lang="zh-CN" altLang="en-US" sz="2100" b="1" dirty="0">
                <a:latin typeface="Verdana" panose="020B0604030504040204" pitchFamily="34" charset="0"/>
              </a:rPr>
              <a:t>语义部分 </a:t>
            </a:r>
            <a:r>
              <a:rPr lang="zh-CN" altLang="en-US" sz="2100" dirty="0">
                <a:latin typeface="Verdana" panose="020B0604030504040204" pitchFamily="34" charset="0"/>
              </a:rPr>
              <a:t>确定与描述相关的意义的方法，即确定有关结点和对应弧线的排列及其相互关系。 </a:t>
            </a:r>
          </a:p>
        </p:txBody>
      </p:sp>
      <p:sp>
        <p:nvSpPr>
          <p:cNvPr id="10" name="标题 269313"/>
          <p:cNvSpPr>
            <a:spLocks noGrp="1" noChangeArrowheads="1"/>
          </p:cNvSpPr>
          <p:nvPr>
            <p:ph type="title"/>
          </p:nvPr>
        </p:nvSpPr>
        <p:spPr/>
        <p:txBody>
          <a:bodyPr vert="horz"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  </a:t>
            </a:r>
            <a:r>
              <a:rPr kumimoji="0" lang="zh-CN" altLang="en-US" sz="4000" b="1" i="0" u="none" strike="noStrike" kern="1200" cap="none" spc="0" normalizeH="0" baseline="0" noProof="0" dirty="0">
                <a:ln>
                  <a:noFill/>
                </a:ln>
                <a:solidFill>
                  <a:schemeClr val="bg1"/>
                </a:solidFill>
                <a:effectLst/>
                <a:uLnTx/>
                <a:uFillTx/>
                <a:latin typeface="+mj-ea"/>
                <a:ea typeface="+mj-ea"/>
                <a:cs typeface="+mj-cs"/>
              </a:rPr>
              <a:t>语义网络表示法</a:t>
            </a:r>
            <a:endParaRPr kumimoji="0" lang="zh-CN" altLang="en-US"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593725" y="1123950"/>
            <a:ext cx="7927975" cy="484188"/>
          </a:xfrm>
          <a:prstGeom prst="rect">
            <a:avLst/>
          </a:prstGeom>
        </p:spPr>
        <p:txBody>
          <a:bodyPr lIns="68577" tIns="34289" rIns="68577" bIns="3428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700" b="1" i="0" u="none" strike="noStrike" kern="1200" cap="none" spc="0" normalizeH="0" baseline="0" noProof="0" dirty="0">
                <a:ln>
                  <a:noFill/>
                </a:ln>
                <a:solidFill>
                  <a:schemeClr val="tx1"/>
                </a:solidFill>
                <a:effectLst/>
                <a:uLnTx/>
                <a:uFillTx/>
                <a:latin typeface="+mj-ea"/>
                <a:ea typeface="+mj-ea"/>
                <a:cs typeface="+mn-cs"/>
              </a:rPr>
              <a:t>语义网络结构</a:t>
            </a:r>
            <a:endParaRPr kumimoji="0" lang="en-US" altLang="zh-CN" sz="2700" b="1" i="0" u="none" strike="noStrike" kern="1200" cap="none" spc="0" normalizeH="0" baseline="0" noProof="0" dirty="0">
              <a:ln>
                <a:noFill/>
              </a:ln>
              <a:solidFill>
                <a:schemeClr val="tx1"/>
              </a:solidFill>
              <a:effectLst/>
              <a:uLnTx/>
              <a:uFillTx/>
              <a:latin typeface="+mj-ea"/>
              <a:ea typeface="+mj-ea"/>
              <a:cs typeface="+mn-cs"/>
            </a:endParaRPr>
          </a:p>
        </p:txBody>
      </p:sp>
      <p:sp>
        <p:nvSpPr>
          <p:cNvPr id="87043"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101</a:t>
            </a:fld>
            <a:endParaRPr lang="en-US" altLang="en-US" sz="1200" dirty="0">
              <a:solidFill>
                <a:srgbClr val="898989"/>
              </a:solidFill>
            </a:endParaRPr>
          </a:p>
        </p:txBody>
      </p:sp>
      <p:sp>
        <p:nvSpPr>
          <p:cNvPr id="87044" name="矩形 2"/>
          <p:cNvSpPr/>
          <p:nvPr/>
        </p:nvSpPr>
        <p:spPr>
          <a:xfrm>
            <a:off x="204788" y="2087563"/>
            <a:ext cx="8405812" cy="3306762"/>
          </a:xfrm>
          <a:prstGeom prst="rect">
            <a:avLst/>
          </a:prstGeom>
          <a:noFill/>
          <a:ln w="9525">
            <a:noFill/>
          </a:ln>
        </p:spPr>
        <p:txBody>
          <a:bodyPr>
            <a:spAutoFit/>
          </a:bodyPr>
          <a:lstStyle/>
          <a:p>
            <a:pPr eaLnBrk="1" hangingPunct="1">
              <a:lnSpc>
                <a:spcPct val="130000"/>
              </a:lnSpc>
              <a:spcBef>
                <a:spcPts val="900"/>
              </a:spcBef>
            </a:pPr>
            <a:r>
              <a:rPr lang="zh-CN" altLang="en-US" sz="2000" dirty="0">
                <a:latin typeface="Verdana" panose="020B0604030504040204" pitchFamily="34" charset="0"/>
              </a:rPr>
              <a:t>       语义网络是对知识的有向图表示方法。一个语义网络是由一些以三元组：</a:t>
            </a:r>
            <a:r>
              <a:rPr lang="zh-CN" altLang="en-US" sz="2000" b="1" dirty="0">
                <a:solidFill>
                  <a:srgbClr val="3333FF"/>
                </a:solidFill>
                <a:latin typeface="Verdana" panose="020B0604030504040204" pitchFamily="34" charset="0"/>
              </a:rPr>
              <a:t>（结点</a:t>
            </a:r>
            <a:r>
              <a:rPr lang="en-US" altLang="zh-CN" sz="2000" b="1" dirty="0">
                <a:solidFill>
                  <a:srgbClr val="3333FF"/>
                </a:solidFill>
                <a:latin typeface="Verdana" panose="020B0604030504040204" pitchFamily="34" charset="0"/>
              </a:rPr>
              <a:t>1</a:t>
            </a:r>
            <a:r>
              <a:rPr lang="zh-CN" altLang="en-US" sz="2000" b="1" dirty="0">
                <a:solidFill>
                  <a:srgbClr val="3333FF"/>
                </a:solidFill>
                <a:latin typeface="Verdana" panose="020B0604030504040204" pitchFamily="34" charset="0"/>
              </a:rPr>
              <a:t>，弧，结点</a:t>
            </a:r>
            <a:r>
              <a:rPr lang="en-US" altLang="zh-CN" sz="2000" b="1" dirty="0">
                <a:solidFill>
                  <a:srgbClr val="3333FF"/>
                </a:solidFill>
                <a:latin typeface="Verdana" panose="020B0604030504040204" pitchFamily="34" charset="0"/>
              </a:rPr>
              <a:t>2</a:t>
            </a:r>
            <a:r>
              <a:rPr lang="zh-CN" altLang="en-US" sz="2000" b="1" dirty="0">
                <a:solidFill>
                  <a:srgbClr val="3333FF"/>
                </a:solidFill>
                <a:latin typeface="Verdana" panose="020B0604030504040204" pitchFamily="34" charset="0"/>
              </a:rPr>
              <a:t>）</a:t>
            </a:r>
            <a:r>
              <a:rPr lang="zh-CN" altLang="en-US" sz="2000" dirty="0">
                <a:latin typeface="Verdana" panose="020B0604030504040204" pitchFamily="34" charset="0"/>
              </a:rPr>
              <a:t>的图形表示连接而成的有向图。</a:t>
            </a:r>
            <a:endParaRPr lang="en-US" altLang="zh-CN" sz="2000" dirty="0">
              <a:latin typeface="Verdana" panose="020B0604030504040204" pitchFamily="34" charset="0"/>
            </a:endParaRPr>
          </a:p>
          <a:p>
            <a:pPr marL="684530" lvl="1" indent="-342900" eaLnBrk="1" hangingPunct="1">
              <a:lnSpc>
                <a:spcPct val="130000"/>
              </a:lnSpc>
              <a:spcBef>
                <a:spcPts val="900"/>
              </a:spcBef>
              <a:buFont typeface="Arial" panose="020B0604020202020204" pitchFamily="34" charset="0"/>
              <a:buChar char="•"/>
            </a:pPr>
            <a:r>
              <a:rPr lang="zh-CN" altLang="en-US" sz="2000" dirty="0">
                <a:latin typeface="Verdana" panose="020B0604030504040204" pitchFamily="34" charset="0"/>
              </a:rPr>
              <a:t>结点表示概念、事物、事件、情况等</a:t>
            </a:r>
            <a:r>
              <a:rPr lang="en-US" altLang="zh-CN" sz="2000" dirty="0">
                <a:latin typeface="Verdana" panose="020B0604030504040204" pitchFamily="34" charset="0"/>
              </a:rPr>
              <a:t>; </a:t>
            </a:r>
          </a:p>
          <a:p>
            <a:pPr marL="684530" lvl="1" indent="-342900" eaLnBrk="1" hangingPunct="1">
              <a:lnSpc>
                <a:spcPct val="130000"/>
              </a:lnSpc>
              <a:spcBef>
                <a:spcPts val="900"/>
              </a:spcBef>
              <a:buFont typeface="Arial" panose="020B0604020202020204" pitchFamily="34" charset="0"/>
              <a:buChar char="•"/>
            </a:pPr>
            <a:r>
              <a:rPr lang="zh-CN" altLang="en-US" sz="2000" dirty="0">
                <a:latin typeface="Verdana" panose="020B0604030504040204" pitchFamily="34" charset="0"/>
              </a:rPr>
              <a:t>弧是有方向和有标注的，方向体现主次关系，结点</a:t>
            </a:r>
            <a:r>
              <a:rPr lang="en-US" altLang="zh-CN" sz="2000" dirty="0">
                <a:latin typeface="Verdana" panose="020B0604030504040204" pitchFamily="34" charset="0"/>
              </a:rPr>
              <a:t>1</a:t>
            </a:r>
            <a:r>
              <a:rPr lang="zh-CN" altLang="en-US" sz="2000" dirty="0">
                <a:latin typeface="Verdana" panose="020B0604030504040204" pitchFamily="34" charset="0"/>
              </a:rPr>
              <a:t>为主，结点</a:t>
            </a:r>
            <a:r>
              <a:rPr lang="en-US" altLang="zh-CN" sz="2000" dirty="0">
                <a:latin typeface="Verdana" panose="020B0604030504040204" pitchFamily="34" charset="0"/>
              </a:rPr>
              <a:t>2</a:t>
            </a:r>
            <a:r>
              <a:rPr lang="zh-CN" altLang="en-US" sz="2000" dirty="0">
                <a:latin typeface="Verdana" panose="020B0604030504040204" pitchFamily="34" charset="0"/>
              </a:rPr>
              <a:t>为辅。</a:t>
            </a:r>
            <a:endParaRPr lang="en-US" altLang="zh-CN" sz="2000" dirty="0">
              <a:latin typeface="Verdana" panose="020B0604030504040204" pitchFamily="34" charset="0"/>
            </a:endParaRPr>
          </a:p>
          <a:p>
            <a:pPr marL="684530" lvl="1" indent="-342900" eaLnBrk="1" hangingPunct="1">
              <a:lnSpc>
                <a:spcPct val="130000"/>
              </a:lnSpc>
              <a:spcBef>
                <a:spcPts val="900"/>
              </a:spcBef>
              <a:buFont typeface="Arial" panose="020B0604020202020204" pitchFamily="34" charset="0"/>
              <a:buChar char="•"/>
            </a:pPr>
            <a:r>
              <a:rPr lang="zh-CN" altLang="en-US" sz="2000" dirty="0">
                <a:latin typeface="Verdana" panose="020B0604030504040204" pitchFamily="34" charset="0"/>
              </a:rPr>
              <a:t>弧上的标注表示结点</a:t>
            </a:r>
            <a:r>
              <a:rPr lang="en-US" altLang="zh-CN" sz="2000" dirty="0">
                <a:latin typeface="Verdana" panose="020B0604030504040204" pitchFamily="34" charset="0"/>
              </a:rPr>
              <a:t>1</a:t>
            </a:r>
            <a:r>
              <a:rPr lang="zh-CN" altLang="en-US" sz="2000" dirty="0">
                <a:latin typeface="Verdana" panose="020B0604030504040204" pitchFamily="34" charset="0"/>
              </a:rPr>
              <a:t>的</a:t>
            </a:r>
            <a:r>
              <a:rPr lang="zh-CN" altLang="en-US" sz="2000" dirty="0">
                <a:solidFill>
                  <a:srgbClr val="3333FF"/>
                </a:solidFill>
                <a:latin typeface="Verdana" panose="020B0604030504040204" pitchFamily="34" charset="0"/>
              </a:rPr>
              <a:t>属性</a:t>
            </a:r>
            <a:r>
              <a:rPr lang="zh-CN" altLang="en-US" sz="2000" dirty="0">
                <a:latin typeface="Verdana" panose="020B0604030504040204" pitchFamily="34" charset="0"/>
              </a:rPr>
              <a:t>或结点</a:t>
            </a:r>
            <a:r>
              <a:rPr lang="en-US" altLang="zh-CN" sz="2000" dirty="0">
                <a:latin typeface="Verdana" panose="020B0604030504040204" pitchFamily="34" charset="0"/>
              </a:rPr>
              <a:t>1</a:t>
            </a:r>
            <a:r>
              <a:rPr lang="zh-CN" altLang="en-US" sz="2000" dirty="0">
                <a:latin typeface="Verdana" panose="020B0604030504040204" pitchFamily="34" charset="0"/>
              </a:rPr>
              <a:t>和结点</a:t>
            </a:r>
            <a:r>
              <a:rPr lang="en-US" altLang="zh-CN" sz="2000" dirty="0">
                <a:latin typeface="Verdana" panose="020B0604030504040204" pitchFamily="34" charset="0"/>
              </a:rPr>
              <a:t>2</a:t>
            </a:r>
            <a:r>
              <a:rPr lang="zh-CN" altLang="en-US" sz="2000" dirty="0">
                <a:latin typeface="Verdana" panose="020B0604030504040204" pitchFamily="34" charset="0"/>
              </a:rPr>
              <a:t>之间的</a:t>
            </a:r>
            <a:r>
              <a:rPr lang="zh-CN" altLang="en-US" sz="2000" dirty="0">
                <a:solidFill>
                  <a:srgbClr val="3333FF"/>
                </a:solidFill>
                <a:latin typeface="Verdana" panose="020B0604030504040204" pitchFamily="34" charset="0"/>
              </a:rPr>
              <a:t>关系</a:t>
            </a:r>
            <a:r>
              <a:rPr lang="zh-CN" altLang="en-US" sz="2000" dirty="0">
                <a:latin typeface="Verdana" panose="020B0604030504040204" pitchFamily="34" charset="0"/>
              </a:rPr>
              <a:t>。</a:t>
            </a:r>
          </a:p>
          <a:p>
            <a:pPr eaLnBrk="1" hangingPunct="1">
              <a:lnSpc>
                <a:spcPct val="130000"/>
              </a:lnSpc>
              <a:spcBef>
                <a:spcPts val="900"/>
              </a:spcBef>
            </a:pPr>
            <a:r>
              <a:rPr lang="zh-CN" altLang="en-US" sz="2000" dirty="0">
                <a:latin typeface="Verdana" panose="020B0604030504040204" pitchFamily="34" charset="0"/>
              </a:rPr>
              <a:t>       这样一个三元组的图形表示为：</a:t>
            </a:r>
          </a:p>
        </p:txBody>
      </p:sp>
      <p:pic>
        <p:nvPicPr>
          <p:cNvPr id="87045" name="Picture 7"/>
          <p:cNvPicPr>
            <a:picLocks noChangeAspect="1"/>
          </p:cNvPicPr>
          <p:nvPr/>
        </p:nvPicPr>
        <p:blipFill>
          <a:blip r:embed="rId3"/>
          <a:stretch>
            <a:fillRect/>
          </a:stretch>
        </p:blipFill>
        <p:spPr>
          <a:xfrm>
            <a:off x="5222875" y="4930775"/>
            <a:ext cx="2052638" cy="514350"/>
          </a:xfrm>
          <a:prstGeom prst="rect">
            <a:avLst/>
          </a:prstGeom>
          <a:noFill/>
          <a:ln w="9525">
            <a:noFill/>
          </a:ln>
        </p:spPr>
      </p:pic>
      <p:sp>
        <p:nvSpPr>
          <p:cNvPr id="11" name="标题 269313"/>
          <p:cNvSpPr>
            <a:spLocks noGrp="1" noChangeArrowheads="1"/>
          </p:cNvSpPr>
          <p:nvPr>
            <p:ph type="title"/>
          </p:nvPr>
        </p:nvSpPr>
        <p:spPr/>
        <p:txBody>
          <a:bodyPr vert="horz"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  </a:t>
            </a:r>
            <a:r>
              <a:rPr kumimoji="0" lang="zh-CN" altLang="en-US" sz="4000" b="1" i="0" u="none" strike="noStrike" kern="1200" cap="none" spc="0" normalizeH="0" baseline="0" noProof="0" dirty="0">
                <a:ln>
                  <a:noFill/>
                </a:ln>
                <a:solidFill>
                  <a:schemeClr val="bg1"/>
                </a:solidFill>
                <a:effectLst/>
                <a:uLnTx/>
                <a:uFillTx/>
                <a:latin typeface="+mj-ea"/>
                <a:ea typeface="+mj-ea"/>
                <a:cs typeface="+mj-cs"/>
              </a:rPr>
              <a:t>语义网络表示法</a:t>
            </a:r>
            <a:endParaRPr kumimoji="0" lang="zh-CN" altLang="en-US"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819150" y="1330325"/>
            <a:ext cx="7927975" cy="485775"/>
          </a:xfrm>
          <a:prstGeom prst="rect">
            <a:avLst/>
          </a:prstGeom>
        </p:spPr>
        <p:txBody>
          <a:bodyPr lIns="68577" tIns="34289" rIns="68577" bIns="3428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700" b="1" i="0" u="none" strike="noStrike" kern="1200" cap="none" spc="0" normalizeH="0" baseline="0" noProof="0" dirty="0">
                <a:ln>
                  <a:noFill/>
                </a:ln>
                <a:solidFill>
                  <a:schemeClr val="tx1"/>
                </a:solidFill>
                <a:effectLst/>
                <a:uLnTx/>
                <a:uFillTx/>
                <a:latin typeface="+mj-ea"/>
                <a:ea typeface="+mj-ea"/>
                <a:cs typeface="+mn-cs"/>
              </a:rPr>
              <a:t>二元语义网络的表示 </a:t>
            </a:r>
            <a:endParaRPr kumimoji="0" lang="en-US" altLang="zh-CN" sz="2700" b="1" i="0" u="none" strike="noStrike" kern="1200" cap="none" spc="0" normalizeH="0" baseline="0" noProof="0" dirty="0">
              <a:ln>
                <a:noFill/>
              </a:ln>
              <a:solidFill>
                <a:schemeClr val="tx1"/>
              </a:solidFill>
              <a:effectLst/>
              <a:uLnTx/>
              <a:uFillTx/>
              <a:latin typeface="+mj-ea"/>
              <a:ea typeface="+mj-ea"/>
              <a:cs typeface="+mn-cs"/>
            </a:endParaRPr>
          </a:p>
        </p:txBody>
      </p:sp>
      <p:sp>
        <p:nvSpPr>
          <p:cNvPr id="89091"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102</a:t>
            </a:fld>
            <a:endParaRPr lang="en-US" altLang="en-US" sz="1200" dirty="0">
              <a:solidFill>
                <a:srgbClr val="898989"/>
              </a:solidFill>
            </a:endParaRPr>
          </a:p>
        </p:txBody>
      </p:sp>
      <p:sp>
        <p:nvSpPr>
          <p:cNvPr id="89092" name="矩形 2"/>
          <p:cNvSpPr/>
          <p:nvPr/>
        </p:nvSpPr>
        <p:spPr>
          <a:xfrm>
            <a:off x="639763" y="2435225"/>
            <a:ext cx="8120062" cy="2551113"/>
          </a:xfrm>
          <a:prstGeom prst="rect">
            <a:avLst/>
          </a:prstGeom>
          <a:noFill/>
          <a:ln w="9525">
            <a:noFill/>
          </a:ln>
        </p:spPr>
        <p:txBody>
          <a:bodyPr>
            <a:spAutoFit/>
          </a:bodyPr>
          <a:lstStyle/>
          <a:p>
            <a:pPr marL="342900" indent="-342900" eaLnBrk="1" hangingPunct="1">
              <a:lnSpc>
                <a:spcPct val="130000"/>
              </a:lnSpc>
              <a:spcBef>
                <a:spcPts val="900"/>
              </a:spcBef>
              <a:buFont typeface="Arial" panose="020B0604020202020204" pitchFamily="34" charset="0"/>
              <a:buChar char="•"/>
            </a:pPr>
            <a:r>
              <a:rPr lang="zh-CN" altLang="en-US" sz="2400" dirty="0">
                <a:latin typeface="Verdana" panose="020B0604030504040204" pitchFamily="34" charset="0"/>
              </a:rPr>
              <a:t>二元语义网络可以用来表示一些涉及变元的简单的事实，其实质还是一个三元组：</a:t>
            </a:r>
            <a:r>
              <a:rPr lang="en-US" altLang="zh-CN" sz="2400" dirty="0">
                <a:latin typeface="Verdana" panose="020B0604030504040204" pitchFamily="34" charset="0"/>
              </a:rPr>
              <a:t>(R, x, y)</a:t>
            </a:r>
            <a:r>
              <a:rPr lang="zh-CN" altLang="en-US" sz="2400" dirty="0">
                <a:latin typeface="Verdana" panose="020B0604030504040204" pitchFamily="34" charset="0"/>
              </a:rPr>
              <a:t>。</a:t>
            </a:r>
          </a:p>
          <a:p>
            <a:pPr marL="342900" indent="-342900" eaLnBrk="1" hangingPunct="1">
              <a:lnSpc>
                <a:spcPct val="130000"/>
              </a:lnSpc>
              <a:spcBef>
                <a:spcPts val="900"/>
              </a:spcBef>
              <a:buFont typeface="Arial" panose="020B0604020202020204" pitchFamily="34" charset="0"/>
              <a:buChar char="•"/>
            </a:pPr>
            <a:r>
              <a:rPr lang="zh-CN" altLang="en-US" sz="2400" dirty="0">
                <a:latin typeface="Verdana" panose="020B0604030504040204" pitchFamily="34" charset="0"/>
              </a:rPr>
              <a:t>例如，表示“所有的燕子都是鸟”这一事实，可建立二个结点： </a:t>
            </a:r>
            <a:r>
              <a:rPr lang="en-US" altLang="zh-CN" sz="2400" dirty="0">
                <a:latin typeface="Verdana" panose="020B0604030504040204" pitchFamily="34" charset="0"/>
              </a:rPr>
              <a:t>SWALLOW  </a:t>
            </a:r>
            <a:r>
              <a:rPr lang="zh-CN" altLang="en-US" sz="2400" dirty="0">
                <a:latin typeface="Verdana" panose="020B0604030504040204" pitchFamily="34" charset="0"/>
              </a:rPr>
              <a:t>和  </a:t>
            </a:r>
            <a:r>
              <a:rPr lang="en-US" altLang="zh-CN" sz="2400" dirty="0">
                <a:latin typeface="Verdana" panose="020B0604030504040204" pitchFamily="34" charset="0"/>
              </a:rPr>
              <a:t>BIRD </a:t>
            </a:r>
            <a:r>
              <a:rPr lang="zh-CN" altLang="en-US" sz="2400" dirty="0">
                <a:latin typeface="Verdana" panose="020B0604030504040204" pitchFamily="34" charset="0"/>
              </a:rPr>
              <a:t>。两节点以</a:t>
            </a:r>
            <a:r>
              <a:rPr lang="en-US" altLang="zh-CN" sz="2400" dirty="0">
                <a:latin typeface="Verdana" panose="020B0604030504040204" pitchFamily="34" charset="0"/>
              </a:rPr>
              <a:t>ISA</a:t>
            </a:r>
            <a:r>
              <a:rPr lang="zh-CN" altLang="en-US" sz="2400" dirty="0">
                <a:latin typeface="Verdana" panose="020B0604030504040204" pitchFamily="34" charset="0"/>
              </a:rPr>
              <a:t>（表示“是一个”）链相连，如下图所示：</a:t>
            </a:r>
          </a:p>
        </p:txBody>
      </p:sp>
      <p:pic>
        <p:nvPicPr>
          <p:cNvPr id="89093" name="Picture 4"/>
          <p:cNvPicPr>
            <a:picLocks noChangeAspect="1"/>
          </p:cNvPicPr>
          <p:nvPr/>
        </p:nvPicPr>
        <p:blipFill>
          <a:blip r:embed="rId3"/>
          <a:stretch>
            <a:fillRect/>
          </a:stretch>
        </p:blipFill>
        <p:spPr>
          <a:xfrm>
            <a:off x="3163888" y="5041900"/>
            <a:ext cx="3294062" cy="485775"/>
          </a:xfrm>
          <a:prstGeom prst="rect">
            <a:avLst/>
          </a:prstGeom>
          <a:noFill/>
          <a:ln w="9525">
            <a:noFill/>
          </a:ln>
        </p:spPr>
      </p:pic>
      <p:sp>
        <p:nvSpPr>
          <p:cNvPr id="11" name="标题 269313"/>
          <p:cNvSpPr>
            <a:spLocks noGrp="1" noChangeArrowheads="1"/>
          </p:cNvSpPr>
          <p:nvPr>
            <p:ph type="title"/>
          </p:nvPr>
        </p:nvSpPr>
        <p:spPr/>
        <p:txBody>
          <a:bodyPr vert="horz"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  </a:t>
            </a:r>
            <a:r>
              <a:rPr kumimoji="0" lang="zh-CN" altLang="en-US" sz="4000" b="1" i="0" u="none" strike="noStrike" kern="1200" cap="none" spc="0" normalizeH="0" baseline="0" noProof="0" dirty="0">
                <a:ln>
                  <a:noFill/>
                </a:ln>
                <a:solidFill>
                  <a:schemeClr val="bg1"/>
                </a:solidFill>
                <a:effectLst/>
                <a:uLnTx/>
                <a:uFillTx/>
                <a:latin typeface="+mj-ea"/>
                <a:ea typeface="+mj-ea"/>
                <a:cs typeface="+mj-cs"/>
              </a:rPr>
              <a:t>语义网络表示法</a:t>
            </a:r>
            <a:endParaRPr kumimoji="0" lang="zh-CN" altLang="en-US"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281488" y="1046163"/>
            <a:ext cx="4862513" cy="363538"/>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7" name="矩形 46"/>
          <p:cNvSpPr/>
          <p:nvPr/>
        </p:nvSpPr>
        <p:spPr>
          <a:xfrm>
            <a:off x="1050925" y="1325563"/>
            <a:ext cx="7929563" cy="485775"/>
          </a:xfrm>
          <a:prstGeom prst="rect">
            <a:avLst/>
          </a:prstGeom>
        </p:spPr>
        <p:txBody>
          <a:bodyPr lIns="68577" tIns="34289" rIns="68577" bIns="3428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700" b="1" i="0" u="none" strike="noStrike" kern="1200" cap="none" spc="0" normalizeH="0" baseline="0" noProof="0" dirty="0">
                <a:ln>
                  <a:noFill/>
                </a:ln>
                <a:solidFill>
                  <a:schemeClr val="tx1"/>
                </a:solidFill>
                <a:effectLst/>
                <a:uLnTx/>
                <a:uFillTx/>
                <a:latin typeface="+mj-ea"/>
                <a:ea typeface="宋体" panose="02010600030101010101" pitchFamily="2" charset="-122"/>
                <a:cs typeface="+mn-cs"/>
              </a:rPr>
              <a:t>二元语义网络的表示 </a:t>
            </a:r>
            <a:endParaRPr kumimoji="0" lang="en-US" altLang="zh-CN" sz="2700" b="1" i="0" u="none" strike="noStrike" kern="1200" cap="none" spc="0" normalizeH="0" baseline="0" noProof="0" dirty="0">
              <a:ln>
                <a:noFill/>
              </a:ln>
              <a:solidFill>
                <a:schemeClr val="tx1"/>
              </a:solidFill>
              <a:effectLst/>
              <a:uLnTx/>
              <a:uFillTx/>
              <a:latin typeface="+mj-ea"/>
              <a:ea typeface="宋体" panose="02010600030101010101" pitchFamily="2" charset="-122"/>
              <a:cs typeface="+mn-cs"/>
            </a:endParaRPr>
          </a:p>
        </p:txBody>
      </p:sp>
      <p:sp>
        <p:nvSpPr>
          <p:cNvPr id="91140"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103</a:t>
            </a:fld>
            <a:endParaRPr lang="en-US" altLang="en-US" sz="1200" dirty="0">
              <a:solidFill>
                <a:srgbClr val="898989"/>
              </a:solidFill>
            </a:endParaRPr>
          </a:p>
        </p:txBody>
      </p:sp>
      <p:pic>
        <p:nvPicPr>
          <p:cNvPr id="91141" name="Picture 2" descr="http://www.whu.edu.cn/ch_template/img/logo.png"/>
          <p:cNvPicPr>
            <a:picLocks noChangeAspect="1"/>
          </p:cNvPicPr>
          <p:nvPr/>
        </p:nvPicPr>
        <p:blipFill>
          <a:blip r:embed="rId3"/>
          <a:stretch>
            <a:fillRect/>
          </a:stretch>
        </p:blipFill>
        <p:spPr>
          <a:xfrm>
            <a:off x="7366000" y="963613"/>
            <a:ext cx="1584325" cy="504825"/>
          </a:xfrm>
          <a:prstGeom prst="rect">
            <a:avLst/>
          </a:prstGeom>
          <a:noFill/>
          <a:ln w="9525">
            <a:noFill/>
          </a:ln>
        </p:spPr>
      </p:pic>
      <p:sp>
        <p:nvSpPr>
          <p:cNvPr id="91142" name="矩形 2"/>
          <p:cNvSpPr/>
          <p:nvPr/>
        </p:nvSpPr>
        <p:spPr>
          <a:xfrm>
            <a:off x="473075" y="2259013"/>
            <a:ext cx="8120063" cy="2562225"/>
          </a:xfrm>
          <a:prstGeom prst="rect">
            <a:avLst/>
          </a:prstGeom>
          <a:noFill/>
          <a:ln w="9525">
            <a:noFill/>
          </a:ln>
        </p:spPr>
        <p:txBody>
          <a:bodyPr>
            <a:spAutoFit/>
          </a:bodyPr>
          <a:lstStyle/>
          <a:p>
            <a:pPr eaLnBrk="1" hangingPunct="1">
              <a:lnSpc>
                <a:spcPct val="130000"/>
              </a:lnSpc>
            </a:pPr>
            <a:r>
              <a:rPr lang="zh-CN" altLang="en-US" sz="2100" dirty="0">
                <a:latin typeface="Verdana" panose="020B0604030504040204" pitchFamily="34" charset="0"/>
              </a:rPr>
              <a:t>对于事实</a:t>
            </a:r>
            <a:r>
              <a:rPr lang="zh-CN" altLang="en-US" sz="2100" dirty="0">
                <a:solidFill>
                  <a:srgbClr val="3333FF"/>
                </a:solidFill>
                <a:latin typeface="Verdana" panose="020B0604030504040204" pitchFamily="34" charset="0"/>
              </a:rPr>
              <a:t>“知更鸟是鸟，所有的鸟都有翅膀”</a:t>
            </a:r>
            <a:r>
              <a:rPr lang="zh-CN" altLang="en-US" sz="2100" dirty="0">
                <a:latin typeface="Verdana" panose="020B0604030504040204" pitchFamily="34" charset="0"/>
              </a:rPr>
              <a:t>，知更鸟、鸟以及翅膀分别用 </a:t>
            </a:r>
            <a:r>
              <a:rPr lang="en-US" altLang="zh-CN" sz="2100" dirty="0">
                <a:latin typeface="Verdana" panose="020B0604030504040204" pitchFamily="34" charset="0"/>
              </a:rPr>
              <a:t>ROBIN </a:t>
            </a:r>
            <a:r>
              <a:rPr lang="zh-CN" altLang="en-US" sz="2100" dirty="0">
                <a:latin typeface="Verdana" panose="020B0604030504040204" pitchFamily="34" charset="0"/>
              </a:rPr>
              <a:t>、 </a:t>
            </a:r>
            <a:r>
              <a:rPr lang="en-US" altLang="zh-CN" sz="2100" dirty="0">
                <a:latin typeface="Verdana" panose="020B0604030504040204" pitchFamily="34" charset="0"/>
              </a:rPr>
              <a:t>BIRD</a:t>
            </a:r>
            <a:r>
              <a:rPr lang="zh-CN" altLang="en-US" sz="2100" dirty="0">
                <a:latin typeface="Verdana" panose="020B0604030504040204" pitchFamily="34" charset="0"/>
              </a:rPr>
              <a:t>及 </a:t>
            </a:r>
            <a:r>
              <a:rPr lang="en-US" altLang="zh-CN" sz="2100" dirty="0">
                <a:latin typeface="Verdana" panose="020B0604030504040204" pitchFamily="34" charset="0"/>
              </a:rPr>
              <a:t>WINGS</a:t>
            </a:r>
            <a:r>
              <a:rPr lang="zh-CN" altLang="en-US" sz="2100" dirty="0">
                <a:latin typeface="Verdana" panose="020B0604030504040204" pitchFamily="34" charset="0"/>
              </a:rPr>
              <a:t>表示。因为知更鸟是鸟的一部分，因此在</a:t>
            </a:r>
            <a:r>
              <a:rPr lang="en-US" altLang="zh-CN" sz="2100" dirty="0">
                <a:latin typeface="Verdana" panose="020B0604030504040204" pitchFamily="34" charset="0"/>
              </a:rPr>
              <a:t>RONBIN</a:t>
            </a:r>
            <a:r>
              <a:rPr lang="zh-CN" altLang="en-US" sz="2100" dirty="0">
                <a:latin typeface="Verdana" panose="020B0604030504040204" pitchFamily="34" charset="0"/>
              </a:rPr>
              <a:t>和</a:t>
            </a:r>
            <a:r>
              <a:rPr lang="en-US" altLang="zh-CN" sz="2100" dirty="0">
                <a:latin typeface="Verdana" panose="020B0604030504040204" pitchFamily="34" charset="0"/>
              </a:rPr>
              <a:t>BIRD</a:t>
            </a:r>
            <a:r>
              <a:rPr lang="zh-CN" altLang="en-US" sz="2100" dirty="0">
                <a:latin typeface="Verdana" panose="020B0604030504040204" pitchFamily="34" charset="0"/>
              </a:rPr>
              <a:t>之间用弧线连接，并加标记</a:t>
            </a:r>
            <a:r>
              <a:rPr lang="en-US" altLang="zh-CN" sz="2100" dirty="0">
                <a:latin typeface="Verdana" panose="020B0604030504040204" pitchFamily="34" charset="0"/>
              </a:rPr>
              <a:t>AKO</a:t>
            </a:r>
            <a:r>
              <a:rPr lang="zh-CN" altLang="en-US" sz="2100" dirty="0">
                <a:latin typeface="Verdana" panose="020B0604030504040204" pitchFamily="34" charset="0"/>
              </a:rPr>
              <a:t>（</a:t>
            </a:r>
            <a:r>
              <a:rPr lang="en-US" altLang="zh-CN" sz="2100" dirty="0">
                <a:latin typeface="Verdana" panose="020B0604030504040204" pitchFamily="34" charset="0"/>
              </a:rPr>
              <a:t>a kind of</a:t>
            </a:r>
            <a:r>
              <a:rPr lang="zh-CN" altLang="en-US" sz="2100" dirty="0">
                <a:latin typeface="Verdana" panose="020B0604030504040204" pitchFamily="34" charset="0"/>
              </a:rPr>
              <a:t>的缩写），以表示这种关系；又因为翅膀属于鸟的一个组成部分，所以在</a:t>
            </a:r>
            <a:r>
              <a:rPr lang="en-US" altLang="zh-CN" sz="2100" dirty="0">
                <a:latin typeface="Verdana" panose="020B0604030504040204" pitchFamily="34" charset="0"/>
              </a:rPr>
              <a:t>BIRD</a:t>
            </a:r>
            <a:r>
              <a:rPr lang="zh-CN" altLang="en-US" sz="2100" dirty="0">
                <a:latin typeface="Verdana" panose="020B0604030504040204" pitchFamily="34" charset="0"/>
              </a:rPr>
              <a:t>和</a:t>
            </a:r>
            <a:r>
              <a:rPr lang="en-US" altLang="zh-CN" sz="2100" dirty="0">
                <a:latin typeface="Verdana" panose="020B0604030504040204" pitchFamily="34" charset="0"/>
              </a:rPr>
              <a:t>WINGS</a:t>
            </a:r>
            <a:r>
              <a:rPr lang="zh-CN" altLang="en-US" sz="2100" dirty="0">
                <a:latin typeface="Verdana" panose="020B0604030504040204" pitchFamily="34" charset="0"/>
              </a:rPr>
              <a:t>之间也用弧线连接，并加标记</a:t>
            </a:r>
            <a:r>
              <a:rPr lang="en-US" altLang="zh-CN" sz="2100" dirty="0">
                <a:latin typeface="Verdana" panose="020B0604030504040204" pitchFamily="34" charset="0"/>
              </a:rPr>
              <a:t>has-part</a:t>
            </a:r>
            <a:r>
              <a:rPr lang="zh-CN" altLang="en-US" sz="2100" dirty="0">
                <a:latin typeface="Verdana" panose="020B0604030504040204" pitchFamily="34" charset="0"/>
              </a:rPr>
              <a:t>，其语义网络为：</a:t>
            </a:r>
          </a:p>
        </p:txBody>
      </p:sp>
      <p:pic>
        <p:nvPicPr>
          <p:cNvPr id="91143" name="Picture 4"/>
          <p:cNvPicPr>
            <a:picLocks noChangeAspect="1"/>
          </p:cNvPicPr>
          <p:nvPr/>
        </p:nvPicPr>
        <p:blipFill>
          <a:blip r:embed="rId4"/>
          <a:stretch>
            <a:fillRect/>
          </a:stretch>
        </p:blipFill>
        <p:spPr>
          <a:xfrm>
            <a:off x="1762125" y="5105400"/>
            <a:ext cx="5619750" cy="512763"/>
          </a:xfrm>
          <a:prstGeom prst="rect">
            <a:avLst/>
          </a:prstGeom>
          <a:noFill/>
          <a:ln w="9525">
            <a:noFill/>
          </a:ln>
        </p:spPr>
      </p:pic>
      <p:sp>
        <p:nvSpPr>
          <p:cNvPr id="11" name="标题 269313"/>
          <p:cNvSpPr>
            <a:spLocks noGrp="1" noChangeArrowheads="1"/>
          </p:cNvSpPr>
          <p:nvPr>
            <p:ph type="title"/>
          </p:nvPr>
        </p:nvSpPr>
        <p:spPr/>
        <p:txBody>
          <a:bodyPr vert="horz"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 </a:t>
            </a:r>
            <a:r>
              <a:rPr kumimoji="0" lang="zh-CN" altLang="en-US" sz="4000" b="1" i="0" u="none" strike="noStrike" kern="1200" cap="none" spc="0" normalizeH="0" baseline="0" noProof="0" dirty="0">
                <a:ln>
                  <a:noFill/>
                </a:ln>
                <a:solidFill>
                  <a:schemeClr val="bg1"/>
                </a:solidFill>
                <a:effectLst/>
                <a:uLnTx/>
                <a:uFillTx/>
                <a:latin typeface="+mj-ea"/>
                <a:ea typeface="+mj-ea"/>
                <a:cs typeface="+mj-cs"/>
              </a:rPr>
              <a:t>语义网络表示法</a:t>
            </a:r>
            <a:endParaRPr kumimoji="0" lang="zh-CN" altLang="en-US"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762000" y="1282700"/>
            <a:ext cx="7927975" cy="485775"/>
          </a:xfrm>
          <a:prstGeom prst="rect">
            <a:avLst/>
          </a:prstGeom>
        </p:spPr>
        <p:txBody>
          <a:bodyPr lIns="68577" tIns="34289" rIns="68577" bIns="3428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700" b="1" i="0" u="none" strike="noStrike" kern="1200" cap="none" spc="0" normalizeH="0" baseline="0" noProof="0" dirty="0">
                <a:ln>
                  <a:noFill/>
                </a:ln>
                <a:solidFill>
                  <a:schemeClr val="tx1"/>
                </a:solidFill>
                <a:effectLst/>
                <a:uLnTx/>
                <a:uFillTx/>
                <a:latin typeface="+mj-ea"/>
                <a:ea typeface="宋体" panose="02010600030101010101" pitchFamily="2" charset="-122"/>
                <a:cs typeface="+mn-cs"/>
              </a:rPr>
              <a:t>二元语义网络的表示 </a:t>
            </a:r>
            <a:endParaRPr kumimoji="0" lang="en-US" altLang="zh-CN" sz="2700" b="1" i="0" u="none" strike="noStrike" kern="1200" cap="none" spc="0" normalizeH="0" baseline="0" noProof="0" dirty="0">
              <a:ln>
                <a:noFill/>
              </a:ln>
              <a:solidFill>
                <a:schemeClr val="tx1"/>
              </a:solidFill>
              <a:effectLst/>
              <a:uLnTx/>
              <a:uFillTx/>
              <a:latin typeface="+mj-ea"/>
              <a:ea typeface="宋体" panose="02010600030101010101" pitchFamily="2" charset="-122"/>
              <a:cs typeface="+mn-cs"/>
            </a:endParaRPr>
          </a:p>
        </p:txBody>
      </p:sp>
      <p:sp>
        <p:nvSpPr>
          <p:cNvPr id="93187"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104</a:t>
            </a:fld>
            <a:endParaRPr lang="en-US" altLang="en-US" sz="1200" dirty="0">
              <a:solidFill>
                <a:srgbClr val="898989"/>
              </a:solidFill>
            </a:endParaRPr>
          </a:p>
        </p:txBody>
      </p:sp>
      <p:sp>
        <p:nvSpPr>
          <p:cNvPr id="93188" name="矩形 2"/>
          <p:cNvSpPr/>
          <p:nvPr/>
        </p:nvSpPr>
        <p:spPr>
          <a:xfrm>
            <a:off x="639763" y="2124075"/>
            <a:ext cx="7985125" cy="2609850"/>
          </a:xfrm>
          <a:prstGeom prst="rect">
            <a:avLst/>
          </a:prstGeom>
          <a:noFill/>
          <a:ln w="9525">
            <a:noFill/>
          </a:ln>
        </p:spPr>
        <p:txBody>
          <a:bodyPr>
            <a:spAutoFit/>
          </a:bodyPr>
          <a:lstStyle/>
          <a:p>
            <a:pPr eaLnBrk="1" hangingPunct="1">
              <a:lnSpc>
                <a:spcPct val="140000"/>
              </a:lnSpc>
            </a:pPr>
            <a:r>
              <a:rPr lang="zh-CN" altLang="en-US" sz="2400" dirty="0">
                <a:latin typeface="Verdana" panose="020B0604030504040204" pitchFamily="34" charset="0"/>
              </a:rPr>
              <a:t>       如果增添新的事实，只需在语义网络中增加新的结点和弧线就可以了。如果在上图所示的语义网络中，要增添事实：</a:t>
            </a:r>
          </a:p>
          <a:p>
            <a:pPr eaLnBrk="1" hangingPunct="1">
              <a:lnSpc>
                <a:spcPct val="140000"/>
              </a:lnSpc>
            </a:pPr>
            <a:r>
              <a:rPr lang="zh-CN" altLang="en-US" sz="2400" dirty="0">
                <a:latin typeface="Verdana" panose="020B0604030504040204" pitchFamily="34" charset="0"/>
              </a:rPr>
              <a:t>   “</a:t>
            </a:r>
            <a:r>
              <a:rPr lang="en-US" altLang="zh-CN" sz="2400" dirty="0">
                <a:latin typeface="Verdana" panose="020B0604030504040204" pitchFamily="34" charset="0"/>
              </a:rPr>
              <a:t>CLYDE</a:t>
            </a:r>
            <a:r>
              <a:rPr lang="zh-CN" altLang="en-US" sz="2400" dirty="0">
                <a:latin typeface="Verdana" panose="020B0604030504040204" pitchFamily="34" charset="0"/>
              </a:rPr>
              <a:t>是一个知更鸟，并且有一个叫做</a:t>
            </a:r>
            <a:r>
              <a:rPr lang="en-US" altLang="zh-CN" sz="2400" dirty="0">
                <a:latin typeface="Verdana" panose="020B0604030504040204" pitchFamily="34" charset="0"/>
              </a:rPr>
              <a:t>NEST-1</a:t>
            </a:r>
            <a:r>
              <a:rPr lang="zh-CN" altLang="en-US" sz="2400" dirty="0">
                <a:latin typeface="Verdana" panose="020B0604030504040204" pitchFamily="34" charset="0"/>
              </a:rPr>
              <a:t>的巢。”</a:t>
            </a:r>
          </a:p>
        </p:txBody>
      </p:sp>
      <p:pic>
        <p:nvPicPr>
          <p:cNvPr id="93189" name="Picture 4"/>
          <p:cNvPicPr>
            <a:picLocks noChangeAspect="1"/>
          </p:cNvPicPr>
          <p:nvPr/>
        </p:nvPicPr>
        <p:blipFill>
          <a:blip r:embed="rId3"/>
          <a:stretch>
            <a:fillRect/>
          </a:stretch>
        </p:blipFill>
        <p:spPr>
          <a:xfrm>
            <a:off x="762000" y="4784725"/>
            <a:ext cx="7291388" cy="1214438"/>
          </a:xfrm>
          <a:prstGeom prst="rect">
            <a:avLst/>
          </a:prstGeom>
          <a:noFill/>
          <a:ln w="9525">
            <a:noFill/>
          </a:ln>
        </p:spPr>
      </p:pic>
      <p:sp>
        <p:nvSpPr>
          <p:cNvPr id="11" name="标题 269313"/>
          <p:cNvSpPr>
            <a:spLocks noGrp="1" noChangeArrowheads="1"/>
          </p:cNvSpPr>
          <p:nvPr>
            <p:ph type="title"/>
          </p:nvPr>
        </p:nvSpPr>
        <p:spPr/>
        <p:txBody>
          <a:bodyPr vert="horz"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  </a:t>
            </a:r>
            <a:r>
              <a:rPr kumimoji="0" lang="zh-CN" altLang="en-US" sz="4000" b="1" i="0" u="none" strike="noStrike" kern="1200" cap="none" spc="0" normalizeH="0" baseline="0" noProof="0" dirty="0">
                <a:ln>
                  <a:noFill/>
                </a:ln>
                <a:solidFill>
                  <a:schemeClr val="bg1"/>
                </a:solidFill>
                <a:effectLst/>
                <a:uLnTx/>
                <a:uFillTx/>
                <a:latin typeface="+mj-ea"/>
                <a:ea typeface="+mj-ea"/>
                <a:cs typeface="+mj-cs"/>
              </a:rPr>
              <a:t>语义网络表示法</a:t>
            </a:r>
            <a:endParaRPr kumimoji="0" lang="zh-CN" altLang="en-US"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696913" y="1295400"/>
            <a:ext cx="7927975" cy="484188"/>
          </a:xfrm>
          <a:prstGeom prst="rect">
            <a:avLst/>
          </a:prstGeom>
        </p:spPr>
        <p:txBody>
          <a:bodyPr lIns="68577" tIns="34289" rIns="68577" bIns="3428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700" b="1" i="0" u="none" strike="noStrike" kern="1200" cap="none" spc="0" normalizeH="0" baseline="0" noProof="0" dirty="0">
                <a:ln>
                  <a:noFill/>
                </a:ln>
                <a:solidFill>
                  <a:schemeClr val="tx1"/>
                </a:solidFill>
                <a:effectLst/>
                <a:uLnTx/>
                <a:uFillTx/>
                <a:latin typeface="+mj-ea"/>
                <a:ea typeface="宋体" panose="02010600030101010101" pitchFamily="2" charset="-122"/>
                <a:cs typeface="+mn-cs"/>
              </a:rPr>
              <a:t>语义网络特点</a:t>
            </a:r>
            <a:endParaRPr kumimoji="0" lang="en-US" altLang="zh-CN" sz="2700" b="1" i="0" u="none" strike="noStrike" kern="1200" cap="none" spc="0" normalizeH="0" baseline="0" noProof="0" dirty="0">
              <a:ln>
                <a:noFill/>
              </a:ln>
              <a:solidFill>
                <a:schemeClr val="tx1"/>
              </a:solidFill>
              <a:effectLst/>
              <a:uLnTx/>
              <a:uFillTx/>
              <a:latin typeface="+mj-ea"/>
              <a:ea typeface="宋体" panose="02010600030101010101" pitchFamily="2" charset="-122"/>
              <a:cs typeface="+mn-cs"/>
            </a:endParaRPr>
          </a:p>
        </p:txBody>
      </p:sp>
      <p:sp>
        <p:nvSpPr>
          <p:cNvPr id="95235"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105</a:t>
            </a:fld>
            <a:endParaRPr lang="en-US" altLang="en-US" sz="1200" dirty="0">
              <a:solidFill>
                <a:srgbClr val="898989"/>
              </a:solidFill>
            </a:endParaRPr>
          </a:p>
        </p:txBody>
      </p:sp>
      <p:sp>
        <p:nvSpPr>
          <p:cNvPr id="3" name="矩形 2"/>
          <p:cNvSpPr/>
          <p:nvPr/>
        </p:nvSpPr>
        <p:spPr>
          <a:xfrm>
            <a:off x="717550" y="2438400"/>
            <a:ext cx="7985125" cy="3599815"/>
          </a:xfrm>
          <a:prstGeom prst="rect">
            <a:avLst/>
          </a:prstGeom>
        </p:spPr>
        <p:txBody>
          <a:bodyPr>
            <a:spAutoFit/>
          </a:bodyPr>
          <a:lstStyle/>
          <a:p>
            <a:pPr marL="0" marR="0" lvl="0" indent="0" algn="l" defTabSz="914400" rtl="0" eaLnBrk="1" fontAlgn="base" latinLnBrk="0" hangingPunct="1">
              <a:lnSpc>
                <a:spcPct val="140000"/>
              </a:lnSpc>
              <a:spcBef>
                <a:spcPts val="450"/>
              </a:spcBef>
              <a:spcAft>
                <a:spcPct val="0"/>
              </a:spcAft>
              <a:buClrTx/>
              <a:buSzTx/>
              <a:buFontTx/>
              <a:buNone/>
              <a:defRPr/>
            </a:pPr>
            <a:r>
              <a:rPr kumimoji="0" lang="en-US" altLang="zh-CN" sz="225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      ⑴ </a:t>
            </a:r>
            <a:r>
              <a:rPr kumimoji="0" lang="zh-CN" altLang="en-US" sz="225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语义网络能把实体的结构、属性与实体间的因果关系显示地和简明地表达出来，这样可以联想方式实现对系统的解释。</a:t>
            </a:r>
          </a:p>
          <a:p>
            <a:pPr marL="0" marR="0" lvl="0" indent="0" algn="l" defTabSz="914400" rtl="0" eaLnBrk="1" fontAlgn="base" latinLnBrk="0" hangingPunct="1">
              <a:lnSpc>
                <a:spcPct val="140000"/>
              </a:lnSpc>
              <a:spcBef>
                <a:spcPts val="450"/>
              </a:spcBef>
              <a:spcAft>
                <a:spcPct val="0"/>
              </a:spcAft>
              <a:buClrTx/>
              <a:buSzTx/>
              <a:buFontTx/>
              <a:buNone/>
              <a:defRPr/>
            </a:pPr>
            <a:r>
              <a:rPr kumimoji="0" lang="zh-CN" altLang="en-US" sz="225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      ⑵ 由于与概念相关的属性和联系被组织在一个相应的结点中，因而语义网络</a:t>
            </a:r>
            <a:r>
              <a:rPr kumimoji="0" lang="zh-CN" altLang="en-US" sz="225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使概念易于访问和学习</a:t>
            </a:r>
            <a:r>
              <a:rPr kumimoji="0" lang="zh-CN" altLang="en-US" sz="225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a:t>
            </a:r>
          </a:p>
          <a:p>
            <a:pPr marL="0" marR="0" lvl="0" indent="0" algn="l" defTabSz="914400" rtl="0" eaLnBrk="1" fontAlgn="base" latinLnBrk="0" hangingPunct="1">
              <a:lnSpc>
                <a:spcPct val="140000"/>
              </a:lnSpc>
              <a:spcBef>
                <a:spcPts val="450"/>
              </a:spcBef>
              <a:spcAft>
                <a:spcPct val="0"/>
              </a:spcAft>
              <a:buClrTx/>
              <a:buSzTx/>
              <a:buFontTx/>
              <a:buNone/>
              <a:defRPr/>
            </a:pPr>
            <a:r>
              <a:rPr kumimoji="0" lang="zh-CN" altLang="en-US" sz="225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      ⑶ 语义网络表现问题更加直观，更易于理解，适合于知识工程师与领域专家沟通。  </a:t>
            </a:r>
          </a:p>
        </p:txBody>
      </p:sp>
      <p:sp>
        <p:nvSpPr>
          <p:cNvPr id="10" name="标题 269313"/>
          <p:cNvSpPr>
            <a:spLocks noGrp="1" noChangeArrowheads="1"/>
          </p:cNvSpPr>
          <p:nvPr>
            <p:ph type="title"/>
          </p:nvPr>
        </p:nvSpPr>
        <p:spPr/>
        <p:txBody>
          <a:bodyPr vert="horz"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  </a:t>
            </a:r>
            <a:r>
              <a:rPr kumimoji="0" lang="zh-CN" altLang="en-US" sz="4000" b="1" i="0" u="none" strike="noStrike" kern="1200" cap="none" spc="0" normalizeH="0" baseline="0" noProof="0" dirty="0">
                <a:ln>
                  <a:noFill/>
                </a:ln>
                <a:solidFill>
                  <a:schemeClr val="bg1"/>
                </a:solidFill>
                <a:effectLst/>
                <a:uLnTx/>
                <a:uFillTx/>
                <a:latin typeface="+mj-ea"/>
                <a:ea typeface="+mj-ea"/>
                <a:cs typeface="+mj-cs"/>
              </a:rPr>
              <a:t>语义网络表示法</a:t>
            </a:r>
            <a:endParaRPr kumimoji="0" lang="zh-CN" altLang="en-US"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696913" y="1335088"/>
            <a:ext cx="7927975" cy="485775"/>
          </a:xfrm>
          <a:prstGeom prst="rect">
            <a:avLst/>
          </a:prstGeom>
        </p:spPr>
        <p:txBody>
          <a:bodyPr lIns="68577" tIns="34289" rIns="68577" bIns="3428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700" b="1" i="0" u="none" strike="noStrike" kern="1200" cap="none" spc="0" normalizeH="0" baseline="0" noProof="0" dirty="0">
                <a:ln>
                  <a:noFill/>
                </a:ln>
                <a:solidFill>
                  <a:schemeClr val="tx1"/>
                </a:solidFill>
                <a:effectLst/>
                <a:uLnTx/>
                <a:uFillTx/>
                <a:latin typeface="+mj-ea"/>
                <a:ea typeface="宋体" panose="02010600030101010101" pitchFamily="2" charset="-122"/>
                <a:cs typeface="+mn-cs"/>
              </a:rPr>
              <a:t>语义网络特点</a:t>
            </a:r>
            <a:endParaRPr kumimoji="0" lang="en-US" altLang="zh-CN" sz="2700" b="1" i="0" u="none" strike="noStrike" kern="1200" cap="none" spc="0" normalizeH="0" baseline="0" noProof="0" dirty="0">
              <a:ln>
                <a:noFill/>
              </a:ln>
              <a:solidFill>
                <a:schemeClr val="tx1"/>
              </a:solidFill>
              <a:effectLst/>
              <a:uLnTx/>
              <a:uFillTx/>
              <a:latin typeface="+mj-ea"/>
              <a:ea typeface="宋体" panose="02010600030101010101" pitchFamily="2" charset="-122"/>
              <a:cs typeface="+mn-cs"/>
            </a:endParaRPr>
          </a:p>
        </p:txBody>
      </p:sp>
      <p:sp>
        <p:nvSpPr>
          <p:cNvPr id="97283"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106</a:t>
            </a:fld>
            <a:endParaRPr lang="en-US" altLang="en-US" sz="1200" dirty="0">
              <a:solidFill>
                <a:srgbClr val="898989"/>
              </a:solidFill>
            </a:endParaRPr>
          </a:p>
        </p:txBody>
      </p:sp>
      <p:sp>
        <p:nvSpPr>
          <p:cNvPr id="97284" name="矩形 2"/>
          <p:cNvSpPr/>
          <p:nvPr/>
        </p:nvSpPr>
        <p:spPr>
          <a:xfrm>
            <a:off x="579438" y="2330450"/>
            <a:ext cx="7985125" cy="3249930"/>
          </a:xfrm>
          <a:prstGeom prst="rect">
            <a:avLst/>
          </a:prstGeom>
          <a:noFill/>
          <a:ln w="9525">
            <a:noFill/>
          </a:ln>
        </p:spPr>
        <p:txBody>
          <a:bodyPr>
            <a:spAutoFit/>
          </a:bodyPr>
          <a:lstStyle/>
          <a:p>
            <a:pPr eaLnBrk="1" hangingPunct="1">
              <a:lnSpc>
                <a:spcPct val="140000"/>
              </a:lnSpc>
              <a:spcBef>
                <a:spcPts val="450"/>
              </a:spcBef>
            </a:pPr>
            <a:r>
              <a:rPr lang="zh-CN" altLang="en-US" sz="2400" dirty="0">
                <a:latin typeface="Verdana" panose="020B0604030504040204" pitchFamily="34" charset="0"/>
              </a:rPr>
              <a:t>      ⑷ 语义网络结构的语义解释</a:t>
            </a:r>
            <a:r>
              <a:rPr lang="zh-CN" altLang="en-US" sz="2400" b="1" dirty="0">
                <a:solidFill>
                  <a:srgbClr val="FF0000"/>
                </a:solidFill>
                <a:latin typeface="Verdana" panose="020B0604030504040204" pitchFamily="34" charset="0"/>
              </a:rPr>
              <a:t>依赖于该结构的推理过程而没有固定结构的约定，因而得到的推理不能保证像谓词逻辑法那样有效</a:t>
            </a:r>
            <a:r>
              <a:rPr lang="zh-CN" altLang="en-US" sz="2400" dirty="0">
                <a:latin typeface="Verdana" panose="020B0604030504040204" pitchFamily="34" charset="0"/>
              </a:rPr>
              <a:t>。</a:t>
            </a:r>
          </a:p>
          <a:p>
            <a:pPr eaLnBrk="1" hangingPunct="1">
              <a:lnSpc>
                <a:spcPct val="140000"/>
              </a:lnSpc>
              <a:spcBef>
                <a:spcPts val="450"/>
              </a:spcBef>
            </a:pPr>
            <a:r>
              <a:rPr lang="zh-CN" altLang="en-US" sz="2400" dirty="0">
                <a:latin typeface="Verdana" panose="020B0604030504040204" pitchFamily="34" charset="0"/>
              </a:rPr>
              <a:t>      ⑸ 语义网络结点间的联系</a:t>
            </a:r>
            <a:r>
              <a:rPr lang="zh-CN" altLang="en-US" sz="2400" dirty="0">
                <a:solidFill>
                  <a:srgbClr val="FF0000"/>
                </a:solidFill>
                <a:latin typeface="Verdana" panose="020B0604030504040204" pitchFamily="34" charset="0"/>
              </a:rPr>
              <a:t>可能是线状、树状或网状的</a:t>
            </a:r>
            <a:r>
              <a:rPr lang="zh-CN" altLang="en-US" sz="2400" dirty="0">
                <a:latin typeface="Verdana" panose="020B0604030504040204" pitchFamily="34" charset="0"/>
              </a:rPr>
              <a:t>，甚至是递归状的结构，使相应的知识存储和检索需要比较</a:t>
            </a:r>
            <a:r>
              <a:rPr lang="zh-CN" altLang="en-US" sz="2400" dirty="0">
                <a:solidFill>
                  <a:srgbClr val="FF0000"/>
                </a:solidFill>
                <a:latin typeface="Verdana" panose="020B0604030504040204" pitchFamily="34" charset="0"/>
              </a:rPr>
              <a:t>复杂</a:t>
            </a:r>
            <a:r>
              <a:rPr lang="zh-CN" altLang="en-US" sz="2400" dirty="0">
                <a:latin typeface="Verdana" panose="020B0604030504040204" pitchFamily="34" charset="0"/>
              </a:rPr>
              <a:t>的过程。。  </a:t>
            </a:r>
          </a:p>
        </p:txBody>
      </p:sp>
      <p:sp>
        <p:nvSpPr>
          <p:cNvPr id="10" name="标题 269313"/>
          <p:cNvSpPr>
            <a:spLocks noGrp="1" noChangeArrowheads="1"/>
          </p:cNvSpPr>
          <p:nvPr>
            <p:ph type="title"/>
          </p:nvPr>
        </p:nvSpPr>
        <p:spPr/>
        <p:txBody>
          <a:bodyPr vert="horz"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 </a:t>
            </a:r>
            <a:r>
              <a:rPr kumimoji="0" lang="zh-CN" altLang="en-US" sz="4000" b="1" i="0" u="none" strike="noStrike" kern="1200" cap="none" spc="0" normalizeH="0" baseline="0" noProof="0" dirty="0">
                <a:ln>
                  <a:noFill/>
                </a:ln>
                <a:solidFill>
                  <a:schemeClr val="bg1"/>
                </a:solidFill>
                <a:effectLst/>
                <a:uLnTx/>
                <a:uFillTx/>
                <a:latin typeface="+mj-ea"/>
                <a:ea typeface="+mj-ea"/>
                <a:cs typeface="+mj-cs"/>
              </a:rPr>
              <a:t>语义网络表示法</a:t>
            </a:r>
            <a:endParaRPr kumimoji="0" lang="zh-CN" altLang="en-US"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6440" y="2546985"/>
            <a:ext cx="7886700" cy="1764030"/>
          </a:xfrm>
        </p:spPr>
        <p:txBody>
          <a:bodyPr anchor="ctr" anchorCtr="0"/>
          <a:lstStyle/>
          <a:p>
            <a:pPr algn="ctr"/>
            <a:r>
              <a:rPr lang="zh-CN" altLang="en-US" noProof="0" dirty="0">
                <a:ln>
                  <a:noFill/>
                </a:ln>
                <a:effectLst/>
                <a:uLnTx/>
                <a:uFillTx/>
                <a:latin typeface="+mj-ea"/>
                <a:sym typeface="+mn-ea"/>
              </a:rPr>
              <a:t>知识图谱</a:t>
            </a:r>
            <a:endParaRPr lang="zh-CN" altLang="en-US"/>
          </a:p>
        </p:txBody>
      </p:sp>
      <p:sp>
        <p:nvSpPr>
          <p:cNvPr id="5" name="文本占位符 4"/>
          <p:cNvSpPr>
            <a:spLocks noGrp="1"/>
          </p:cNvSpPr>
          <p:nvPr>
            <p:ph type="body" idx="1"/>
          </p:nvPr>
        </p:nvSpPr>
        <p:spPr/>
        <p:txBody>
          <a:bodyPr/>
          <a:lstStyle/>
          <a:p>
            <a:endParaRPr lang="zh-CN" altLang="en-US"/>
          </a:p>
        </p:txBody>
      </p:sp>
    </p:spTree>
  </p:cSld>
  <p:clrMapOvr>
    <a:masterClrMapping/>
  </p:clrMapOvr>
  <p:transition>
    <p:rand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sym typeface="+mn-ea"/>
              </a:rPr>
              <a:t>知识图谱旨在描述真实世界中存在的各种实体和实体之间的关系。关系用来连接两个实体，刻画它们之间的关联。知识图谱率先由谷歌提出，以提高其搜索的质量。百度、搜狗、脸书及IBM等公司都加入了知识图谱方面的竞争。命名实体识别、实体关系抽取、事件抽取和事件关系抽取是构建知识图谱的重要技术。</a:t>
            </a:r>
            <a:endParaRPr lang="zh-CN" altLang="en-US"/>
          </a:p>
          <a:p>
            <a:r>
              <a:rPr lang="zh-CN" altLang="en-US">
                <a:sym typeface="+mn-ea"/>
              </a:rPr>
              <a:t>命名实体识别任务主要基于词典的方法、基于半监督学习的方法、基于机器学习的方法三种。</a:t>
            </a:r>
            <a:endParaRPr lang="zh-CN" altLang="en-US"/>
          </a:p>
          <a:p>
            <a:endParaRPr lang="zh-CN" altLang="en-US"/>
          </a:p>
        </p:txBody>
      </p:sp>
    </p:spTree>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257175"/>
            <a:ext cx="8642350" cy="6479540"/>
          </a:xfrm>
        </p:spPr>
        <p:txBody>
          <a:bodyPr/>
          <a:lstStyle/>
          <a:p>
            <a:r>
              <a:rPr lang="zh-CN" altLang="en-US">
                <a:sym typeface="+mn-ea"/>
              </a:rPr>
              <a:t>基于机器学习的方法不依赖与外部的词典资源。Sang等利用人工标注的语料对模型进行优化，然后对待处理的文本进行命名实体识别。</a:t>
            </a:r>
          </a:p>
          <a:p>
            <a:r>
              <a:rPr lang="zh-CN" altLang="en-US">
                <a:sym typeface="+mn-ea"/>
              </a:rPr>
              <a:t>基于机器学习的方法不需要有语言学和相应领域的专家知识，只需要大量的标注语料，就可以达到很好的识别效果，主要有基于SVM、HMM、MEMM和CRF等方法。但是上述模型都依赖于前置的特征工程，需要将待处理的</a:t>
            </a:r>
            <a:r>
              <a:rPr lang="zh-CN" altLang="en-US" b="1">
                <a:sym typeface="+mn-ea"/>
              </a:rPr>
              <a:t>文本特征化</a:t>
            </a:r>
            <a:r>
              <a:rPr lang="zh-CN" altLang="en-US">
                <a:sym typeface="+mn-ea"/>
              </a:rPr>
              <a:t>后才能进行处理，而且模型效果依赖于特征工程的好坏。</a:t>
            </a:r>
          </a:p>
          <a:p>
            <a:r>
              <a:rPr lang="zh-CN" altLang="en-US">
                <a:sym typeface="+mn-ea"/>
              </a:rPr>
              <a:t>而基于深度学习的方法由于不依赖于特征工程，可以直接建立端到端的抽取过程，由待处理文本直接输入模型得到处理后抽取出的命名实体。</a:t>
            </a:r>
            <a:endParaRPr lang="zh-CN" altLang="en-US"/>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281488" y="1046163"/>
            <a:ext cx="4862513" cy="363538"/>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5"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11</a:t>
            </a:fld>
            <a:endParaRPr lang="en-US" altLang="en-US" sz="1200" dirty="0">
              <a:solidFill>
                <a:srgbClr val="898989"/>
              </a:solidFill>
            </a:endParaRPr>
          </a:p>
        </p:txBody>
      </p:sp>
      <p:pic>
        <p:nvPicPr>
          <p:cNvPr id="18436" name="Picture 2" descr="http://www.whu.edu.cn/ch_template/img/logo.png"/>
          <p:cNvPicPr>
            <a:picLocks noChangeAspect="1"/>
          </p:cNvPicPr>
          <p:nvPr/>
        </p:nvPicPr>
        <p:blipFill>
          <a:blip r:embed="rId3"/>
          <a:stretch>
            <a:fillRect/>
          </a:stretch>
        </p:blipFill>
        <p:spPr>
          <a:xfrm>
            <a:off x="7551738" y="25400"/>
            <a:ext cx="1584325" cy="503238"/>
          </a:xfrm>
          <a:prstGeom prst="rect">
            <a:avLst/>
          </a:prstGeom>
          <a:noFill/>
          <a:ln w="9525">
            <a:noFill/>
          </a:ln>
        </p:spPr>
      </p:pic>
      <p:sp>
        <p:nvSpPr>
          <p:cNvPr id="3" name="矩形 2"/>
          <p:cNvSpPr/>
          <p:nvPr/>
        </p:nvSpPr>
        <p:spPr>
          <a:xfrm>
            <a:off x="489903" y="1234440"/>
            <a:ext cx="8120063" cy="4453890"/>
          </a:xfrm>
          <a:prstGeom prst="rect">
            <a:avLst/>
          </a:prstGeom>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3</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．知识表示</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    知识表示是指将知识</a:t>
            </a:r>
            <a:r>
              <a:rPr kumimoji="0" lang="zh-CN" altLang="en-US" sz="2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形式化</a:t>
            </a:r>
            <a:r>
              <a:rPr kumimoji="0" lang="zh-CN" altLang="zh-CN" sz="28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或数学描述</a:t>
            </a:r>
            <a:r>
              <a:rPr kumimoji="0" lang="zh-CN" altLang="zh-CN" sz="28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，以便在计算机中表示，并能让计算机程序自动处理。</a:t>
            </a:r>
            <a:r>
              <a:rPr kumimoji="0" lang="zh-CN" altLang="en-US" sz="28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       </a:t>
            </a:r>
            <a:endParaRPr kumimoji="0" lang="en-US" altLang="zh-CN" sz="28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      在</a:t>
            </a:r>
            <a:r>
              <a:rPr kumimoji="0" lang="en-US" altLang="zh-CN" sz="28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AI</a:t>
            </a:r>
            <a:r>
              <a:rPr kumimoji="0" lang="zh-CN" altLang="en-US" sz="28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领域，研究知识表示方法的目的是用知识来改善程序的性能，</a:t>
            </a:r>
            <a:r>
              <a:rPr kumimoji="0" lang="en-US" altLang="zh-CN" sz="28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AI</a:t>
            </a:r>
            <a:r>
              <a:rPr kumimoji="0" lang="zh-CN" altLang="en-US" sz="28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的研究集中在如何使程序拥有知识而具有智能行为。</a:t>
            </a:r>
            <a:endParaRPr kumimoji="0" lang="en-US" altLang="zh-CN" sz="28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21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0" name="矩形 217089"/>
          <p:cNvSpPr>
            <a:spLocks noChangeArrowheads="1"/>
          </p:cNvSpPr>
          <p:nvPr/>
        </p:nvSpPr>
        <p:spPr bwMode="auto">
          <a:xfrm>
            <a:off x="0" y="0"/>
            <a:ext cx="9144000" cy="765175"/>
          </a:xfrm>
          <a:prstGeom prst="rect">
            <a:avLst/>
          </a:prstGeom>
          <a:solidFill>
            <a:srgbClr val="A50021"/>
          </a:solidFill>
          <a:ln>
            <a:noFill/>
          </a:ln>
        </p:spPr>
        <p:txBody>
          <a:bodyPr anchor="b"/>
          <a:lstStyle>
            <a:lvl1pPr indent="176530">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2.1 </a:t>
            </a:r>
            <a:r>
              <a:rPr kumimoji="0" lang="zh-CN" altLang="en-US" sz="3600" b="0" i="0" u="none" strike="noStrike" kern="1200" cap="none" spc="4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知识和知识表示</a:t>
            </a:r>
          </a:p>
        </p:txBody>
      </p:sp>
      <p:sp>
        <p:nvSpPr>
          <p:cNvPr id="2" name="矩形 1"/>
          <p:cNvSpPr/>
          <p:nvPr/>
        </p:nvSpPr>
        <p:spPr>
          <a:xfrm>
            <a:off x="212725" y="5178425"/>
            <a:ext cx="8676005" cy="1383665"/>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ea"/>
              </a:rPr>
              <a:t>    </a:t>
            </a:r>
            <a:r>
              <a:rPr kumimoji="0" lang="zh-CN" sz="2800" b="1" i="0" u="none" strike="noStrike" kern="1200" cap="none" spc="0" normalizeH="0" baseline="0" noProof="0" dirty="0">
                <a:ln>
                  <a:noFill/>
                </a:ln>
                <a:solidFill>
                  <a:schemeClr val="tx1"/>
                </a:solidFill>
                <a:effectLst/>
                <a:uLnTx/>
                <a:uFillTx/>
                <a:latin typeface="+mn-ea"/>
                <a:ea typeface="+mn-ea"/>
                <a:cs typeface="+mn-ea"/>
              </a:rPr>
              <a:t>不同的任务、不同的知识类型、会有不同的</a:t>
            </a:r>
            <a:r>
              <a:rPr kumimoji="0" lang="zh-CN" altLang="en-US" sz="2800" b="1" i="0" u="none" strike="noStrike" kern="1200" cap="none" spc="0" normalizeH="0" baseline="0" noProof="0" dirty="0">
                <a:ln>
                  <a:noFill/>
                </a:ln>
                <a:solidFill>
                  <a:schemeClr val="tx1"/>
                </a:solidFill>
                <a:effectLst/>
                <a:uLnTx/>
                <a:uFillTx/>
                <a:latin typeface="+mn-ea"/>
                <a:ea typeface="+mn-ea"/>
                <a:cs typeface="+mn-ea"/>
              </a:rPr>
              <a:t>知识表示方法</a:t>
            </a:r>
            <a:r>
              <a:rPr kumimoji="0" lang="zh-CN" altLang="en-US" sz="24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 。</a:t>
            </a:r>
            <a:endParaRPr kumimoji="0" lang="zh-CN" altLang="en-US" sz="21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250825" y="389255"/>
            <a:ext cx="8642350" cy="5400675"/>
          </a:xfrm>
        </p:spPr>
        <p:txBody>
          <a:bodyPr/>
          <a:lstStyle/>
          <a:p>
            <a:pPr marL="0" indent="0">
              <a:buNone/>
            </a:pPr>
            <a:r>
              <a:rPr lang="zh-CN" altLang="en-US" sz="2000"/>
              <a:t>根据信息来源和获取方式的不同，目前的知识图谱分为以下几类。</a:t>
            </a:r>
          </a:p>
          <a:p>
            <a:pPr marL="0" indent="0">
              <a:buNone/>
            </a:pPr>
            <a:r>
              <a:rPr lang="zh-CN" altLang="en-US" sz="2000"/>
              <a:t>1）依靠人工构建的知识资源：早期知识资源通过人工编辑获得，如英文WordNet以及中文的HowNet。Hownet是一个以词语所代表的概念为描述对象，以揭示概念与概念之间以及概念所具有的属性之间的关系为基本内容的常识知识库。</a:t>
            </a:r>
          </a:p>
          <a:p>
            <a:pPr marL="0" indent="0">
              <a:buNone/>
            </a:pPr>
            <a:r>
              <a:rPr lang="zh-CN" altLang="en-US" sz="2000"/>
              <a:t>2）基于群体智能的知识图谱：维基百科是利用群体智能协作建立的互联网上最大的知识资源，因此出现了一些基于维基百科构建的知识图谱，如英文的Dbpedia、YAGO和Freebase等。在中文方面，清华大学和上海交通大学通过利用百度百科和互动百科，建立大规模知识图谱XLORE和ZhiShi.me。</a:t>
            </a:r>
          </a:p>
          <a:p>
            <a:pPr marL="0" indent="0">
              <a:buNone/>
            </a:pPr>
            <a:r>
              <a:rPr lang="zh-CN" altLang="en-US" sz="2000"/>
              <a:t>3）基于信息抽取方法构建的知识图谱：从互联网数据自动获取知识是建立可持续发展知识图谱的发展趋势。该类知识库面向互联网大数据，利用信息抽取技术自动获取互联网上的信息来构建知识图谱。如华盛顿大学图灵中心的KnowItALL和TextRunner、卡内基梅隆大学的NELL。以上现有的知识图谱并没有刻画事件以及事件之前的关系</a:t>
            </a:r>
          </a:p>
        </p:txBody>
      </p:sp>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9885" y="447189"/>
            <a:ext cx="7772400" cy="965969"/>
          </a:xfrm>
        </p:spPr>
        <p:txBody>
          <a:bodyPr>
            <a:normAutofit/>
          </a:bodyPr>
          <a:lstStyle/>
          <a:p>
            <a:r>
              <a:rPr lang="zh-CN" altLang="en-US" sz="3600" dirty="0">
                <a:solidFill>
                  <a:schemeClr val="tx1"/>
                </a:solidFill>
                <a:latin typeface="等线" panose="02010600030101010101" pitchFamily="2" charset="-122"/>
                <a:ea typeface="等线" panose="02010600030101010101" pitchFamily="2" charset="-122"/>
              </a:rPr>
              <a:t>实体、关系和事实</a:t>
            </a:r>
          </a:p>
        </p:txBody>
      </p:sp>
      <p:sp>
        <p:nvSpPr>
          <p:cNvPr id="6" name="副标题 2"/>
          <p:cNvSpPr>
            <a:spLocks noGrp="1"/>
          </p:cNvSpPr>
          <p:nvPr>
            <p:ph type="subTitle" idx="1"/>
          </p:nvPr>
        </p:nvSpPr>
        <p:spPr>
          <a:xfrm>
            <a:off x="683568" y="1412776"/>
            <a:ext cx="7632848" cy="5184576"/>
          </a:xfrm>
        </p:spPr>
        <p:txBody>
          <a:bodyPr>
            <a:noAutofit/>
          </a:bodyPr>
          <a:lstStyle/>
          <a:p>
            <a:pPr marL="457200" indent="-457200" algn="just">
              <a:buFont typeface="Arial" panose="020B0604020202020204" pitchFamily="34" charset="0"/>
              <a:buChar char="•"/>
            </a:pPr>
            <a:r>
              <a:rPr lang="zh-CN" altLang="en-US" sz="2400" dirty="0">
                <a:solidFill>
                  <a:schemeClr val="tx1"/>
                </a:solidFill>
                <a:latin typeface="等线" panose="02010600030101010101" pitchFamily="2" charset="-122"/>
                <a:ea typeface="等线" panose="02010600030101010101" pitchFamily="2" charset="-122"/>
                <a:cs typeface="+mj-cs"/>
              </a:rPr>
              <a:t>实体（</a:t>
            </a:r>
            <a:r>
              <a:rPr lang="en-US" altLang="zh-CN" sz="2400" dirty="0">
                <a:solidFill>
                  <a:schemeClr val="tx1"/>
                </a:solidFill>
                <a:latin typeface="等线" panose="02010600030101010101" pitchFamily="2" charset="-122"/>
                <a:ea typeface="等线" panose="02010600030101010101" pitchFamily="2" charset="-122"/>
                <a:cs typeface="+mj-cs"/>
              </a:rPr>
              <a:t>entity</a:t>
            </a:r>
            <a:r>
              <a:rPr lang="zh-CN" altLang="en-US" sz="2400" dirty="0">
                <a:solidFill>
                  <a:schemeClr val="tx1"/>
                </a:solidFill>
                <a:latin typeface="等线" panose="02010600030101010101" pitchFamily="2" charset="-122"/>
                <a:ea typeface="等线" panose="02010600030101010101" pitchFamily="2" charset="-122"/>
                <a:cs typeface="+mj-cs"/>
              </a:rPr>
              <a:t>）：现实世界中可区分、可识别的食物或者概念</a:t>
            </a:r>
            <a:endParaRPr lang="en-US" altLang="zh-CN" sz="2400" dirty="0">
              <a:solidFill>
                <a:schemeClr val="tx1"/>
              </a:solidFill>
              <a:latin typeface="等线" panose="02010600030101010101" pitchFamily="2" charset="-122"/>
              <a:ea typeface="等线" panose="02010600030101010101" pitchFamily="2" charset="-122"/>
              <a:cs typeface="+mj-cs"/>
            </a:endParaRPr>
          </a:p>
          <a:p>
            <a:pPr marL="914400" lvl="1" indent="-457200" algn="just">
              <a:buFont typeface="Arial" panose="020B0604020202020204" pitchFamily="34" charset="0"/>
              <a:buChar char="•"/>
            </a:pPr>
            <a:r>
              <a:rPr lang="zh-CN" altLang="en-US" sz="2000" dirty="0">
                <a:solidFill>
                  <a:schemeClr val="tx1"/>
                </a:solidFill>
                <a:latin typeface="等线" panose="02010600030101010101" pitchFamily="2" charset="-122"/>
                <a:ea typeface="等线" panose="02010600030101010101" pitchFamily="2" charset="-122"/>
                <a:cs typeface="+mj-cs"/>
              </a:rPr>
              <a:t>客观对象：人物、组织、地点</a:t>
            </a:r>
            <a:endParaRPr lang="en-US" altLang="zh-CN" sz="2000" dirty="0">
              <a:solidFill>
                <a:schemeClr val="tx1"/>
              </a:solidFill>
              <a:latin typeface="等线" panose="02010600030101010101" pitchFamily="2" charset="-122"/>
              <a:ea typeface="等线" panose="02010600030101010101" pitchFamily="2" charset="-122"/>
              <a:cs typeface="+mj-cs"/>
            </a:endParaRPr>
          </a:p>
          <a:p>
            <a:pPr marL="914400" lvl="1" indent="-457200" algn="just">
              <a:buFont typeface="Arial" panose="020B0604020202020204" pitchFamily="34" charset="0"/>
              <a:buChar char="•"/>
            </a:pPr>
            <a:r>
              <a:rPr lang="zh-CN" altLang="en-US" sz="2000" dirty="0">
                <a:solidFill>
                  <a:schemeClr val="tx1"/>
                </a:solidFill>
                <a:latin typeface="等线" panose="02010600030101010101" pitchFamily="2" charset="-122"/>
                <a:ea typeface="等线" panose="02010600030101010101" pitchFamily="2" charset="-122"/>
                <a:cs typeface="+mj-cs"/>
              </a:rPr>
              <a:t>抽象事件：赛事、奖项、作品</a:t>
            </a:r>
            <a:endParaRPr lang="en-US" altLang="zh-CN" sz="2000" dirty="0">
              <a:solidFill>
                <a:schemeClr val="tx1"/>
              </a:solidFill>
              <a:latin typeface="等线" panose="02010600030101010101" pitchFamily="2" charset="-122"/>
              <a:ea typeface="等线" panose="02010600030101010101" pitchFamily="2" charset="-122"/>
              <a:cs typeface="+mj-cs"/>
            </a:endParaRPr>
          </a:p>
          <a:p>
            <a:pPr marL="914400" lvl="1" indent="-457200" algn="just">
              <a:buFont typeface="Arial" panose="020B0604020202020204" pitchFamily="34" charset="0"/>
              <a:buChar char="•"/>
            </a:pPr>
            <a:endParaRPr lang="en-US" altLang="zh-CN" sz="2000" dirty="0">
              <a:solidFill>
                <a:schemeClr val="tx1"/>
              </a:solidFill>
              <a:latin typeface="等线" panose="02010600030101010101" pitchFamily="2" charset="-122"/>
              <a:ea typeface="等线" panose="02010600030101010101" pitchFamily="2" charset="-122"/>
              <a:cs typeface="+mj-cs"/>
            </a:endParaRPr>
          </a:p>
          <a:p>
            <a:pPr marL="457200" indent="-457200" algn="just">
              <a:buFont typeface="Arial" panose="020B0604020202020204" pitchFamily="34" charset="0"/>
              <a:buChar char="•"/>
            </a:pPr>
            <a:r>
              <a:rPr lang="zh-CN" altLang="en-US" sz="2400" dirty="0">
                <a:solidFill>
                  <a:schemeClr val="tx1"/>
                </a:solidFill>
                <a:latin typeface="等线" panose="02010600030101010101" pitchFamily="2" charset="-122"/>
                <a:ea typeface="等线" panose="02010600030101010101" pitchFamily="2" charset="-122"/>
                <a:cs typeface="+mj-cs"/>
              </a:rPr>
              <a:t>关系（</a:t>
            </a:r>
            <a:r>
              <a:rPr lang="en-US" altLang="zh-CN" sz="2400" dirty="0">
                <a:solidFill>
                  <a:schemeClr val="tx1"/>
                </a:solidFill>
                <a:latin typeface="等线" panose="02010600030101010101" pitchFamily="2" charset="-122"/>
                <a:ea typeface="等线" panose="02010600030101010101" pitchFamily="2" charset="-122"/>
                <a:cs typeface="+mj-cs"/>
              </a:rPr>
              <a:t>relation</a:t>
            </a:r>
            <a:r>
              <a:rPr lang="zh-CN" altLang="en-US" sz="2400" dirty="0">
                <a:solidFill>
                  <a:schemeClr val="tx1"/>
                </a:solidFill>
                <a:latin typeface="等线" panose="02010600030101010101" pitchFamily="2" charset="-122"/>
                <a:ea typeface="等线" panose="02010600030101010101" pitchFamily="2" charset="-122"/>
                <a:cs typeface="+mj-cs"/>
              </a:rPr>
              <a:t>）：实体与实体间的语义关系</a:t>
            </a:r>
            <a:endParaRPr lang="en-US" altLang="zh-CN" sz="2400" dirty="0">
              <a:solidFill>
                <a:schemeClr val="tx1"/>
              </a:solidFill>
              <a:latin typeface="等线" panose="02010600030101010101" pitchFamily="2" charset="-122"/>
              <a:ea typeface="等线" panose="02010600030101010101" pitchFamily="2" charset="-122"/>
              <a:cs typeface="+mj-cs"/>
            </a:endParaRPr>
          </a:p>
          <a:p>
            <a:pPr marL="914400" lvl="1" indent="-457200" algn="just">
              <a:buFont typeface="Arial" panose="020B0604020202020204" pitchFamily="34" charset="0"/>
              <a:buChar char="•"/>
            </a:pPr>
            <a:r>
              <a:rPr lang="en-US" altLang="zh-CN" sz="2000" dirty="0">
                <a:solidFill>
                  <a:schemeClr val="tx1"/>
                </a:solidFill>
                <a:latin typeface="等线" panose="02010600030101010101" pitchFamily="2" charset="-122"/>
                <a:ea typeface="等线" panose="02010600030101010101" pitchFamily="2" charset="-122"/>
                <a:cs typeface="+mj-cs"/>
              </a:rPr>
              <a:t>is-a, is-parent-of, born-in-city, president-of</a:t>
            </a:r>
          </a:p>
          <a:p>
            <a:pPr marL="914400" lvl="1" indent="-457200" algn="just">
              <a:buFont typeface="Arial" panose="020B0604020202020204" pitchFamily="34" charset="0"/>
              <a:buChar char="•"/>
            </a:pPr>
            <a:endParaRPr lang="en-US" altLang="zh-CN" sz="2000" dirty="0">
              <a:solidFill>
                <a:schemeClr val="tx1"/>
              </a:solidFill>
              <a:latin typeface="等线" panose="02010600030101010101" pitchFamily="2" charset="-122"/>
              <a:ea typeface="等线" panose="02010600030101010101" pitchFamily="2" charset="-122"/>
              <a:cs typeface="+mj-cs"/>
            </a:endParaRPr>
          </a:p>
          <a:p>
            <a:pPr marL="457200" indent="-457200" algn="just">
              <a:buFont typeface="Arial" panose="020B0604020202020204" pitchFamily="34" charset="0"/>
              <a:buChar char="•"/>
            </a:pPr>
            <a:r>
              <a:rPr lang="zh-CN" altLang="en-US" sz="2400" dirty="0">
                <a:solidFill>
                  <a:schemeClr val="tx1"/>
                </a:solidFill>
                <a:latin typeface="等线" panose="02010600030101010101" pitchFamily="2" charset="-122"/>
                <a:ea typeface="等线" panose="02010600030101010101" pitchFamily="2" charset="-122"/>
                <a:cs typeface="+mj-cs"/>
              </a:rPr>
              <a:t>事实（</a:t>
            </a:r>
            <a:r>
              <a:rPr lang="en-US" altLang="zh-CN" sz="2400" dirty="0">
                <a:solidFill>
                  <a:schemeClr val="tx1"/>
                </a:solidFill>
                <a:latin typeface="等线" panose="02010600030101010101" pitchFamily="2" charset="-122"/>
                <a:ea typeface="等线" panose="02010600030101010101" pitchFamily="2" charset="-122"/>
                <a:cs typeface="+mj-cs"/>
              </a:rPr>
              <a:t>fact</a:t>
            </a:r>
            <a:r>
              <a:rPr lang="zh-CN" altLang="en-US" sz="2400" dirty="0">
                <a:solidFill>
                  <a:schemeClr val="tx1"/>
                </a:solidFill>
                <a:latin typeface="等线" panose="02010600030101010101" pitchFamily="2" charset="-122"/>
                <a:ea typeface="等线" panose="02010600030101010101" pitchFamily="2" charset="-122"/>
                <a:cs typeface="+mj-cs"/>
              </a:rPr>
              <a:t>）：陈述两个实体之间关系的断言，通常表示为（</a:t>
            </a:r>
            <a:r>
              <a:rPr lang="en-US" altLang="zh-CN" sz="2400" dirty="0">
                <a:solidFill>
                  <a:schemeClr val="tx1"/>
                </a:solidFill>
                <a:latin typeface="等线" panose="02010600030101010101" pitchFamily="2" charset="-122"/>
                <a:ea typeface="等线" panose="02010600030101010101" pitchFamily="2" charset="-122"/>
                <a:cs typeface="+mj-cs"/>
              </a:rPr>
              <a:t>head entity</a:t>
            </a:r>
            <a:r>
              <a:rPr lang="zh-CN" altLang="en-US" sz="2400" dirty="0">
                <a:solidFill>
                  <a:schemeClr val="tx1"/>
                </a:solidFill>
                <a:latin typeface="等线" panose="02010600030101010101" pitchFamily="2" charset="-122"/>
                <a:ea typeface="等线" panose="02010600030101010101" pitchFamily="2" charset="-122"/>
                <a:cs typeface="+mj-cs"/>
              </a:rPr>
              <a:t>，</a:t>
            </a:r>
            <a:r>
              <a:rPr lang="en-US" altLang="zh-CN" sz="2400" dirty="0">
                <a:solidFill>
                  <a:schemeClr val="tx1"/>
                </a:solidFill>
                <a:latin typeface="等线" panose="02010600030101010101" pitchFamily="2" charset="-122"/>
                <a:ea typeface="等线" panose="02010600030101010101" pitchFamily="2" charset="-122"/>
                <a:cs typeface="+mj-cs"/>
              </a:rPr>
              <a:t>relation</a:t>
            </a:r>
            <a:r>
              <a:rPr lang="zh-CN" altLang="en-US" sz="2400" dirty="0">
                <a:solidFill>
                  <a:schemeClr val="tx1"/>
                </a:solidFill>
                <a:latin typeface="等线" panose="02010600030101010101" pitchFamily="2" charset="-122"/>
                <a:ea typeface="等线" panose="02010600030101010101" pitchFamily="2" charset="-122"/>
                <a:cs typeface="+mj-cs"/>
              </a:rPr>
              <a:t>，</a:t>
            </a:r>
            <a:r>
              <a:rPr lang="en-US" altLang="zh-CN" sz="2400" dirty="0">
                <a:solidFill>
                  <a:schemeClr val="tx1"/>
                </a:solidFill>
                <a:latin typeface="等线" panose="02010600030101010101" pitchFamily="2" charset="-122"/>
                <a:ea typeface="等线" panose="02010600030101010101" pitchFamily="2" charset="-122"/>
                <a:cs typeface="+mj-cs"/>
              </a:rPr>
              <a:t>tail entity</a:t>
            </a:r>
            <a:r>
              <a:rPr lang="zh-CN" altLang="en-US" sz="2400" dirty="0">
                <a:solidFill>
                  <a:schemeClr val="tx1"/>
                </a:solidFill>
                <a:latin typeface="等线" panose="02010600030101010101" pitchFamily="2" charset="-122"/>
                <a:ea typeface="等线" panose="02010600030101010101" pitchFamily="2" charset="-122"/>
                <a:cs typeface="+mj-cs"/>
              </a:rPr>
              <a:t>）三元组形式</a:t>
            </a:r>
            <a:endParaRPr lang="en-US" altLang="zh-CN" sz="2400" dirty="0">
              <a:solidFill>
                <a:schemeClr val="tx1"/>
              </a:solidFill>
              <a:latin typeface="等线" panose="02010600030101010101" pitchFamily="2" charset="-122"/>
              <a:ea typeface="等线" panose="02010600030101010101" pitchFamily="2" charset="-122"/>
              <a:cs typeface="+mj-cs"/>
            </a:endParaRPr>
          </a:p>
        </p:txBody>
      </p:sp>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374799"/>
            <a:ext cx="7772400" cy="965969"/>
          </a:xfrm>
        </p:spPr>
        <p:txBody>
          <a:bodyPr>
            <a:normAutofit/>
          </a:bodyPr>
          <a:lstStyle/>
          <a:p>
            <a:r>
              <a:rPr lang="zh-CN" altLang="en-US" sz="3600" dirty="0">
                <a:solidFill>
                  <a:schemeClr val="tx1"/>
                </a:solidFill>
                <a:latin typeface="等线" panose="02010600030101010101" pitchFamily="2" charset="-122"/>
                <a:ea typeface="等线" panose="02010600030101010101" pitchFamily="2" charset="-122"/>
              </a:rPr>
              <a:t>知识图谱的构成</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95424"/>
            <a:ext cx="8335390" cy="481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128" y="2132856"/>
            <a:ext cx="3408197" cy="426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ctrTitle"/>
          </p:nvPr>
        </p:nvSpPr>
        <p:spPr>
          <a:xfrm>
            <a:off x="197485" y="486559"/>
            <a:ext cx="7772400" cy="965969"/>
          </a:xfrm>
        </p:spPr>
        <p:txBody>
          <a:bodyPr>
            <a:normAutofit/>
          </a:bodyPr>
          <a:lstStyle/>
          <a:p>
            <a:r>
              <a:rPr lang="zh-CN" altLang="en-US" sz="3600" dirty="0">
                <a:solidFill>
                  <a:schemeClr val="tx1"/>
                </a:solidFill>
                <a:latin typeface="等线" panose="02010600030101010101" pitchFamily="2" charset="-122"/>
                <a:ea typeface="等线" panose="02010600030101010101" pitchFamily="2" charset="-122"/>
              </a:rPr>
              <a:t>知识图谱形式化表示</a:t>
            </a:r>
          </a:p>
        </p:txBody>
      </p:sp>
      <p:sp>
        <p:nvSpPr>
          <p:cNvPr id="6" name="副标题 2"/>
          <p:cNvSpPr>
            <a:spLocks noGrp="1"/>
          </p:cNvSpPr>
          <p:nvPr>
            <p:ph type="subTitle" idx="1"/>
          </p:nvPr>
        </p:nvSpPr>
        <p:spPr>
          <a:xfrm>
            <a:off x="683260" y="1869440"/>
            <a:ext cx="7776845" cy="4839970"/>
          </a:xfrm>
        </p:spPr>
        <p:txBody>
          <a:bodyPr>
            <a:noAutofit/>
          </a:bodyPr>
          <a:lstStyle/>
          <a:p>
            <a:pPr marL="457200" indent="-457200" algn="just">
              <a:buFont typeface="Arial" panose="020B0604020202020204" pitchFamily="34" charset="0"/>
              <a:buChar char="•"/>
            </a:pPr>
            <a:r>
              <a:rPr lang="zh-CN" altLang="en-US" sz="2400" dirty="0">
                <a:solidFill>
                  <a:schemeClr val="tx1"/>
                </a:solidFill>
                <a:latin typeface="等线" panose="02010600030101010101" pitchFamily="2" charset="-122"/>
                <a:ea typeface="等线" panose="02010600030101010101" pitchFamily="2" charset="-122"/>
                <a:cs typeface="+mj-cs"/>
              </a:rPr>
              <a:t>知识图谱是一个有向图</a:t>
            </a:r>
            <a:endParaRPr lang="en-US" altLang="zh-CN" sz="2400" dirty="0">
              <a:solidFill>
                <a:schemeClr val="tx1"/>
              </a:solidFill>
              <a:latin typeface="等线" panose="02010600030101010101" pitchFamily="2" charset="-122"/>
              <a:ea typeface="等线" panose="02010600030101010101" pitchFamily="2" charset="-122"/>
              <a:cs typeface="+mj-cs"/>
            </a:endParaRPr>
          </a:p>
          <a:p>
            <a:pPr marL="914400" lvl="1" indent="-457200" algn="just">
              <a:buFont typeface="Arial" panose="020B0604020202020204" pitchFamily="34" charset="0"/>
              <a:buChar char="•"/>
            </a:pPr>
            <a:r>
              <a:rPr lang="zh-CN" altLang="en-US" sz="2000" dirty="0">
                <a:solidFill>
                  <a:schemeClr val="tx1"/>
                </a:solidFill>
                <a:latin typeface="等线" panose="02010600030101010101" pitchFamily="2" charset="-122"/>
                <a:ea typeface="等线" panose="02010600030101010101" pitchFamily="2" charset="-122"/>
                <a:cs typeface="+mj-cs"/>
              </a:rPr>
              <a:t>节点：实体</a:t>
            </a:r>
            <a:r>
              <a:rPr lang="en-US" altLang="zh-CN" sz="2000" dirty="0">
                <a:solidFill>
                  <a:schemeClr val="tx1"/>
                </a:solidFill>
                <a:latin typeface="等线" panose="02010600030101010101" pitchFamily="2" charset="-122"/>
                <a:ea typeface="等线" panose="02010600030101010101" pitchFamily="2" charset="-122"/>
                <a:cs typeface="+mj-cs"/>
              </a:rPr>
              <a:t>/</a:t>
            </a:r>
            <a:r>
              <a:rPr lang="zh-CN" altLang="en-US" sz="2000" dirty="0">
                <a:solidFill>
                  <a:schemeClr val="tx1"/>
                </a:solidFill>
                <a:latin typeface="等线" panose="02010600030101010101" pitchFamily="2" charset="-122"/>
                <a:ea typeface="等线" panose="02010600030101010101" pitchFamily="2" charset="-122"/>
                <a:cs typeface="+mj-cs"/>
              </a:rPr>
              <a:t>概念</a:t>
            </a:r>
            <a:endParaRPr lang="en-US" altLang="zh-CN" sz="2000" dirty="0">
              <a:solidFill>
                <a:schemeClr val="tx1"/>
              </a:solidFill>
              <a:latin typeface="等线" panose="02010600030101010101" pitchFamily="2" charset="-122"/>
              <a:ea typeface="等线" panose="02010600030101010101" pitchFamily="2" charset="-122"/>
              <a:cs typeface="+mj-cs"/>
            </a:endParaRPr>
          </a:p>
          <a:p>
            <a:pPr marL="914400" lvl="1" indent="-457200" algn="just">
              <a:buFont typeface="Arial" panose="020B0604020202020204" pitchFamily="34" charset="0"/>
              <a:buChar char="•"/>
            </a:pPr>
            <a:r>
              <a:rPr lang="zh-CN" altLang="en-US" sz="2000" dirty="0">
                <a:solidFill>
                  <a:schemeClr val="tx1"/>
                </a:solidFill>
                <a:latin typeface="等线" panose="02010600030101010101" pitchFamily="2" charset="-122"/>
                <a:ea typeface="等线" panose="02010600030101010101" pitchFamily="2" charset="-122"/>
                <a:cs typeface="+mj-cs"/>
              </a:rPr>
              <a:t>边：关系</a:t>
            </a:r>
            <a:r>
              <a:rPr lang="en-US" altLang="zh-CN" sz="2000" dirty="0">
                <a:solidFill>
                  <a:schemeClr val="tx1"/>
                </a:solidFill>
                <a:latin typeface="等线" panose="02010600030101010101" pitchFamily="2" charset="-122"/>
                <a:ea typeface="等线" panose="02010600030101010101" pitchFamily="2" charset="-122"/>
                <a:cs typeface="+mj-cs"/>
              </a:rPr>
              <a:t>/</a:t>
            </a:r>
            <a:r>
              <a:rPr lang="zh-CN" altLang="en-US" sz="2000" dirty="0">
                <a:solidFill>
                  <a:schemeClr val="tx1"/>
                </a:solidFill>
                <a:latin typeface="等线" panose="02010600030101010101" pitchFamily="2" charset="-122"/>
                <a:ea typeface="等线" panose="02010600030101010101" pitchFamily="2" charset="-122"/>
                <a:cs typeface="+mj-cs"/>
              </a:rPr>
              <a:t>属性</a:t>
            </a:r>
            <a:endParaRPr lang="en-US" altLang="zh-CN" sz="2000" dirty="0">
              <a:solidFill>
                <a:schemeClr val="tx1"/>
              </a:solidFill>
              <a:latin typeface="等线" panose="02010600030101010101" pitchFamily="2" charset="-122"/>
              <a:ea typeface="等线" panose="02010600030101010101" pitchFamily="2" charset="-122"/>
              <a:cs typeface="+mj-cs"/>
            </a:endParaRPr>
          </a:p>
          <a:p>
            <a:pPr marL="914400" lvl="1" indent="-457200" algn="just">
              <a:buFont typeface="Arial" panose="020B0604020202020204" pitchFamily="34" charset="0"/>
              <a:buChar char="•"/>
            </a:pPr>
            <a:r>
              <a:rPr lang="zh-CN" altLang="en-US" sz="2000" dirty="0">
                <a:solidFill>
                  <a:schemeClr val="tx1"/>
                </a:solidFill>
                <a:latin typeface="等线" panose="02010600030101010101" pitchFamily="2" charset="-122"/>
                <a:ea typeface="等线" panose="02010600030101010101" pitchFamily="2" charset="-122"/>
                <a:cs typeface="+mj-cs"/>
              </a:rPr>
              <a:t>关系事实</a:t>
            </a:r>
            <a:r>
              <a:rPr lang="en-US" altLang="zh-CN" sz="2000" dirty="0">
                <a:solidFill>
                  <a:schemeClr val="tx1"/>
                </a:solidFill>
                <a:latin typeface="等线" panose="02010600030101010101" pitchFamily="2" charset="-122"/>
                <a:ea typeface="等线" panose="02010600030101010101" pitchFamily="2" charset="-122"/>
                <a:cs typeface="+mj-cs"/>
              </a:rPr>
              <a:t>=</a:t>
            </a:r>
            <a:r>
              <a:rPr lang="zh-CN" altLang="en-US" sz="2000" dirty="0">
                <a:solidFill>
                  <a:schemeClr val="tx1"/>
                </a:solidFill>
                <a:latin typeface="等线" panose="02010600030101010101" pitchFamily="2" charset="-122"/>
                <a:ea typeface="等线" panose="02010600030101010101" pitchFamily="2" charset="-122"/>
                <a:cs typeface="+mj-cs"/>
              </a:rPr>
              <a:t>（</a:t>
            </a:r>
            <a:r>
              <a:rPr lang="en-US" altLang="zh-CN" sz="2000" dirty="0">
                <a:solidFill>
                  <a:schemeClr val="tx1"/>
                </a:solidFill>
                <a:latin typeface="等线" panose="02010600030101010101" pitchFamily="2" charset="-122"/>
                <a:ea typeface="等线" panose="02010600030101010101" pitchFamily="2" charset="-122"/>
                <a:cs typeface="+mj-cs"/>
              </a:rPr>
              <a:t>head</a:t>
            </a:r>
            <a:r>
              <a:rPr lang="zh-CN" altLang="en-US" sz="2000" dirty="0">
                <a:solidFill>
                  <a:schemeClr val="tx1"/>
                </a:solidFill>
                <a:latin typeface="等线" panose="02010600030101010101" pitchFamily="2" charset="-122"/>
                <a:ea typeface="等线" panose="02010600030101010101" pitchFamily="2" charset="-122"/>
                <a:cs typeface="+mj-cs"/>
              </a:rPr>
              <a:t>，</a:t>
            </a:r>
            <a:r>
              <a:rPr lang="en-US" altLang="zh-CN" sz="2000" dirty="0">
                <a:solidFill>
                  <a:schemeClr val="tx1"/>
                </a:solidFill>
                <a:latin typeface="等线" panose="02010600030101010101" pitchFamily="2" charset="-122"/>
                <a:ea typeface="等线" panose="02010600030101010101" pitchFamily="2" charset="-122"/>
                <a:cs typeface="+mj-cs"/>
              </a:rPr>
              <a:t>relation</a:t>
            </a:r>
            <a:r>
              <a:rPr lang="zh-CN" altLang="en-US" sz="2000" dirty="0">
                <a:solidFill>
                  <a:schemeClr val="tx1"/>
                </a:solidFill>
                <a:latin typeface="等线" panose="02010600030101010101" pitchFamily="2" charset="-122"/>
                <a:ea typeface="等线" panose="02010600030101010101" pitchFamily="2" charset="-122"/>
                <a:cs typeface="+mj-cs"/>
              </a:rPr>
              <a:t>，</a:t>
            </a:r>
            <a:r>
              <a:rPr lang="en-US" altLang="zh-CN" sz="2000" dirty="0">
                <a:solidFill>
                  <a:schemeClr val="tx1"/>
                </a:solidFill>
                <a:latin typeface="等线" panose="02010600030101010101" pitchFamily="2" charset="-122"/>
                <a:ea typeface="等线" panose="02010600030101010101" pitchFamily="2" charset="-122"/>
                <a:cs typeface="+mj-cs"/>
              </a:rPr>
              <a:t>tail</a:t>
            </a:r>
            <a:r>
              <a:rPr lang="zh-CN" altLang="en-US" sz="2000" dirty="0">
                <a:solidFill>
                  <a:schemeClr val="tx1"/>
                </a:solidFill>
                <a:latin typeface="等线" panose="02010600030101010101" pitchFamily="2" charset="-122"/>
                <a:ea typeface="等线" panose="02010600030101010101" pitchFamily="2" charset="-122"/>
                <a:cs typeface="+mj-cs"/>
              </a:rPr>
              <a:t>）</a:t>
            </a:r>
            <a:endParaRPr lang="en-US" altLang="zh-CN" sz="2000" dirty="0">
              <a:solidFill>
                <a:schemeClr val="tx1"/>
              </a:solidFill>
              <a:latin typeface="等线" panose="02010600030101010101" pitchFamily="2" charset="-122"/>
              <a:ea typeface="等线" panose="02010600030101010101" pitchFamily="2" charset="-122"/>
              <a:cs typeface="+mj-cs"/>
            </a:endParaRPr>
          </a:p>
          <a:p>
            <a:pPr marL="1371600" lvl="2" indent="-457200" algn="just">
              <a:buFont typeface="Arial" panose="020B0604020202020204" pitchFamily="34" charset="0"/>
              <a:buChar char="•"/>
            </a:pPr>
            <a:r>
              <a:rPr lang="en-US" altLang="zh-CN" sz="1600" dirty="0">
                <a:solidFill>
                  <a:schemeClr val="tx1"/>
                </a:solidFill>
                <a:latin typeface="等线" panose="02010600030101010101" pitchFamily="2" charset="-122"/>
                <a:ea typeface="等线" panose="02010600030101010101" pitchFamily="2" charset="-122"/>
                <a:cs typeface="+mj-cs"/>
              </a:rPr>
              <a:t>Head</a:t>
            </a:r>
            <a:r>
              <a:rPr lang="zh-CN" altLang="en-US" sz="1600" dirty="0">
                <a:solidFill>
                  <a:schemeClr val="tx1"/>
                </a:solidFill>
                <a:latin typeface="等线" panose="02010600030101010101" pitchFamily="2" charset="-122"/>
                <a:ea typeface="等线" panose="02010600030101010101" pitchFamily="2" charset="-122"/>
                <a:cs typeface="+mj-cs"/>
              </a:rPr>
              <a:t>：头部实体</a:t>
            </a:r>
            <a:endParaRPr lang="en-US" altLang="zh-CN" sz="1600" dirty="0">
              <a:solidFill>
                <a:schemeClr val="tx1"/>
              </a:solidFill>
              <a:latin typeface="等线" panose="02010600030101010101" pitchFamily="2" charset="-122"/>
              <a:ea typeface="等线" panose="02010600030101010101" pitchFamily="2" charset="-122"/>
              <a:cs typeface="+mj-cs"/>
            </a:endParaRPr>
          </a:p>
          <a:p>
            <a:pPr marL="1371600" lvl="2" indent="-457200" algn="just">
              <a:buFont typeface="Arial" panose="020B0604020202020204" pitchFamily="34" charset="0"/>
              <a:buChar char="•"/>
            </a:pPr>
            <a:r>
              <a:rPr lang="en-US" altLang="zh-CN" sz="1600" dirty="0">
                <a:solidFill>
                  <a:schemeClr val="tx1"/>
                </a:solidFill>
                <a:latin typeface="等线" panose="02010600030101010101" pitchFamily="2" charset="-122"/>
                <a:ea typeface="等线" panose="02010600030101010101" pitchFamily="2" charset="-122"/>
                <a:cs typeface="+mj-cs"/>
              </a:rPr>
              <a:t>Relation</a:t>
            </a:r>
            <a:r>
              <a:rPr lang="zh-CN" altLang="en-US" sz="1600" dirty="0">
                <a:solidFill>
                  <a:schemeClr val="tx1"/>
                </a:solidFill>
                <a:latin typeface="等线" panose="02010600030101010101" pitchFamily="2" charset="-122"/>
                <a:ea typeface="等线" panose="02010600030101010101" pitchFamily="2" charset="-122"/>
                <a:cs typeface="+mj-cs"/>
              </a:rPr>
              <a:t>：关系</a:t>
            </a:r>
            <a:r>
              <a:rPr lang="en-US" altLang="zh-CN" sz="1600" dirty="0">
                <a:solidFill>
                  <a:schemeClr val="tx1"/>
                </a:solidFill>
                <a:latin typeface="等线" panose="02010600030101010101" pitchFamily="2" charset="-122"/>
                <a:ea typeface="等线" panose="02010600030101010101" pitchFamily="2" charset="-122"/>
                <a:cs typeface="+mj-cs"/>
              </a:rPr>
              <a:t>/</a:t>
            </a:r>
            <a:r>
              <a:rPr lang="zh-CN" altLang="en-US" sz="1600" dirty="0">
                <a:solidFill>
                  <a:schemeClr val="tx1"/>
                </a:solidFill>
                <a:latin typeface="等线" panose="02010600030101010101" pitchFamily="2" charset="-122"/>
                <a:ea typeface="等线" panose="02010600030101010101" pitchFamily="2" charset="-122"/>
                <a:cs typeface="+mj-cs"/>
              </a:rPr>
              <a:t>属性</a:t>
            </a:r>
            <a:endParaRPr lang="en-US" altLang="zh-CN" sz="1600" dirty="0">
              <a:solidFill>
                <a:schemeClr val="tx1"/>
              </a:solidFill>
              <a:latin typeface="等线" panose="02010600030101010101" pitchFamily="2" charset="-122"/>
              <a:ea typeface="等线" panose="02010600030101010101" pitchFamily="2" charset="-122"/>
              <a:cs typeface="+mj-cs"/>
            </a:endParaRPr>
          </a:p>
          <a:p>
            <a:pPr marL="1371600" lvl="2" indent="-457200" algn="just">
              <a:buFont typeface="Arial" panose="020B0604020202020204" pitchFamily="34" charset="0"/>
              <a:buChar char="•"/>
            </a:pPr>
            <a:r>
              <a:rPr lang="en-US" altLang="zh-CN" sz="1600" dirty="0">
                <a:solidFill>
                  <a:schemeClr val="tx1"/>
                </a:solidFill>
                <a:latin typeface="等线" panose="02010600030101010101" pitchFamily="2" charset="-122"/>
                <a:ea typeface="等线" panose="02010600030101010101" pitchFamily="2" charset="-122"/>
                <a:cs typeface="+mj-cs"/>
              </a:rPr>
              <a:t>Tail</a:t>
            </a:r>
            <a:r>
              <a:rPr lang="zh-CN" altLang="en-US" sz="1600" dirty="0">
                <a:solidFill>
                  <a:schemeClr val="tx1"/>
                </a:solidFill>
                <a:latin typeface="等线" panose="02010600030101010101" pitchFamily="2" charset="-122"/>
                <a:ea typeface="等线" panose="02010600030101010101" pitchFamily="2" charset="-122"/>
                <a:cs typeface="+mj-cs"/>
              </a:rPr>
              <a:t>：尾部实体</a:t>
            </a:r>
            <a:endParaRPr lang="en-US" altLang="zh-CN" sz="1600" dirty="0">
              <a:solidFill>
                <a:schemeClr val="tx1"/>
              </a:solidFill>
              <a:latin typeface="等线" panose="02010600030101010101" pitchFamily="2" charset="-122"/>
              <a:ea typeface="等线" panose="02010600030101010101" pitchFamily="2" charset="-122"/>
              <a:cs typeface="+mj-cs"/>
            </a:endParaRPr>
          </a:p>
          <a:p>
            <a:pPr marL="914400" lvl="1" indent="-457200" algn="just">
              <a:buFont typeface="Arial" panose="020B0604020202020204" pitchFamily="34" charset="0"/>
              <a:buChar char="•"/>
            </a:pPr>
            <a:endParaRPr lang="en-US" altLang="zh-CN" sz="2000" dirty="0">
              <a:solidFill>
                <a:schemeClr val="tx1"/>
              </a:solidFill>
              <a:latin typeface="等线" panose="02010600030101010101" pitchFamily="2" charset="-122"/>
              <a:ea typeface="等线" panose="02010600030101010101" pitchFamily="2" charset="-122"/>
              <a:cs typeface="+mj-cs"/>
            </a:endParaRP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581128"/>
            <a:ext cx="363855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374799"/>
            <a:ext cx="7772400" cy="965969"/>
          </a:xfrm>
        </p:spPr>
        <p:txBody>
          <a:bodyPr>
            <a:normAutofit/>
          </a:bodyPr>
          <a:lstStyle/>
          <a:p>
            <a:r>
              <a:rPr lang="zh-CN" altLang="en-US" sz="3600" dirty="0">
                <a:solidFill>
                  <a:schemeClr val="tx1"/>
                </a:solidFill>
                <a:latin typeface="等线" panose="02010600030101010101" pitchFamily="2" charset="-122"/>
                <a:ea typeface="等线" panose="02010600030101010101" pitchFamily="2" charset="-122"/>
              </a:rPr>
              <a:t>知识图谱特性</a:t>
            </a:r>
          </a:p>
        </p:txBody>
      </p:sp>
      <p:sp>
        <p:nvSpPr>
          <p:cNvPr id="6" name="副标题 2"/>
          <p:cNvSpPr>
            <a:spLocks noGrp="1"/>
          </p:cNvSpPr>
          <p:nvPr>
            <p:ph type="subTitle" idx="1"/>
          </p:nvPr>
        </p:nvSpPr>
        <p:spPr>
          <a:xfrm>
            <a:off x="683568" y="1412776"/>
            <a:ext cx="7632848" cy="5184576"/>
          </a:xfrm>
        </p:spPr>
        <p:txBody>
          <a:bodyPr>
            <a:noAutofit/>
          </a:bodyPr>
          <a:lstStyle/>
          <a:p>
            <a:pPr marL="457200" indent="-457200" algn="just">
              <a:buFont typeface="Arial" panose="020B0604020202020204" pitchFamily="34" charset="0"/>
              <a:buChar char="•"/>
            </a:pPr>
            <a:r>
              <a:rPr lang="zh-CN" altLang="en-US" sz="2400" dirty="0">
                <a:solidFill>
                  <a:schemeClr val="tx1"/>
                </a:solidFill>
                <a:latin typeface="等线" panose="02010600030101010101" pitchFamily="2" charset="-122"/>
                <a:ea typeface="等线" panose="02010600030101010101" pitchFamily="2" charset="-122"/>
                <a:cs typeface="+mj-cs"/>
              </a:rPr>
              <a:t>知识图谱不太注重对知识框架的定义，而专注于如何以工程的方式，从文本中自动抽取广泛的、具有平铺结构的知识实例，最后要求具有容错、模糊匹配等机制</a:t>
            </a:r>
            <a:endParaRPr lang="en-US" altLang="zh-CN" sz="2400" dirty="0">
              <a:solidFill>
                <a:schemeClr val="tx1"/>
              </a:solidFill>
              <a:latin typeface="等线" panose="02010600030101010101" pitchFamily="2" charset="-122"/>
              <a:ea typeface="等线" panose="02010600030101010101" pitchFamily="2" charset="-122"/>
              <a:cs typeface="+mj-cs"/>
            </a:endParaRPr>
          </a:p>
          <a:p>
            <a:pPr marL="457200" indent="-457200" algn="just">
              <a:buFont typeface="Arial" panose="020B0604020202020204" pitchFamily="34" charset="0"/>
              <a:buChar char="•"/>
            </a:pPr>
            <a:endParaRPr lang="en-US" altLang="zh-CN" sz="2400" dirty="0">
              <a:solidFill>
                <a:schemeClr val="tx1"/>
              </a:solidFill>
              <a:latin typeface="等线" panose="02010600030101010101" pitchFamily="2" charset="-122"/>
              <a:ea typeface="等线" panose="02010600030101010101" pitchFamily="2" charset="-122"/>
              <a:cs typeface="+mj-cs"/>
            </a:endParaRPr>
          </a:p>
          <a:p>
            <a:pPr marL="457200" indent="-457200" algn="just">
              <a:buFont typeface="Arial" panose="020B0604020202020204" pitchFamily="34" charset="0"/>
              <a:buChar char="•"/>
            </a:pPr>
            <a:r>
              <a:rPr lang="zh-CN" altLang="en-US" sz="2400" dirty="0">
                <a:solidFill>
                  <a:schemeClr val="tx1"/>
                </a:solidFill>
                <a:latin typeface="等线" panose="02010600030101010101" pitchFamily="2" charset="-122"/>
                <a:ea typeface="等线" panose="02010600030101010101" pitchFamily="2" charset="-122"/>
                <a:cs typeface="+mj-cs"/>
              </a:rPr>
              <a:t>知识图谱的魅力在于其图结构，可以在知识图谱上运行搜索、随机游走等大规模图算法</a:t>
            </a:r>
            <a:endParaRPr lang="en-US" altLang="zh-CN" sz="2400" dirty="0">
              <a:solidFill>
                <a:schemeClr val="tx1"/>
              </a:solidFill>
              <a:latin typeface="等线" panose="02010600030101010101" pitchFamily="2" charset="-122"/>
              <a:ea typeface="等线" panose="02010600030101010101" pitchFamily="2" charset="-122"/>
              <a:cs typeface="+mj-cs"/>
            </a:endParaRPr>
          </a:p>
        </p:txBody>
      </p:sp>
    </p:spTree>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descr="~HMB20Q[GIK5HYNW9H_IZM5"/>
          <p:cNvPicPr>
            <a:picLocks noGrp="1" noChangeAspect="1"/>
          </p:cNvPicPr>
          <p:nvPr>
            <p:ph idx="1"/>
          </p:nvPr>
        </p:nvPicPr>
        <p:blipFill>
          <a:blip r:embed="rId2"/>
          <a:stretch>
            <a:fillRect/>
          </a:stretch>
        </p:blipFill>
        <p:spPr>
          <a:xfrm>
            <a:off x="250825" y="1454150"/>
            <a:ext cx="8642350" cy="4307205"/>
          </a:xfrm>
          <a:prstGeom prst="rect">
            <a:avLst/>
          </a:prstGeom>
        </p:spPr>
      </p:pic>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FS6]YXQX{QDTQ$%SXRXKQ@G"/>
          <p:cNvPicPr>
            <a:picLocks noGrp="1" noChangeAspect="1"/>
          </p:cNvPicPr>
          <p:nvPr>
            <p:ph idx="1"/>
          </p:nvPr>
        </p:nvPicPr>
        <p:blipFill>
          <a:blip r:embed="rId2"/>
          <a:stretch>
            <a:fillRect/>
          </a:stretch>
        </p:blipFill>
        <p:spPr>
          <a:xfrm>
            <a:off x="0" y="872490"/>
            <a:ext cx="8911590" cy="5389245"/>
          </a:xfrm>
          <a:prstGeom prst="rect">
            <a:avLst/>
          </a:prstGeom>
        </p:spPr>
      </p:pic>
    </p:spTree>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4_SKZT%F)5AST41%N$V)(A3"/>
          <p:cNvPicPr>
            <a:picLocks noGrp="1" noChangeAspect="1"/>
          </p:cNvPicPr>
          <p:nvPr>
            <p:ph idx="1"/>
          </p:nvPr>
        </p:nvPicPr>
        <p:blipFill>
          <a:blip r:embed="rId2"/>
          <a:stretch>
            <a:fillRect/>
          </a:stretch>
        </p:blipFill>
        <p:spPr>
          <a:xfrm>
            <a:off x="0" y="1140460"/>
            <a:ext cx="8796020" cy="4231640"/>
          </a:xfrm>
          <a:prstGeom prst="rect">
            <a:avLst/>
          </a:prstGeom>
        </p:spPr>
      </p:pic>
    </p:spTree>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descr="ZIGYJ0[$2[[G3)MX1N$(OFF"/>
          <p:cNvPicPr>
            <a:picLocks noGrp="1" noChangeAspect="1"/>
          </p:cNvPicPr>
          <p:nvPr>
            <p:ph idx="1"/>
          </p:nvPr>
        </p:nvPicPr>
        <p:blipFill>
          <a:blip r:embed="rId2"/>
          <a:stretch>
            <a:fillRect/>
          </a:stretch>
        </p:blipFill>
        <p:spPr>
          <a:xfrm>
            <a:off x="0" y="1497965"/>
            <a:ext cx="8961755" cy="1085850"/>
          </a:xfrm>
          <a:prstGeom prst="rect">
            <a:avLst/>
          </a:prstGeom>
        </p:spPr>
      </p:pic>
      <p:pic>
        <p:nvPicPr>
          <p:cNvPr id="7" name="图片 6" descr="WYE)}IGS]2M8PB6G3AL06$2"/>
          <p:cNvPicPr>
            <a:picLocks noChangeAspect="1"/>
          </p:cNvPicPr>
          <p:nvPr/>
        </p:nvPicPr>
        <p:blipFill>
          <a:blip r:embed="rId3"/>
          <a:stretch>
            <a:fillRect/>
          </a:stretch>
        </p:blipFill>
        <p:spPr>
          <a:xfrm>
            <a:off x="0" y="3947160"/>
            <a:ext cx="9012555" cy="1466850"/>
          </a:xfrm>
          <a:prstGeom prst="rect">
            <a:avLst/>
          </a:prstGeom>
        </p:spPr>
      </p:pic>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281488" y="1046163"/>
            <a:ext cx="4862513" cy="363538"/>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1380" name="矩形 46"/>
          <p:cNvSpPr/>
          <p:nvPr/>
        </p:nvSpPr>
        <p:spPr>
          <a:xfrm>
            <a:off x="457200" y="1046163"/>
            <a:ext cx="7927975" cy="485775"/>
          </a:xfrm>
          <a:prstGeom prst="rect">
            <a:avLst/>
          </a:prstGeom>
          <a:noFill/>
          <a:ln w="9525">
            <a:noFill/>
          </a:ln>
        </p:spPr>
        <p:txBody>
          <a:bodyPr lIns="68577" tIns="34289" rIns="68577" bIns="34289">
            <a:spAutoFit/>
          </a:bodyPr>
          <a:lstStyle/>
          <a:p>
            <a:pPr eaLnBrk="1" hangingPunct="1"/>
            <a:r>
              <a:rPr lang="zh-CN" altLang="en-US" sz="2700" b="1" dirty="0">
                <a:latin typeface="inherit"/>
              </a:rPr>
              <a:t>中文开放知识图谱</a:t>
            </a:r>
            <a:r>
              <a:rPr lang="en-US" altLang="zh-CN" sz="2700" b="1" dirty="0">
                <a:latin typeface="inherit"/>
              </a:rPr>
              <a:t>OpenKG.CN</a:t>
            </a:r>
          </a:p>
        </p:txBody>
      </p:sp>
      <p:sp>
        <p:nvSpPr>
          <p:cNvPr id="101381"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119</a:t>
            </a:fld>
            <a:endParaRPr lang="en-US" altLang="en-US" sz="1200" dirty="0">
              <a:solidFill>
                <a:srgbClr val="898989"/>
              </a:solidFill>
            </a:endParaRPr>
          </a:p>
        </p:txBody>
      </p:sp>
      <p:sp>
        <p:nvSpPr>
          <p:cNvPr id="101382" name="矩形 3"/>
          <p:cNvSpPr/>
          <p:nvPr/>
        </p:nvSpPr>
        <p:spPr>
          <a:xfrm>
            <a:off x="381000" y="2333625"/>
            <a:ext cx="8305800" cy="3416300"/>
          </a:xfrm>
          <a:prstGeom prst="rect">
            <a:avLst/>
          </a:prstGeom>
          <a:noFill/>
          <a:ln w="9525">
            <a:noFill/>
          </a:ln>
        </p:spPr>
        <p:txBody>
          <a:bodyPr>
            <a:spAutoFit/>
          </a:bodyPr>
          <a:lstStyle/>
          <a:p>
            <a:pPr eaLnBrk="1" hangingPunct="1"/>
            <a:r>
              <a:rPr lang="en-US" altLang="zh-CN" b="1" dirty="0">
                <a:latin typeface="inherit"/>
              </a:rPr>
              <a:t>http://www.openkg.cn/dataset/e5a5f1fb-505a-4ccc-bac5-4eb9856b667e</a:t>
            </a:r>
            <a:endParaRPr lang="zh-CN" altLang="en-US" b="1" dirty="0">
              <a:latin typeface="inherit"/>
            </a:endParaRPr>
          </a:p>
          <a:p>
            <a:pPr eaLnBrk="1" hangingPunct="1"/>
            <a:r>
              <a:rPr lang="en-US" altLang="zh-CN" dirty="0">
                <a:solidFill>
                  <a:srgbClr val="444444"/>
                </a:solidFill>
                <a:latin typeface="&amp;quot"/>
              </a:rPr>
              <a:t>ownthink</a:t>
            </a:r>
            <a:r>
              <a:rPr lang="zh-CN" altLang="en-US" dirty="0">
                <a:solidFill>
                  <a:srgbClr val="444444"/>
                </a:solidFill>
                <a:latin typeface="&amp;quot"/>
              </a:rPr>
              <a:t>致力于最大的中文开放知识图谱，目前已经对两千五百多万实体进行了融合，拥有亿级别的实体属性关系，知识还在不断更新中。</a:t>
            </a:r>
          </a:p>
          <a:p>
            <a:pPr eaLnBrk="1" hangingPunct="1"/>
            <a:r>
              <a:rPr lang="zh-CN" altLang="en-US" dirty="0">
                <a:solidFill>
                  <a:srgbClr val="444444"/>
                </a:solidFill>
                <a:latin typeface="&amp;quot"/>
              </a:rPr>
              <a:t>数据集包含： 歧义关系（</a:t>
            </a:r>
            <a:r>
              <a:rPr lang="en-US" altLang="zh-CN" dirty="0">
                <a:solidFill>
                  <a:srgbClr val="444444"/>
                </a:solidFill>
                <a:latin typeface="&amp;quot"/>
              </a:rPr>
              <a:t>mention -&gt; entity</a:t>
            </a:r>
            <a:r>
              <a:rPr lang="zh-CN" altLang="en-US" dirty="0">
                <a:solidFill>
                  <a:srgbClr val="444444"/>
                </a:solidFill>
                <a:latin typeface="&amp;quot"/>
              </a:rPr>
              <a:t>）</a:t>
            </a:r>
          </a:p>
          <a:p>
            <a:pPr eaLnBrk="1" hangingPunct="1"/>
            <a:r>
              <a:rPr lang="zh-CN" altLang="en-US" dirty="0">
                <a:solidFill>
                  <a:srgbClr val="444444"/>
                </a:solidFill>
                <a:latin typeface="&amp;quot"/>
              </a:rPr>
              <a:t>全部知识（</a:t>
            </a:r>
            <a:r>
              <a:rPr lang="en-US" altLang="zh-CN" dirty="0">
                <a:solidFill>
                  <a:srgbClr val="444444"/>
                </a:solidFill>
                <a:latin typeface="&amp;quot"/>
              </a:rPr>
              <a:t>entity -&gt; knowledge</a:t>
            </a:r>
            <a:r>
              <a:rPr lang="zh-CN" altLang="en-US" dirty="0">
                <a:solidFill>
                  <a:srgbClr val="444444"/>
                </a:solidFill>
                <a:latin typeface="&amp;quot"/>
              </a:rPr>
              <a:t>）</a:t>
            </a:r>
          </a:p>
          <a:p>
            <a:pPr eaLnBrk="1" hangingPunct="1"/>
            <a:r>
              <a:rPr lang="zh-CN" altLang="en-US" dirty="0">
                <a:solidFill>
                  <a:srgbClr val="444444"/>
                </a:solidFill>
                <a:latin typeface="&amp;quot"/>
              </a:rPr>
              <a:t>属性值（</a:t>
            </a:r>
            <a:r>
              <a:rPr lang="en-US" altLang="zh-CN" dirty="0">
                <a:solidFill>
                  <a:srgbClr val="444444"/>
                </a:solidFill>
                <a:latin typeface="&amp;quot"/>
              </a:rPr>
              <a:t>entity&amp;attribute -&gt; value</a:t>
            </a:r>
            <a:r>
              <a:rPr lang="zh-CN" altLang="en-US" dirty="0">
                <a:solidFill>
                  <a:srgbClr val="444444"/>
                </a:solidFill>
                <a:latin typeface="&amp;quot"/>
              </a:rPr>
              <a:t>）</a:t>
            </a:r>
          </a:p>
          <a:p>
            <a:pPr eaLnBrk="1" hangingPunct="1"/>
            <a:r>
              <a:rPr lang="zh-CN" altLang="en-US" dirty="0">
                <a:solidFill>
                  <a:srgbClr val="444444"/>
                </a:solidFill>
                <a:latin typeface="&amp;quot"/>
              </a:rPr>
              <a:t>知识图谱可视化检索：</a:t>
            </a:r>
            <a:r>
              <a:rPr lang="en-US" altLang="zh-CN" dirty="0">
                <a:solidFill>
                  <a:srgbClr val="187794"/>
                </a:solidFill>
                <a:latin typeface="&amp;quot"/>
                <a:hlinkClick r:id="rId3"/>
              </a:rPr>
              <a:t>https://www.ownthink.com/knowledge.html</a:t>
            </a:r>
            <a:endParaRPr lang="zh-CN" altLang="en-US" dirty="0">
              <a:solidFill>
                <a:srgbClr val="444444"/>
              </a:solidFill>
              <a:latin typeface="&amp;quot"/>
            </a:endParaRPr>
          </a:p>
          <a:p>
            <a:pPr eaLnBrk="1" hangingPunct="1"/>
            <a:r>
              <a:rPr lang="zh-CN" altLang="en-US" dirty="0">
                <a:solidFill>
                  <a:srgbClr val="444444"/>
                </a:solidFill>
                <a:latin typeface="&amp;quot"/>
              </a:rPr>
              <a:t>知识图谱数据使用方式见主页：</a:t>
            </a:r>
            <a:r>
              <a:rPr lang="en-US" altLang="zh-CN" dirty="0">
                <a:solidFill>
                  <a:srgbClr val="187794"/>
                </a:solidFill>
                <a:latin typeface="&amp;quot"/>
                <a:hlinkClick r:id="rId4"/>
              </a:rPr>
              <a:t>https://www.ownthink.com/</a:t>
            </a:r>
            <a:endParaRPr lang="zh-CN" altLang="en-US" dirty="0">
              <a:solidFill>
                <a:srgbClr val="444444"/>
              </a:solidFill>
              <a:latin typeface="&amp;quot"/>
            </a:endParaRPr>
          </a:p>
          <a:p>
            <a:pPr eaLnBrk="1" hangingPunct="1"/>
            <a:r>
              <a:rPr lang="zh-CN" altLang="en-US" dirty="0">
                <a:solidFill>
                  <a:srgbClr val="444444"/>
                </a:solidFill>
                <a:latin typeface="&amp;quot"/>
              </a:rPr>
              <a:t>说明文档：</a:t>
            </a:r>
            <a:r>
              <a:rPr lang="en-US" altLang="zh-CN" dirty="0">
                <a:solidFill>
                  <a:srgbClr val="187794"/>
                </a:solidFill>
                <a:latin typeface="&amp;quot"/>
                <a:hlinkClick r:id="rId5"/>
              </a:rPr>
              <a:t>https://www.ownthink.com/docs/kg/</a:t>
            </a:r>
            <a:endParaRPr lang="zh-CN" altLang="en-US" dirty="0">
              <a:solidFill>
                <a:srgbClr val="444444"/>
              </a:solidFill>
              <a:latin typeface="&amp;quot"/>
            </a:endParaRPr>
          </a:p>
          <a:p>
            <a:pPr eaLnBrk="1" hangingPunct="1"/>
            <a:r>
              <a:rPr lang="zh-CN" altLang="en-US" dirty="0">
                <a:solidFill>
                  <a:srgbClr val="444444"/>
                </a:solidFill>
                <a:latin typeface="&amp;quot"/>
              </a:rPr>
              <a:t>医疗知识图谱：</a:t>
            </a:r>
            <a:r>
              <a:rPr lang="en-US" altLang="zh-CN" dirty="0">
                <a:solidFill>
                  <a:srgbClr val="187794"/>
                </a:solidFill>
                <a:latin typeface="&amp;quot"/>
                <a:hlinkClick r:id="rId6"/>
              </a:rPr>
              <a:t>http://www.openkg.cn/dataset/medical</a:t>
            </a:r>
            <a:endParaRPr lang="zh-CN" altLang="en-US" dirty="0">
              <a:solidFill>
                <a:srgbClr val="444444"/>
              </a:solidFill>
              <a:latin typeface="&amp;quot"/>
            </a:endParaRPr>
          </a:p>
          <a:p>
            <a:pPr eaLnBrk="1" hangingPunct="1"/>
            <a:r>
              <a:rPr lang="zh-CN" altLang="en-US" dirty="0">
                <a:solidFill>
                  <a:srgbClr val="444444"/>
                </a:solidFill>
                <a:latin typeface="&amp;quot"/>
              </a:rPr>
              <a:t>数据免费获取：加入知识图谱</a:t>
            </a:r>
            <a:r>
              <a:rPr lang="en-US" altLang="zh-CN" dirty="0">
                <a:solidFill>
                  <a:srgbClr val="444444"/>
                </a:solidFill>
                <a:latin typeface="&amp;quot"/>
              </a:rPr>
              <a:t>QQ</a:t>
            </a:r>
            <a:r>
              <a:rPr lang="zh-CN" altLang="en-US" dirty="0">
                <a:solidFill>
                  <a:srgbClr val="444444"/>
                </a:solidFill>
                <a:latin typeface="&amp;quot"/>
              </a:rPr>
              <a:t>群：</a:t>
            </a:r>
            <a:r>
              <a:rPr lang="en-US" altLang="zh-CN" dirty="0">
                <a:solidFill>
                  <a:srgbClr val="444444"/>
                </a:solidFill>
                <a:latin typeface="&amp;quot"/>
              </a:rPr>
              <a:t>55152968 </a:t>
            </a:r>
            <a:r>
              <a:rPr lang="zh-CN" altLang="en-US" dirty="0">
                <a:solidFill>
                  <a:srgbClr val="444444"/>
                </a:solidFill>
                <a:latin typeface="&amp;quot"/>
              </a:rPr>
              <a:t>获取数据下载方式，也可以联系群主加入思知人工智能微信群。</a:t>
            </a:r>
          </a:p>
        </p:txBody>
      </p:sp>
      <p:sp>
        <p:nvSpPr>
          <p:cNvPr id="101383" name="矩形 10"/>
          <p:cNvSpPr/>
          <p:nvPr/>
        </p:nvSpPr>
        <p:spPr>
          <a:xfrm>
            <a:off x="381000" y="1676400"/>
            <a:ext cx="7927975" cy="485775"/>
          </a:xfrm>
          <a:prstGeom prst="rect">
            <a:avLst/>
          </a:prstGeom>
          <a:noFill/>
          <a:ln w="9525">
            <a:noFill/>
          </a:ln>
        </p:spPr>
        <p:txBody>
          <a:bodyPr lIns="68577" tIns="34289" rIns="68577" bIns="34289">
            <a:spAutoFit/>
          </a:bodyPr>
          <a:lstStyle/>
          <a:p>
            <a:pPr eaLnBrk="1" hangingPunct="1"/>
            <a:r>
              <a:rPr lang="zh-CN" altLang="en-US" sz="2700" b="1" dirty="0">
                <a:latin typeface="inherit"/>
              </a:rPr>
              <a:t>通用知识图谱（</a:t>
            </a:r>
            <a:r>
              <a:rPr lang="en-US" altLang="zh-CN" sz="2700" b="1" dirty="0">
                <a:latin typeface="inherit"/>
              </a:rPr>
              <a:t>ownthink</a:t>
            </a:r>
            <a:r>
              <a:rPr lang="zh-CN" altLang="en-US" sz="2700" b="1" dirty="0">
                <a:latin typeface="inherit"/>
              </a:rPr>
              <a:t>） </a:t>
            </a:r>
            <a:endParaRPr lang="en-US" altLang="zh-CN" sz="2700" b="1" dirty="0">
              <a:latin typeface="inherit"/>
            </a:endParaRPr>
          </a:p>
        </p:txBody>
      </p:sp>
      <p:pic>
        <p:nvPicPr>
          <p:cNvPr id="101384" name="图片 4"/>
          <p:cNvPicPr>
            <a:picLocks noChangeAspect="1"/>
          </p:cNvPicPr>
          <p:nvPr/>
        </p:nvPicPr>
        <p:blipFill>
          <a:blip r:embed="rId7"/>
          <a:stretch>
            <a:fillRect/>
          </a:stretch>
        </p:blipFill>
        <p:spPr>
          <a:xfrm>
            <a:off x="6716713" y="857250"/>
            <a:ext cx="2312987" cy="760413"/>
          </a:xfrm>
          <a:prstGeom prst="rect">
            <a:avLst/>
          </a:prstGeom>
          <a:noFill/>
          <a:ln w="9525">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6440" y="2546985"/>
            <a:ext cx="7886700" cy="1764030"/>
          </a:xfrm>
        </p:spPr>
        <p:txBody>
          <a:bodyPr anchor="ctr" anchorCtr="0"/>
          <a:lstStyle/>
          <a:p>
            <a:pPr algn="ctr"/>
            <a:r>
              <a:rPr lang="zh-CN" altLang="en-US"/>
              <a:t>状态空间表示</a:t>
            </a:r>
          </a:p>
        </p:txBody>
      </p:sp>
      <p:sp>
        <p:nvSpPr>
          <p:cNvPr id="5" name="文本占位符 4"/>
          <p:cNvSpPr>
            <a:spLocks noGrp="1"/>
          </p:cNvSpPr>
          <p:nvPr>
            <p:ph type="body" idx="1"/>
          </p:nvPr>
        </p:nvSpPr>
        <p:spPr/>
        <p:txBody>
          <a:bodyPr/>
          <a:lstStyle/>
          <a:p>
            <a:endParaRPr lang="zh-CN" altLang="en-US"/>
          </a:p>
        </p:txBody>
      </p:sp>
    </p:spTree>
  </p:cSld>
  <p:clrMapOvr>
    <a:masterClrMapping/>
  </p:clrMapOvr>
  <p:transition>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标题 1"/>
          <p:cNvSpPr txBox="1">
            <a:spLocks noGrp="1"/>
          </p:cNvSpPr>
          <p:nvPr>
            <p:ph type="title"/>
          </p:nvPr>
        </p:nvSpPr>
        <p:spPr>
          <a:xfrm>
            <a:off x="561340" y="536575"/>
            <a:ext cx="3359150" cy="783590"/>
          </a:xfrm>
          <a:prstGeom prst="rect">
            <a:avLst/>
          </a:prstGeom>
        </p:spPr>
        <p:txBody>
          <a:bodyPr anchor="t">
            <a:noAutofit/>
          </a:bodyPr>
          <a:lstStyle>
            <a:lvl1pPr algn="ctr">
              <a:lnSpc>
                <a:spcPct val="150000"/>
              </a:lnSpc>
              <a:defRPr sz="2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图谱的价值</a:t>
            </a:r>
          </a:p>
        </p:txBody>
      </p:sp>
      <p:sp>
        <p:nvSpPr>
          <p:cNvPr id="160" name="文本占位符 2"/>
          <p:cNvSpPr txBox="1"/>
          <p:nvPr/>
        </p:nvSpPr>
        <p:spPr>
          <a:xfrm>
            <a:off x="471170" y="1774825"/>
            <a:ext cx="8171180" cy="1824990"/>
          </a:xfrm>
          <a:prstGeom prst="rect">
            <a:avLst/>
          </a:prstGeom>
          <a:ln w="12700">
            <a:miter lim="400000"/>
          </a:ln>
        </p:spPr>
        <p:txBody>
          <a:bodyPr lIns="45719" rIns="45719">
            <a:normAutofit/>
          </a:bodyPr>
          <a:lstStyle/>
          <a:p>
            <a:pPr marL="257175" indent="-257175">
              <a:buSzPct val="100000"/>
              <a:buChar char="●"/>
              <a:defRPr sz="1700"/>
            </a:pPr>
            <a:r>
              <a:rPr sz="2800" dirty="0"/>
              <a:t> </a:t>
            </a:r>
            <a:r>
              <a:rPr sz="2800" dirty="0" err="1"/>
              <a:t>知识图谱是让机器具备</a:t>
            </a:r>
            <a:r>
              <a:rPr sz="2800" b="1" dirty="0" err="1"/>
              <a:t>认知</a:t>
            </a:r>
            <a:r>
              <a:rPr sz="2800" dirty="0" err="1"/>
              <a:t>能力的关键技术</a:t>
            </a:r>
            <a:endParaRPr sz="2800" dirty="0"/>
          </a:p>
          <a:p>
            <a:pPr marL="257175" indent="-257175">
              <a:buSzPct val="100000"/>
              <a:buChar char="●"/>
              <a:defRPr sz="1700"/>
            </a:pPr>
            <a:r>
              <a:rPr sz="2800" dirty="0"/>
              <a:t> </a:t>
            </a:r>
            <a:r>
              <a:rPr sz="2800" dirty="0" err="1"/>
              <a:t>同深度学习相比，它在</a:t>
            </a:r>
            <a:r>
              <a:rPr sz="2800" b="1" dirty="0" err="1"/>
              <a:t>推理、理解、解释</a:t>
            </a:r>
            <a:r>
              <a:rPr sz="2800" dirty="0" err="1"/>
              <a:t>等问题的处理上，有独特的优势</a:t>
            </a:r>
            <a:endParaRPr sz="2800" dirty="0"/>
          </a:p>
        </p:txBody>
      </p:sp>
      <p:sp>
        <p:nvSpPr>
          <p:cNvPr id="161" name="圆形"/>
          <p:cNvSpPr/>
          <p:nvPr/>
        </p:nvSpPr>
        <p:spPr>
          <a:xfrm>
            <a:off x="470907" y="3599502"/>
            <a:ext cx="1477507" cy="1435713"/>
          </a:xfrm>
          <a:prstGeom prst="ellipse">
            <a:avLst/>
          </a:prstGeom>
          <a:solidFill>
            <a:srgbClr val="3F94E3"/>
          </a:solidFill>
          <a:ln w="12700">
            <a:miter lim="400000"/>
          </a:ln>
        </p:spPr>
        <p:txBody>
          <a:bodyPr lIns="45719" rIns="45719" anchor="ctr"/>
          <a:lstStyle/>
          <a:p>
            <a:pPr defTabSz="825500">
              <a:lnSpc>
                <a:spcPct val="100000"/>
              </a:lnSpc>
              <a:spcBef>
                <a:spcPts val="0"/>
              </a:spcBef>
              <a:defRPr sz="3800">
                <a:solidFill>
                  <a:srgbClr val="FFFFFF"/>
                </a:solidFill>
                <a:latin typeface="+mn-lt"/>
                <a:ea typeface="+mn-ea"/>
                <a:cs typeface="+mn-cs"/>
                <a:sym typeface="Calibri" panose="020F0502020204030204"/>
              </a:defRPr>
            </a:pPr>
            <a:endParaRPr/>
          </a:p>
        </p:txBody>
      </p:sp>
      <p:sp>
        <p:nvSpPr>
          <p:cNvPr id="162" name="硬件产品"/>
          <p:cNvSpPr txBox="1"/>
          <p:nvPr/>
        </p:nvSpPr>
        <p:spPr>
          <a:xfrm>
            <a:off x="662999" y="4134419"/>
            <a:ext cx="1093323" cy="365879"/>
          </a:xfrm>
          <a:prstGeom prst="rect">
            <a:avLst/>
          </a:prstGeom>
          <a:ln w="12700">
            <a:miter lim="400000"/>
          </a:ln>
        </p:spPr>
        <p:txBody>
          <a:bodyPr lIns="17839" tIns="17839" rIns="17839" bIns="17839" anchor="ctr">
            <a:spAutoFit/>
          </a:bodyPr>
          <a:lstStyle>
            <a:lvl1pPr defTabSz="825500">
              <a:defRPr sz="2000">
                <a:solidFill>
                  <a:srgbClr val="FFFFFF"/>
                </a:solidFill>
              </a:defRPr>
            </a:lvl1pPr>
          </a:lstStyle>
          <a:p>
            <a:r>
              <a:t>规模巨大</a:t>
            </a:r>
          </a:p>
        </p:txBody>
      </p:sp>
      <p:grpSp>
        <p:nvGrpSpPr>
          <p:cNvPr id="165" name="成组"/>
          <p:cNvGrpSpPr/>
          <p:nvPr/>
        </p:nvGrpSpPr>
        <p:grpSpPr>
          <a:xfrm>
            <a:off x="2635730" y="3600235"/>
            <a:ext cx="1477507" cy="1435713"/>
            <a:chOff x="0" y="0"/>
            <a:chExt cx="1477506" cy="1435711"/>
          </a:xfrm>
        </p:grpSpPr>
        <p:sp>
          <p:nvSpPr>
            <p:cNvPr id="163" name="圆形"/>
            <p:cNvSpPr/>
            <p:nvPr/>
          </p:nvSpPr>
          <p:spPr>
            <a:xfrm>
              <a:off x="0" y="0"/>
              <a:ext cx="1477507" cy="1435712"/>
            </a:xfrm>
            <a:prstGeom prst="ellipse">
              <a:avLst/>
            </a:prstGeom>
            <a:solidFill>
              <a:srgbClr val="3F94E3"/>
            </a:solidFill>
            <a:ln w="12700" cap="flat">
              <a:noFill/>
              <a:miter lim="400000"/>
            </a:ln>
            <a:effectLst/>
          </p:spPr>
          <p:txBody>
            <a:bodyPr wrap="square" lIns="45719" tIns="45719" rIns="45719" bIns="45719" numCol="1" anchor="ctr">
              <a:noAutofit/>
            </a:bodyPr>
            <a:lstStyle/>
            <a:p>
              <a:pPr defTabSz="825500">
                <a:lnSpc>
                  <a:spcPct val="100000"/>
                </a:lnSpc>
                <a:spcBef>
                  <a:spcPts val="0"/>
                </a:spcBef>
                <a:defRPr sz="3800">
                  <a:solidFill>
                    <a:srgbClr val="FFFFFF"/>
                  </a:solidFill>
                  <a:latin typeface="+mn-lt"/>
                  <a:ea typeface="+mn-ea"/>
                  <a:cs typeface="+mn-cs"/>
                  <a:sym typeface="Calibri" panose="020F0502020204030204"/>
                </a:defRPr>
              </a:pPr>
              <a:endParaRPr/>
            </a:p>
          </p:txBody>
        </p:sp>
        <p:sp>
          <p:nvSpPr>
            <p:cNvPr id="164" name="硬件产品"/>
            <p:cNvSpPr txBox="1"/>
            <p:nvPr/>
          </p:nvSpPr>
          <p:spPr>
            <a:xfrm>
              <a:off x="192092" y="534917"/>
              <a:ext cx="1093323" cy="365879"/>
            </a:xfrm>
            <a:prstGeom prst="rect">
              <a:avLst/>
            </a:prstGeom>
            <a:noFill/>
            <a:ln w="12700" cap="flat">
              <a:noFill/>
              <a:miter lim="400000"/>
            </a:ln>
            <a:effectLst/>
          </p:spPr>
          <p:txBody>
            <a:bodyPr wrap="square" lIns="17839" tIns="17839" rIns="17839" bIns="17839" numCol="1" anchor="ctr">
              <a:spAutoFit/>
            </a:bodyPr>
            <a:lstStyle>
              <a:lvl1pPr defTabSz="825500">
                <a:defRPr sz="2000">
                  <a:solidFill>
                    <a:srgbClr val="FFFFFF"/>
                  </a:solidFill>
                </a:defRPr>
              </a:lvl1pPr>
            </a:lstStyle>
            <a:p>
              <a:r>
                <a:t>结构精良</a:t>
              </a:r>
            </a:p>
          </p:txBody>
        </p:sp>
      </p:grpSp>
      <p:grpSp>
        <p:nvGrpSpPr>
          <p:cNvPr id="168" name="成组"/>
          <p:cNvGrpSpPr/>
          <p:nvPr/>
        </p:nvGrpSpPr>
        <p:grpSpPr>
          <a:xfrm>
            <a:off x="4800553" y="3599502"/>
            <a:ext cx="1477507" cy="1435713"/>
            <a:chOff x="0" y="0"/>
            <a:chExt cx="1477506" cy="1435711"/>
          </a:xfrm>
        </p:grpSpPr>
        <p:sp>
          <p:nvSpPr>
            <p:cNvPr id="166" name="圆形"/>
            <p:cNvSpPr/>
            <p:nvPr/>
          </p:nvSpPr>
          <p:spPr>
            <a:xfrm>
              <a:off x="0" y="0"/>
              <a:ext cx="1477507" cy="1435712"/>
            </a:xfrm>
            <a:prstGeom prst="ellipse">
              <a:avLst/>
            </a:prstGeom>
            <a:solidFill>
              <a:srgbClr val="3F94E3"/>
            </a:solidFill>
            <a:ln w="12700" cap="flat">
              <a:noFill/>
              <a:miter lim="400000"/>
            </a:ln>
            <a:effectLst/>
          </p:spPr>
          <p:txBody>
            <a:bodyPr wrap="square" lIns="45719" tIns="45719" rIns="45719" bIns="45719" numCol="1" anchor="ctr">
              <a:noAutofit/>
            </a:bodyPr>
            <a:lstStyle/>
            <a:p>
              <a:pPr defTabSz="825500">
                <a:lnSpc>
                  <a:spcPct val="100000"/>
                </a:lnSpc>
                <a:spcBef>
                  <a:spcPts val="0"/>
                </a:spcBef>
                <a:defRPr sz="3800">
                  <a:solidFill>
                    <a:srgbClr val="FFFFFF"/>
                  </a:solidFill>
                  <a:latin typeface="+mn-lt"/>
                  <a:ea typeface="+mn-ea"/>
                  <a:cs typeface="+mn-cs"/>
                  <a:sym typeface="Calibri" panose="020F0502020204030204"/>
                </a:defRPr>
              </a:pPr>
              <a:endParaRPr/>
            </a:p>
          </p:txBody>
        </p:sp>
        <p:sp>
          <p:nvSpPr>
            <p:cNvPr id="167" name="硬件产品"/>
            <p:cNvSpPr txBox="1"/>
            <p:nvPr/>
          </p:nvSpPr>
          <p:spPr>
            <a:xfrm>
              <a:off x="192092" y="534917"/>
              <a:ext cx="1093323" cy="365879"/>
            </a:xfrm>
            <a:prstGeom prst="rect">
              <a:avLst/>
            </a:prstGeom>
            <a:noFill/>
            <a:ln w="12700" cap="flat">
              <a:noFill/>
              <a:miter lim="400000"/>
            </a:ln>
            <a:effectLst/>
          </p:spPr>
          <p:txBody>
            <a:bodyPr wrap="square" lIns="17839" tIns="17839" rIns="17839" bIns="17839" numCol="1" anchor="ctr">
              <a:spAutoFit/>
            </a:bodyPr>
            <a:lstStyle>
              <a:lvl1pPr defTabSz="825500">
                <a:defRPr sz="2000">
                  <a:solidFill>
                    <a:srgbClr val="FFFFFF"/>
                  </a:solidFill>
                </a:defRPr>
              </a:lvl1pPr>
            </a:lstStyle>
            <a:p>
              <a:r>
                <a:t>语义丰富</a:t>
              </a:r>
            </a:p>
          </p:txBody>
        </p:sp>
      </p:grpSp>
      <p:grpSp>
        <p:nvGrpSpPr>
          <p:cNvPr id="171" name="成组"/>
          <p:cNvGrpSpPr/>
          <p:nvPr/>
        </p:nvGrpSpPr>
        <p:grpSpPr>
          <a:xfrm>
            <a:off x="6965376" y="3636493"/>
            <a:ext cx="1477507" cy="1435713"/>
            <a:chOff x="0" y="0"/>
            <a:chExt cx="1477506" cy="1435711"/>
          </a:xfrm>
        </p:grpSpPr>
        <p:sp>
          <p:nvSpPr>
            <p:cNvPr id="169" name="圆形"/>
            <p:cNvSpPr/>
            <p:nvPr/>
          </p:nvSpPr>
          <p:spPr>
            <a:xfrm>
              <a:off x="0" y="0"/>
              <a:ext cx="1477507" cy="1435712"/>
            </a:xfrm>
            <a:prstGeom prst="ellipse">
              <a:avLst/>
            </a:prstGeom>
            <a:solidFill>
              <a:srgbClr val="3F94E3"/>
            </a:solidFill>
            <a:ln w="12700" cap="flat">
              <a:noFill/>
              <a:miter lim="400000"/>
            </a:ln>
            <a:effectLst/>
          </p:spPr>
          <p:txBody>
            <a:bodyPr wrap="square" lIns="45719" tIns="45719" rIns="45719" bIns="45719" numCol="1" anchor="ctr">
              <a:noAutofit/>
            </a:bodyPr>
            <a:lstStyle/>
            <a:p>
              <a:pPr defTabSz="825500">
                <a:lnSpc>
                  <a:spcPct val="100000"/>
                </a:lnSpc>
                <a:spcBef>
                  <a:spcPts val="0"/>
                </a:spcBef>
                <a:defRPr sz="3800">
                  <a:solidFill>
                    <a:srgbClr val="FFFFFF"/>
                  </a:solidFill>
                  <a:latin typeface="+mn-lt"/>
                  <a:ea typeface="+mn-ea"/>
                  <a:cs typeface="+mn-cs"/>
                  <a:sym typeface="Calibri" panose="020F0502020204030204"/>
                </a:defRPr>
              </a:pPr>
              <a:endParaRPr/>
            </a:p>
          </p:txBody>
        </p:sp>
        <p:sp>
          <p:nvSpPr>
            <p:cNvPr id="170" name="硬件产品"/>
            <p:cNvSpPr txBox="1"/>
            <p:nvPr/>
          </p:nvSpPr>
          <p:spPr>
            <a:xfrm>
              <a:off x="192092" y="534917"/>
              <a:ext cx="1093323" cy="365879"/>
            </a:xfrm>
            <a:prstGeom prst="rect">
              <a:avLst/>
            </a:prstGeom>
            <a:noFill/>
            <a:ln w="12700" cap="flat">
              <a:noFill/>
              <a:miter lim="400000"/>
            </a:ln>
            <a:effectLst/>
          </p:spPr>
          <p:txBody>
            <a:bodyPr wrap="square" lIns="17839" tIns="17839" rIns="17839" bIns="17839" numCol="1" anchor="ctr">
              <a:spAutoFit/>
            </a:bodyPr>
            <a:lstStyle>
              <a:lvl1pPr algn="ctr" defTabSz="825500">
                <a:defRPr sz="2000">
                  <a:solidFill>
                    <a:srgbClr val="FFFFFF"/>
                  </a:solidFill>
                </a:defRPr>
              </a:lvl1pPr>
            </a:lstStyle>
            <a:p>
              <a:r>
                <a:t>…</a:t>
              </a:r>
            </a:p>
          </p:txBody>
        </p:sp>
      </p:grpSp>
      <p:sp>
        <p:nvSpPr>
          <p:cNvPr id="172" name="电商…"/>
          <p:cNvSpPr txBox="1"/>
          <p:nvPr/>
        </p:nvSpPr>
        <p:spPr>
          <a:xfrm>
            <a:off x="4048976" y="5318947"/>
            <a:ext cx="1887337" cy="466090"/>
          </a:xfrm>
          <a:prstGeom prst="rect">
            <a:avLst/>
          </a:prstGeom>
          <a:ln w="12700">
            <a:miter lim="400000"/>
          </a:ln>
        </p:spPr>
        <p:txBody>
          <a:bodyPr lIns="17839" tIns="17839" rIns="17839" bIns="17839" anchor="ctr">
            <a:spAutoFit/>
          </a:bodyPr>
          <a:lstStyle>
            <a:lvl1pPr defTabSz="825500">
              <a:defRPr sz="1500">
                <a:solidFill>
                  <a:srgbClr val="0D0D0D"/>
                </a:solidFill>
              </a:defRPr>
            </a:lvl1pPr>
          </a:lstStyle>
          <a:p>
            <a:r>
              <a:rPr sz="2800" dirty="0" err="1"/>
              <a:t>图谱的优势</a:t>
            </a:r>
            <a:endParaRPr sz="2800" dirty="0"/>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标题 1"/>
          <p:cNvSpPr txBox="1">
            <a:spLocks noGrp="1"/>
          </p:cNvSpPr>
          <p:nvPr>
            <p:ph type="title"/>
          </p:nvPr>
        </p:nvSpPr>
        <p:spPr>
          <a:xfrm>
            <a:off x="378460" y="635635"/>
            <a:ext cx="3924935" cy="659765"/>
          </a:xfrm>
          <a:prstGeom prst="rect">
            <a:avLst/>
          </a:prstGeom>
        </p:spPr>
        <p:txBody>
          <a:bodyPr anchor="t">
            <a:noAutofit/>
          </a:bodyPr>
          <a:lstStyle>
            <a:lvl1pPr algn="ctr">
              <a:lnSpc>
                <a:spcPct val="150000"/>
              </a:lnSpc>
              <a:defRPr sz="2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小米图谱</a:t>
            </a:r>
          </a:p>
        </p:txBody>
      </p:sp>
      <p:pic>
        <p:nvPicPr>
          <p:cNvPr id="175" name="图片 2" descr="图片 2"/>
          <p:cNvPicPr>
            <a:picLocks noChangeAspect="1"/>
          </p:cNvPicPr>
          <p:nvPr/>
        </p:nvPicPr>
        <p:blipFill>
          <a:blip r:embed="rId2"/>
          <a:srcRect l="147" t="142" r="144" b="144"/>
          <a:stretch>
            <a:fillRect/>
          </a:stretch>
        </p:blipFill>
        <p:spPr>
          <a:xfrm>
            <a:off x="205105" y="2132965"/>
            <a:ext cx="4271010" cy="4272280"/>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9"/>
                  <a:pt x="-961" y="13557"/>
                  <a:pt x="2882" y="17578"/>
                </a:cubicBezTo>
                <a:cubicBezTo>
                  <a:pt x="6725" y="21600"/>
                  <a:pt x="12953" y="21600"/>
                  <a:pt x="16796" y="17578"/>
                </a:cubicBezTo>
                <a:cubicBezTo>
                  <a:pt x="20639" y="13557"/>
                  <a:pt x="20639" y="7039"/>
                  <a:pt x="16796" y="3017"/>
                </a:cubicBezTo>
                <a:cubicBezTo>
                  <a:pt x="14875" y="1006"/>
                  <a:pt x="12357" y="0"/>
                  <a:pt x="9839" y="0"/>
                </a:cubicBezTo>
                <a:close/>
              </a:path>
            </a:pathLst>
          </a:custGeom>
          <a:ln w="12700">
            <a:miter lim="400000"/>
            <a:headEnd/>
            <a:tailEnd/>
          </a:ln>
        </p:spPr>
      </p:pic>
      <p:sp>
        <p:nvSpPr>
          <p:cNvPr id="176" name="文本占位符 2"/>
          <p:cNvSpPr txBox="1"/>
          <p:nvPr/>
        </p:nvSpPr>
        <p:spPr>
          <a:xfrm>
            <a:off x="4999899" y="2841683"/>
            <a:ext cx="3993050" cy="2152727"/>
          </a:xfrm>
          <a:prstGeom prst="rect">
            <a:avLst/>
          </a:prstGeom>
          <a:ln w="12700">
            <a:miter lim="400000"/>
          </a:ln>
        </p:spPr>
        <p:txBody>
          <a:bodyPr lIns="45719" rIns="45719">
            <a:normAutofit/>
          </a:bodyPr>
          <a:lstStyle/>
          <a:p>
            <a:pPr marL="215900" indent="-215900" defTabSz="768350">
              <a:spcBef>
                <a:spcPts val="800"/>
              </a:spcBef>
              <a:buSzPct val="100000"/>
              <a:buChar char="●"/>
              <a:defRPr sz="2015"/>
            </a:pPr>
            <a:r>
              <a:t> 以百科图谱为中心，链接了各垂类图谱</a:t>
            </a:r>
          </a:p>
          <a:p>
            <a:pPr marL="215900" indent="-215900" defTabSz="768350">
              <a:spcBef>
                <a:spcPts val="800"/>
              </a:spcBef>
              <a:buSzPct val="100000"/>
              <a:buChar char="●"/>
              <a:defRPr sz="2015"/>
            </a:pPr>
            <a:r>
              <a:t>在小米智能客服和行政助手场景下，小米业务图谱显著地提升了问答准确率</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0" y="-635"/>
            <a:ext cx="9187815" cy="6927215"/>
          </a:xfrm>
          <a:prstGeom prst="rect">
            <a:avLst/>
          </a:prstGeom>
        </p:spPr>
      </p:pic>
    </p:spTree>
  </p:cSld>
  <p:clrMapOvr>
    <a:masterClrMapping/>
  </p:clrMapOvr>
  <p:transition>
    <p:rand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635" y="765175"/>
            <a:ext cx="9143365" cy="4104005"/>
          </a:xfrm>
          <a:prstGeom prst="rect">
            <a:avLst/>
          </a:prstGeom>
        </p:spPr>
      </p:pic>
    </p:spTree>
  </p:cSld>
  <p:clrMapOvr>
    <a:masterClrMapping/>
  </p:clrMapOvr>
  <p:transition>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圆角矩形"/>
          <p:cNvSpPr/>
          <p:nvPr/>
        </p:nvSpPr>
        <p:spPr>
          <a:xfrm>
            <a:off x="350629" y="1903378"/>
            <a:ext cx="2043879" cy="1650131"/>
          </a:xfrm>
          <a:prstGeom prst="roundRect">
            <a:avLst>
              <a:gd name="adj" fmla="val 2935"/>
            </a:avLst>
          </a:prstGeom>
          <a:solidFill>
            <a:srgbClr val="1AAF54"/>
          </a:solidFill>
          <a:ln w="12700">
            <a:miter lim="400000"/>
          </a:ln>
        </p:spPr>
        <p:txBody>
          <a:bodyPr lIns="45719" rIns="45719" anchor="ctr"/>
          <a:lstStyle/>
          <a:p>
            <a:pPr defTabSz="487045">
              <a:lnSpc>
                <a:spcPct val="100000"/>
              </a:lnSpc>
              <a:spcBef>
                <a:spcPts val="0"/>
              </a:spcBef>
              <a:defRPr sz="1200">
                <a:latin typeface="Microsoft YaHei Regular"/>
                <a:ea typeface="Microsoft YaHei Regular"/>
                <a:cs typeface="Microsoft YaHei Regular"/>
                <a:sym typeface="Microsoft YaHei Regular"/>
              </a:defRPr>
            </a:pPr>
            <a:endParaRPr/>
          </a:p>
        </p:txBody>
      </p:sp>
      <p:sp>
        <p:nvSpPr>
          <p:cNvPr id="411" name="圆角矩形"/>
          <p:cNvSpPr/>
          <p:nvPr/>
        </p:nvSpPr>
        <p:spPr>
          <a:xfrm>
            <a:off x="2483584" y="1903378"/>
            <a:ext cx="2043878" cy="1650131"/>
          </a:xfrm>
          <a:prstGeom prst="roundRect">
            <a:avLst>
              <a:gd name="adj" fmla="val 2935"/>
            </a:avLst>
          </a:prstGeom>
          <a:solidFill>
            <a:srgbClr val="6945F5"/>
          </a:solidFill>
          <a:ln w="12700">
            <a:miter lim="400000"/>
          </a:ln>
        </p:spPr>
        <p:txBody>
          <a:bodyPr lIns="45719" rIns="45719" anchor="ctr"/>
          <a:lstStyle/>
          <a:p>
            <a:pPr defTabSz="487045">
              <a:lnSpc>
                <a:spcPct val="100000"/>
              </a:lnSpc>
              <a:spcBef>
                <a:spcPts val="0"/>
              </a:spcBef>
              <a:defRPr sz="1200">
                <a:latin typeface="Microsoft YaHei Regular"/>
                <a:ea typeface="Microsoft YaHei Regular"/>
                <a:cs typeface="Microsoft YaHei Regular"/>
                <a:sym typeface="Microsoft YaHei Regular"/>
              </a:defRPr>
            </a:pPr>
            <a:endParaRPr/>
          </a:p>
        </p:txBody>
      </p:sp>
      <p:sp>
        <p:nvSpPr>
          <p:cNvPr id="412" name="圆角矩形"/>
          <p:cNvSpPr/>
          <p:nvPr/>
        </p:nvSpPr>
        <p:spPr>
          <a:xfrm>
            <a:off x="6749492" y="1903378"/>
            <a:ext cx="2043879" cy="1650131"/>
          </a:xfrm>
          <a:prstGeom prst="roundRect">
            <a:avLst>
              <a:gd name="adj" fmla="val 2935"/>
            </a:avLst>
          </a:prstGeom>
          <a:solidFill>
            <a:srgbClr val="EC6851"/>
          </a:solidFill>
          <a:ln w="12700">
            <a:miter lim="400000"/>
          </a:ln>
        </p:spPr>
        <p:txBody>
          <a:bodyPr lIns="45719" rIns="45719" anchor="ctr"/>
          <a:lstStyle/>
          <a:p>
            <a:pPr defTabSz="487045">
              <a:lnSpc>
                <a:spcPct val="100000"/>
              </a:lnSpc>
              <a:spcBef>
                <a:spcPts val="0"/>
              </a:spcBef>
              <a:defRPr sz="1200">
                <a:latin typeface="Microsoft YaHei Regular"/>
                <a:ea typeface="Microsoft YaHei Regular"/>
                <a:cs typeface="Microsoft YaHei Regular"/>
                <a:sym typeface="Microsoft YaHei Regular"/>
              </a:defRPr>
            </a:pPr>
            <a:endParaRPr/>
          </a:p>
        </p:txBody>
      </p:sp>
      <p:sp>
        <p:nvSpPr>
          <p:cNvPr id="413" name="圆角矩形"/>
          <p:cNvSpPr/>
          <p:nvPr/>
        </p:nvSpPr>
        <p:spPr>
          <a:xfrm>
            <a:off x="4616538" y="1903378"/>
            <a:ext cx="2043879" cy="1650131"/>
          </a:xfrm>
          <a:prstGeom prst="roundRect">
            <a:avLst>
              <a:gd name="adj" fmla="val 2935"/>
            </a:avLst>
          </a:prstGeom>
          <a:solidFill>
            <a:srgbClr val="4EA1F6"/>
          </a:solidFill>
          <a:ln w="12700">
            <a:miter lim="400000"/>
          </a:ln>
        </p:spPr>
        <p:txBody>
          <a:bodyPr lIns="45719" rIns="45719" anchor="ctr"/>
          <a:lstStyle/>
          <a:p>
            <a:pPr defTabSz="487045">
              <a:lnSpc>
                <a:spcPct val="100000"/>
              </a:lnSpc>
              <a:spcBef>
                <a:spcPts val="0"/>
              </a:spcBef>
              <a:defRPr sz="1200">
                <a:latin typeface="Microsoft YaHei Regular"/>
                <a:ea typeface="Microsoft YaHei Regular"/>
                <a:cs typeface="Microsoft YaHei Regular"/>
                <a:sym typeface="Microsoft YaHei Regular"/>
              </a:defRPr>
            </a:pPr>
            <a:endParaRPr/>
          </a:p>
        </p:txBody>
      </p:sp>
      <p:sp>
        <p:nvSpPr>
          <p:cNvPr id="414" name="标题 1"/>
          <p:cNvSpPr txBox="1">
            <a:spLocks noGrp="1"/>
          </p:cNvSpPr>
          <p:nvPr>
            <p:ph type="title"/>
          </p:nvPr>
        </p:nvSpPr>
        <p:spPr>
          <a:xfrm>
            <a:off x="350520" y="438150"/>
            <a:ext cx="3121025" cy="800100"/>
          </a:xfrm>
          <a:prstGeom prst="rect">
            <a:avLst/>
          </a:prstGeom>
        </p:spPr>
        <p:txBody>
          <a:bodyPr anchor="t">
            <a:noAutofit/>
          </a:bodyPr>
          <a:lstStyle>
            <a:lvl1pPr algn="ctr">
              <a:lnSpc>
                <a:spcPct val="150000"/>
              </a:lnSpc>
              <a:defRPr sz="2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OpenBase项目</a:t>
            </a:r>
          </a:p>
        </p:txBody>
      </p:sp>
      <p:sp>
        <p:nvSpPr>
          <p:cNvPr id="415" name="矩形 7"/>
          <p:cNvSpPr txBox="1"/>
          <p:nvPr/>
        </p:nvSpPr>
        <p:spPr>
          <a:xfrm>
            <a:off x="530814" y="3023381"/>
            <a:ext cx="1683509" cy="351345"/>
          </a:xfrm>
          <a:prstGeom prst="rect">
            <a:avLst/>
          </a:prstGeom>
          <a:ln w="12700">
            <a:miter lim="400000"/>
          </a:ln>
        </p:spPr>
        <p:txBody>
          <a:bodyPr lIns="48671" tIns="48671" rIns="48671" bIns="48671" anchor="ctr">
            <a:spAutoFit/>
          </a:bodyPr>
          <a:lstStyle>
            <a:lvl1pPr>
              <a:defRPr sz="1500">
                <a:solidFill>
                  <a:srgbClr val="FFFFFF"/>
                </a:solidFill>
              </a:defRPr>
            </a:lvl1pPr>
          </a:lstStyle>
          <a:p>
            <a:r>
              <a:t>知识的抽取与编辑</a:t>
            </a:r>
          </a:p>
        </p:txBody>
      </p:sp>
      <p:sp>
        <p:nvSpPr>
          <p:cNvPr id="416" name="矩形 25"/>
          <p:cNvSpPr txBox="1"/>
          <p:nvPr/>
        </p:nvSpPr>
        <p:spPr>
          <a:xfrm>
            <a:off x="2690981" y="3023381"/>
            <a:ext cx="1629084" cy="351345"/>
          </a:xfrm>
          <a:prstGeom prst="rect">
            <a:avLst/>
          </a:prstGeom>
          <a:ln w="12700">
            <a:miter lim="400000"/>
          </a:ln>
        </p:spPr>
        <p:txBody>
          <a:bodyPr lIns="48671" tIns="48671" rIns="48671" bIns="48671" anchor="ctr">
            <a:spAutoFit/>
          </a:bodyPr>
          <a:lstStyle>
            <a:lvl1pPr>
              <a:defRPr sz="1500">
                <a:solidFill>
                  <a:srgbClr val="FFFFFF"/>
                </a:solidFill>
              </a:defRPr>
            </a:lvl1pPr>
          </a:lstStyle>
          <a:p>
            <a:r>
              <a:t>知识的挖掘与融合</a:t>
            </a:r>
          </a:p>
        </p:txBody>
      </p:sp>
      <p:sp>
        <p:nvSpPr>
          <p:cNvPr id="417" name="矩形 26"/>
          <p:cNvSpPr txBox="1"/>
          <p:nvPr/>
        </p:nvSpPr>
        <p:spPr>
          <a:xfrm>
            <a:off x="5198248" y="3023381"/>
            <a:ext cx="880458" cy="351345"/>
          </a:xfrm>
          <a:prstGeom prst="rect">
            <a:avLst/>
          </a:prstGeom>
          <a:ln w="12700">
            <a:miter lim="400000"/>
          </a:ln>
        </p:spPr>
        <p:txBody>
          <a:bodyPr lIns="48671" tIns="48671" rIns="48671" bIns="48671" anchor="ctr">
            <a:spAutoFit/>
          </a:bodyPr>
          <a:lstStyle>
            <a:lvl1pPr>
              <a:defRPr sz="1500">
                <a:solidFill>
                  <a:srgbClr val="FFFFFF"/>
                </a:solidFill>
              </a:defRPr>
            </a:lvl1pPr>
          </a:lstStyle>
          <a:p>
            <a:r>
              <a:t>知识更新</a:t>
            </a:r>
          </a:p>
        </p:txBody>
      </p:sp>
      <p:sp>
        <p:nvSpPr>
          <p:cNvPr id="418" name="矩形 27"/>
          <p:cNvSpPr txBox="1"/>
          <p:nvPr/>
        </p:nvSpPr>
        <p:spPr>
          <a:xfrm>
            <a:off x="7331202" y="3023381"/>
            <a:ext cx="880458" cy="351345"/>
          </a:xfrm>
          <a:prstGeom prst="rect">
            <a:avLst/>
          </a:prstGeom>
          <a:ln w="12700">
            <a:miter lim="400000"/>
          </a:ln>
        </p:spPr>
        <p:txBody>
          <a:bodyPr lIns="48671" tIns="48671" rIns="48671" bIns="48671" anchor="ctr">
            <a:spAutoFit/>
          </a:bodyPr>
          <a:lstStyle>
            <a:lvl1pPr>
              <a:defRPr sz="1500">
                <a:solidFill>
                  <a:srgbClr val="FFFFFF"/>
                </a:solidFill>
              </a:defRPr>
            </a:lvl1pPr>
          </a:lstStyle>
          <a:p>
            <a:r>
              <a:t>知识众包</a:t>
            </a:r>
          </a:p>
        </p:txBody>
      </p:sp>
      <p:sp>
        <p:nvSpPr>
          <p:cNvPr id="419" name="支持异构计算加速（CPU / GPU / DSP）…"/>
          <p:cNvSpPr txBox="1"/>
          <p:nvPr/>
        </p:nvSpPr>
        <p:spPr>
          <a:xfrm>
            <a:off x="350629" y="4180226"/>
            <a:ext cx="1437166" cy="368299"/>
          </a:xfrm>
          <a:prstGeom prst="rect">
            <a:avLst/>
          </a:prstGeom>
          <a:ln w="12700">
            <a:miter lim="400000"/>
          </a:ln>
        </p:spPr>
        <p:txBody>
          <a:bodyPr lIns="31749" tIns="31749" rIns="31749" bIns="31749" anchor="ctr">
            <a:spAutoFit/>
          </a:bodyPr>
          <a:lstStyle>
            <a:lvl1pPr defTabSz="570230">
              <a:lnSpc>
                <a:spcPct val="150000"/>
              </a:lnSpc>
              <a:defRPr sz="1800"/>
            </a:lvl1pPr>
          </a:lstStyle>
          <a:p>
            <a:r>
              <a:t>联合发起机构</a:t>
            </a:r>
          </a:p>
        </p:txBody>
      </p:sp>
      <p:grpSp>
        <p:nvGrpSpPr>
          <p:cNvPr id="422" name="成组"/>
          <p:cNvGrpSpPr/>
          <p:nvPr/>
        </p:nvGrpSpPr>
        <p:grpSpPr>
          <a:xfrm>
            <a:off x="1273545" y="4663958"/>
            <a:ext cx="661890" cy="936171"/>
            <a:chOff x="0" y="0"/>
            <a:chExt cx="661889" cy="936169"/>
          </a:xfrm>
        </p:grpSpPr>
        <p:pic>
          <p:nvPicPr>
            <p:cNvPr id="420" name="image2.png" descr="image2.png"/>
            <p:cNvPicPr/>
            <p:nvPr/>
          </p:nvPicPr>
          <p:blipFill>
            <a:blip r:embed="rId2"/>
            <a:stretch>
              <a:fillRect/>
            </a:stretch>
          </p:blipFill>
          <p:spPr>
            <a:xfrm>
              <a:off x="0" y="0"/>
              <a:ext cx="661890" cy="655638"/>
            </a:xfrm>
            <a:prstGeom prst="rect">
              <a:avLst/>
            </a:prstGeom>
            <a:ln w="12700" cap="flat">
              <a:noFill/>
              <a:miter lim="400000"/>
              <a:headEnd/>
              <a:tailEnd/>
            </a:ln>
            <a:effectLst/>
          </p:spPr>
        </p:pic>
        <p:sp>
          <p:nvSpPr>
            <p:cNvPr id="421" name="支持异构计算加速（CPU / GPU / DSP）…"/>
            <p:cNvSpPr txBox="1"/>
            <p:nvPr/>
          </p:nvSpPr>
          <p:spPr>
            <a:xfrm>
              <a:off x="17186" y="682171"/>
              <a:ext cx="627518" cy="253999"/>
            </a:xfrm>
            <a:prstGeom prst="rect">
              <a:avLst/>
            </a:prstGeom>
            <a:noFill/>
            <a:ln w="12700" cap="flat">
              <a:noFill/>
              <a:miter lim="400000"/>
            </a:ln>
            <a:effectLst/>
          </p:spPr>
          <p:txBody>
            <a:bodyPr wrap="square" lIns="31749" tIns="31749" rIns="31749" bIns="31749" numCol="1" anchor="ctr">
              <a:spAutoFit/>
            </a:bodyPr>
            <a:lstStyle>
              <a:lvl1pPr defTabSz="570230">
                <a:defRPr sz="1100"/>
              </a:lvl1pPr>
            </a:lstStyle>
            <a:p>
              <a:r>
                <a:t>小米集团</a:t>
              </a:r>
            </a:p>
          </p:txBody>
        </p:sp>
      </p:grpSp>
      <p:grpSp>
        <p:nvGrpSpPr>
          <p:cNvPr id="427" name="成组"/>
          <p:cNvGrpSpPr/>
          <p:nvPr/>
        </p:nvGrpSpPr>
        <p:grpSpPr>
          <a:xfrm>
            <a:off x="3143220" y="4663958"/>
            <a:ext cx="661890" cy="936171"/>
            <a:chOff x="0" y="0"/>
            <a:chExt cx="661889" cy="936169"/>
          </a:xfrm>
        </p:grpSpPr>
        <p:grpSp>
          <p:nvGrpSpPr>
            <p:cNvPr id="425" name="成组"/>
            <p:cNvGrpSpPr/>
            <p:nvPr/>
          </p:nvGrpSpPr>
          <p:grpSpPr>
            <a:xfrm>
              <a:off x="0" y="0"/>
              <a:ext cx="661890" cy="655643"/>
              <a:chOff x="0" y="0"/>
              <a:chExt cx="661889" cy="655642"/>
            </a:xfrm>
          </p:grpSpPr>
          <p:sp>
            <p:nvSpPr>
              <p:cNvPr id="423" name="圆角矩形"/>
              <p:cNvSpPr/>
              <p:nvPr/>
            </p:nvSpPr>
            <p:spPr>
              <a:xfrm>
                <a:off x="0" y="0"/>
                <a:ext cx="661890" cy="655643"/>
              </a:xfrm>
              <a:prstGeom prst="roundRect">
                <a:avLst>
                  <a:gd name="adj" fmla="val 10325"/>
                </a:avLst>
              </a:prstGeom>
              <a:solidFill>
                <a:srgbClr val="FFFFFF"/>
              </a:solidFill>
              <a:ln w="12700" cap="flat">
                <a:noFill/>
                <a:miter lim="400000"/>
              </a:ln>
              <a:effectLst/>
            </p:spPr>
            <p:txBody>
              <a:bodyPr wrap="square" lIns="45719" tIns="45719" rIns="45719" bIns="45719" numCol="1" anchor="ctr">
                <a:noAutofit/>
              </a:bodyPr>
              <a:lstStyle/>
              <a:p>
                <a:pPr defTabSz="487045">
                  <a:lnSpc>
                    <a:spcPct val="100000"/>
                  </a:lnSpc>
                  <a:spcBef>
                    <a:spcPts val="0"/>
                  </a:spcBef>
                  <a:defRPr sz="1200">
                    <a:latin typeface="Microsoft YaHei Regular"/>
                    <a:ea typeface="Microsoft YaHei Regular"/>
                    <a:cs typeface="Microsoft YaHei Regular"/>
                    <a:sym typeface="Microsoft YaHei Regular"/>
                  </a:defRPr>
                </a:pPr>
                <a:endParaRPr/>
              </a:p>
            </p:txBody>
          </p:sp>
          <p:pic>
            <p:nvPicPr>
              <p:cNvPr id="424" name="图片 10" descr="图片 10"/>
              <p:cNvPicPr>
                <a:picLocks noChangeAspect="1"/>
              </p:cNvPicPr>
              <p:nvPr/>
            </p:nvPicPr>
            <p:blipFill>
              <a:blip r:embed="rId3"/>
              <a:stretch>
                <a:fillRect/>
              </a:stretch>
            </p:blipFill>
            <p:spPr>
              <a:xfrm>
                <a:off x="81897" y="72861"/>
                <a:ext cx="503624" cy="499494"/>
              </a:xfrm>
              <a:prstGeom prst="rect">
                <a:avLst/>
              </a:prstGeom>
              <a:ln w="12700" cap="flat">
                <a:noFill/>
                <a:miter lim="400000"/>
                <a:headEnd/>
                <a:tailEnd/>
              </a:ln>
              <a:effectLst/>
            </p:spPr>
          </p:pic>
        </p:grpSp>
        <p:sp>
          <p:nvSpPr>
            <p:cNvPr id="426" name="支持异构计算加速（CPU / GPU / DSP）…"/>
            <p:cNvSpPr txBox="1"/>
            <p:nvPr/>
          </p:nvSpPr>
          <p:spPr>
            <a:xfrm>
              <a:off x="11853" y="682171"/>
              <a:ext cx="638047" cy="253999"/>
            </a:xfrm>
            <a:prstGeom prst="rect">
              <a:avLst/>
            </a:prstGeom>
            <a:noFill/>
            <a:ln w="12700" cap="flat">
              <a:noFill/>
              <a:miter lim="400000"/>
            </a:ln>
            <a:effectLst/>
          </p:spPr>
          <p:txBody>
            <a:bodyPr wrap="square" lIns="31749" tIns="31749" rIns="31749" bIns="31749" numCol="1" anchor="ctr">
              <a:spAutoFit/>
            </a:bodyPr>
            <a:lstStyle>
              <a:lvl1pPr defTabSz="570230">
                <a:defRPr sz="1100"/>
              </a:lvl1pPr>
            </a:lstStyle>
            <a:p>
              <a:r>
                <a:t>浙江大学</a:t>
              </a:r>
            </a:p>
          </p:txBody>
        </p:sp>
      </p:grpSp>
      <p:grpSp>
        <p:nvGrpSpPr>
          <p:cNvPr id="432" name="成组"/>
          <p:cNvGrpSpPr/>
          <p:nvPr/>
        </p:nvGrpSpPr>
        <p:grpSpPr>
          <a:xfrm>
            <a:off x="4091205" y="4663958"/>
            <a:ext cx="635595" cy="936171"/>
            <a:chOff x="0" y="0"/>
            <a:chExt cx="635593" cy="936169"/>
          </a:xfrm>
        </p:grpSpPr>
        <p:grpSp>
          <p:nvGrpSpPr>
            <p:cNvPr id="430" name="成组"/>
            <p:cNvGrpSpPr/>
            <p:nvPr/>
          </p:nvGrpSpPr>
          <p:grpSpPr>
            <a:xfrm>
              <a:off x="0" y="0"/>
              <a:ext cx="635594" cy="655643"/>
              <a:chOff x="0" y="0"/>
              <a:chExt cx="635593" cy="655642"/>
            </a:xfrm>
          </p:grpSpPr>
          <p:sp>
            <p:nvSpPr>
              <p:cNvPr id="428" name="圆角矩形"/>
              <p:cNvSpPr/>
              <p:nvPr/>
            </p:nvSpPr>
            <p:spPr>
              <a:xfrm>
                <a:off x="-1" y="0"/>
                <a:ext cx="635595" cy="655643"/>
              </a:xfrm>
              <a:prstGeom prst="roundRect">
                <a:avLst>
                  <a:gd name="adj" fmla="val 10325"/>
                </a:avLst>
              </a:prstGeom>
              <a:solidFill>
                <a:srgbClr val="FFFFFF"/>
              </a:solidFill>
              <a:ln w="12700" cap="flat">
                <a:noFill/>
                <a:miter lim="400000"/>
              </a:ln>
              <a:effectLst/>
            </p:spPr>
            <p:txBody>
              <a:bodyPr wrap="square" lIns="45719" tIns="45719" rIns="45719" bIns="45719" numCol="1" anchor="ctr">
                <a:noAutofit/>
              </a:bodyPr>
              <a:lstStyle/>
              <a:p>
                <a:pPr defTabSz="487045">
                  <a:lnSpc>
                    <a:spcPct val="100000"/>
                  </a:lnSpc>
                  <a:spcBef>
                    <a:spcPts val="0"/>
                  </a:spcBef>
                  <a:defRPr sz="1200">
                    <a:latin typeface="Microsoft YaHei Regular"/>
                    <a:ea typeface="Microsoft YaHei Regular"/>
                    <a:cs typeface="Microsoft YaHei Regular"/>
                    <a:sym typeface="Microsoft YaHei Regular"/>
                  </a:defRPr>
                </a:pPr>
                <a:endParaRPr/>
              </a:p>
            </p:txBody>
          </p:sp>
          <p:pic>
            <p:nvPicPr>
              <p:cNvPr id="429" name="图片 13" descr="图片 13"/>
              <p:cNvPicPr>
                <a:picLocks noChangeAspect="1"/>
              </p:cNvPicPr>
              <p:nvPr/>
            </p:nvPicPr>
            <p:blipFill>
              <a:blip r:embed="rId4"/>
              <a:stretch>
                <a:fillRect/>
              </a:stretch>
            </p:blipFill>
            <p:spPr>
              <a:xfrm>
                <a:off x="108430" y="112564"/>
                <a:ext cx="441991" cy="441054"/>
              </a:xfrm>
              <a:prstGeom prst="rect">
                <a:avLst/>
              </a:prstGeom>
              <a:ln w="12700" cap="flat">
                <a:noFill/>
                <a:miter lim="400000"/>
                <a:headEnd/>
                <a:tailEnd/>
              </a:ln>
              <a:effectLst/>
            </p:spPr>
          </p:pic>
        </p:grpSp>
        <p:sp>
          <p:nvSpPr>
            <p:cNvPr id="431" name="支持异构计算加速（CPU / GPU / DSP）…"/>
            <p:cNvSpPr txBox="1"/>
            <p:nvPr/>
          </p:nvSpPr>
          <p:spPr>
            <a:xfrm>
              <a:off x="4038" y="682171"/>
              <a:ext cx="627518" cy="253999"/>
            </a:xfrm>
            <a:prstGeom prst="rect">
              <a:avLst/>
            </a:prstGeom>
            <a:noFill/>
            <a:ln w="12700" cap="flat">
              <a:noFill/>
              <a:miter lim="400000"/>
            </a:ln>
            <a:effectLst/>
          </p:spPr>
          <p:txBody>
            <a:bodyPr wrap="square" lIns="31749" tIns="31749" rIns="31749" bIns="31749" numCol="1" anchor="ctr">
              <a:spAutoFit/>
            </a:bodyPr>
            <a:lstStyle>
              <a:lvl1pPr defTabSz="570230">
                <a:defRPr sz="1100"/>
              </a:lvl1pPr>
            </a:lstStyle>
            <a:p>
              <a:r>
                <a:t>东南大学</a:t>
              </a:r>
            </a:p>
          </p:txBody>
        </p:sp>
      </p:grpSp>
      <p:grpSp>
        <p:nvGrpSpPr>
          <p:cNvPr id="437" name="成组"/>
          <p:cNvGrpSpPr/>
          <p:nvPr/>
        </p:nvGrpSpPr>
        <p:grpSpPr>
          <a:xfrm>
            <a:off x="5016550" y="4663958"/>
            <a:ext cx="654580" cy="936171"/>
            <a:chOff x="0" y="0"/>
            <a:chExt cx="654578" cy="936169"/>
          </a:xfrm>
        </p:grpSpPr>
        <p:grpSp>
          <p:nvGrpSpPr>
            <p:cNvPr id="435" name="成组"/>
            <p:cNvGrpSpPr/>
            <p:nvPr/>
          </p:nvGrpSpPr>
          <p:grpSpPr>
            <a:xfrm>
              <a:off x="0" y="0"/>
              <a:ext cx="654579" cy="655643"/>
              <a:chOff x="0" y="0"/>
              <a:chExt cx="654578" cy="655642"/>
            </a:xfrm>
          </p:grpSpPr>
          <p:sp>
            <p:nvSpPr>
              <p:cNvPr id="433" name="圆角矩形"/>
              <p:cNvSpPr/>
              <p:nvPr/>
            </p:nvSpPr>
            <p:spPr>
              <a:xfrm>
                <a:off x="-1" y="0"/>
                <a:ext cx="654580" cy="655643"/>
              </a:xfrm>
              <a:prstGeom prst="roundRect">
                <a:avLst>
                  <a:gd name="adj" fmla="val 10325"/>
                </a:avLst>
              </a:prstGeom>
              <a:solidFill>
                <a:srgbClr val="FFFFFF"/>
              </a:solidFill>
              <a:ln w="12700" cap="flat">
                <a:noFill/>
                <a:miter lim="400000"/>
              </a:ln>
              <a:effectLst/>
            </p:spPr>
            <p:txBody>
              <a:bodyPr wrap="square" lIns="45719" tIns="45719" rIns="45719" bIns="45719" numCol="1" anchor="ctr">
                <a:noAutofit/>
              </a:bodyPr>
              <a:lstStyle/>
              <a:p>
                <a:pPr defTabSz="487045">
                  <a:lnSpc>
                    <a:spcPct val="100000"/>
                  </a:lnSpc>
                  <a:spcBef>
                    <a:spcPts val="0"/>
                  </a:spcBef>
                  <a:defRPr sz="1200">
                    <a:latin typeface="Microsoft YaHei Regular"/>
                    <a:ea typeface="Microsoft YaHei Regular"/>
                    <a:cs typeface="Microsoft YaHei Regular"/>
                    <a:sym typeface="Microsoft YaHei Regular"/>
                  </a:defRPr>
                </a:pPr>
                <a:endParaRPr/>
              </a:p>
            </p:txBody>
          </p:sp>
          <p:pic>
            <p:nvPicPr>
              <p:cNvPr id="434" name="图片 14" descr="图片 14"/>
              <p:cNvPicPr>
                <a:picLocks noChangeAspect="1"/>
              </p:cNvPicPr>
              <p:nvPr/>
            </p:nvPicPr>
            <p:blipFill>
              <a:blip r:embed="rId5"/>
              <a:stretch>
                <a:fillRect/>
              </a:stretch>
            </p:blipFill>
            <p:spPr>
              <a:xfrm>
                <a:off x="107731" y="106918"/>
                <a:ext cx="440548" cy="441263"/>
              </a:xfrm>
              <a:prstGeom prst="rect">
                <a:avLst/>
              </a:prstGeom>
              <a:ln w="12700" cap="flat">
                <a:noFill/>
                <a:miter lim="400000"/>
                <a:headEnd/>
                <a:tailEnd/>
              </a:ln>
              <a:effectLst/>
            </p:spPr>
          </p:pic>
        </p:grpSp>
        <p:sp>
          <p:nvSpPr>
            <p:cNvPr id="436" name="支持异构计算加速（CPU / GPU / DSP）…"/>
            <p:cNvSpPr txBox="1"/>
            <p:nvPr/>
          </p:nvSpPr>
          <p:spPr>
            <a:xfrm>
              <a:off x="13530" y="682171"/>
              <a:ext cx="627518" cy="253999"/>
            </a:xfrm>
            <a:prstGeom prst="rect">
              <a:avLst/>
            </a:prstGeom>
            <a:noFill/>
            <a:ln w="12700" cap="flat">
              <a:noFill/>
              <a:miter lim="400000"/>
            </a:ln>
            <a:effectLst/>
          </p:spPr>
          <p:txBody>
            <a:bodyPr wrap="square" lIns="31749" tIns="31749" rIns="31749" bIns="31749" numCol="1" anchor="ctr">
              <a:spAutoFit/>
            </a:bodyPr>
            <a:lstStyle>
              <a:lvl1pPr defTabSz="570230">
                <a:defRPr sz="1100"/>
              </a:lvl1pPr>
            </a:lstStyle>
            <a:p>
              <a:r>
                <a:t>海知智能</a:t>
              </a:r>
            </a:p>
          </p:txBody>
        </p:sp>
      </p:grpSp>
      <p:grpSp>
        <p:nvGrpSpPr>
          <p:cNvPr id="442" name="成组"/>
          <p:cNvGrpSpPr/>
          <p:nvPr/>
        </p:nvGrpSpPr>
        <p:grpSpPr>
          <a:xfrm>
            <a:off x="5947732" y="4663958"/>
            <a:ext cx="661890" cy="936171"/>
            <a:chOff x="0" y="0"/>
            <a:chExt cx="661889" cy="936169"/>
          </a:xfrm>
        </p:grpSpPr>
        <p:grpSp>
          <p:nvGrpSpPr>
            <p:cNvPr id="440" name="成组"/>
            <p:cNvGrpSpPr/>
            <p:nvPr/>
          </p:nvGrpSpPr>
          <p:grpSpPr>
            <a:xfrm>
              <a:off x="0" y="0"/>
              <a:ext cx="661890" cy="655643"/>
              <a:chOff x="0" y="0"/>
              <a:chExt cx="661889" cy="655642"/>
            </a:xfrm>
          </p:grpSpPr>
          <p:sp>
            <p:nvSpPr>
              <p:cNvPr id="438" name="圆角矩形"/>
              <p:cNvSpPr/>
              <p:nvPr/>
            </p:nvSpPr>
            <p:spPr>
              <a:xfrm>
                <a:off x="0" y="0"/>
                <a:ext cx="661890" cy="655643"/>
              </a:xfrm>
              <a:prstGeom prst="roundRect">
                <a:avLst>
                  <a:gd name="adj" fmla="val 9504"/>
                </a:avLst>
              </a:prstGeom>
              <a:solidFill>
                <a:srgbClr val="FFFFFF"/>
              </a:solidFill>
              <a:ln w="12700" cap="flat">
                <a:noFill/>
                <a:miter lim="400000"/>
              </a:ln>
              <a:effectLst/>
            </p:spPr>
            <p:txBody>
              <a:bodyPr wrap="square" lIns="45719" tIns="45719" rIns="45719" bIns="45719" numCol="1" anchor="ctr">
                <a:noAutofit/>
              </a:bodyPr>
              <a:lstStyle/>
              <a:p>
                <a:pPr defTabSz="487045">
                  <a:lnSpc>
                    <a:spcPct val="100000"/>
                  </a:lnSpc>
                  <a:spcBef>
                    <a:spcPts val="0"/>
                  </a:spcBef>
                  <a:defRPr sz="1200">
                    <a:latin typeface="Microsoft YaHei Regular"/>
                    <a:ea typeface="Microsoft YaHei Regular"/>
                    <a:cs typeface="Microsoft YaHei Regular"/>
                    <a:sym typeface="Microsoft YaHei Regular"/>
                  </a:defRPr>
                </a:pPr>
                <a:endParaRPr/>
              </a:p>
            </p:txBody>
          </p:sp>
          <p:pic>
            <p:nvPicPr>
              <p:cNvPr id="439" name="图片 15" descr="图片 15"/>
              <p:cNvPicPr/>
              <p:nvPr/>
            </p:nvPicPr>
            <p:blipFill>
              <a:blip r:embed="rId6"/>
              <a:srcRect l="16522" r="16522" b="29697"/>
              <a:stretch>
                <a:fillRect/>
              </a:stretch>
            </p:blipFill>
            <p:spPr>
              <a:xfrm>
                <a:off x="94010" y="114444"/>
                <a:ext cx="474071" cy="473520"/>
              </a:xfrm>
              <a:prstGeom prst="rect">
                <a:avLst/>
              </a:prstGeom>
              <a:ln w="12700" cap="flat">
                <a:noFill/>
                <a:miter lim="400000"/>
                <a:headEnd/>
                <a:tailEnd/>
              </a:ln>
              <a:effectLst/>
            </p:spPr>
          </p:pic>
        </p:grpSp>
        <p:sp>
          <p:nvSpPr>
            <p:cNvPr id="441" name="支持异构计算加速（CPU / GPU / DSP）…"/>
            <p:cNvSpPr txBox="1"/>
            <p:nvPr/>
          </p:nvSpPr>
          <p:spPr>
            <a:xfrm>
              <a:off x="76944" y="682171"/>
              <a:ext cx="508001" cy="253999"/>
            </a:xfrm>
            <a:prstGeom prst="rect">
              <a:avLst/>
            </a:prstGeom>
            <a:noFill/>
            <a:ln w="12700" cap="flat">
              <a:noFill/>
              <a:miter lim="400000"/>
            </a:ln>
            <a:effectLst/>
          </p:spPr>
          <p:txBody>
            <a:bodyPr wrap="square" lIns="31749" tIns="31749" rIns="31749" bIns="31749" numCol="1" anchor="ctr">
              <a:spAutoFit/>
            </a:bodyPr>
            <a:lstStyle>
              <a:lvl1pPr defTabSz="570230">
                <a:defRPr sz="1100"/>
              </a:lvl1pPr>
            </a:lstStyle>
            <a:p>
              <a:r>
                <a:t>狗尾草</a:t>
              </a:r>
            </a:p>
          </p:txBody>
        </p:sp>
      </p:grpSp>
      <p:grpSp>
        <p:nvGrpSpPr>
          <p:cNvPr id="445" name="成组"/>
          <p:cNvGrpSpPr/>
          <p:nvPr/>
        </p:nvGrpSpPr>
        <p:grpSpPr>
          <a:xfrm>
            <a:off x="350629" y="4663958"/>
            <a:ext cx="638047" cy="655644"/>
            <a:chOff x="0" y="0"/>
            <a:chExt cx="638046" cy="655642"/>
          </a:xfrm>
        </p:grpSpPr>
        <p:sp>
          <p:nvSpPr>
            <p:cNvPr id="443" name="圆角矩形"/>
            <p:cNvSpPr/>
            <p:nvPr/>
          </p:nvSpPr>
          <p:spPr>
            <a:xfrm>
              <a:off x="-1" y="0"/>
              <a:ext cx="638048" cy="655643"/>
            </a:xfrm>
            <a:prstGeom prst="roundRect">
              <a:avLst>
                <a:gd name="adj" fmla="val 10325"/>
              </a:avLst>
            </a:prstGeom>
            <a:solidFill>
              <a:srgbClr val="1068E2"/>
            </a:solidFill>
            <a:ln w="12700" cap="flat">
              <a:noFill/>
              <a:miter lim="400000"/>
            </a:ln>
            <a:effectLst/>
          </p:spPr>
          <p:txBody>
            <a:bodyPr wrap="square" lIns="45719" tIns="45719" rIns="45719" bIns="45719" numCol="1" anchor="ctr">
              <a:noAutofit/>
            </a:bodyPr>
            <a:lstStyle/>
            <a:p>
              <a:pPr defTabSz="487045">
                <a:lnSpc>
                  <a:spcPct val="100000"/>
                </a:lnSpc>
                <a:spcBef>
                  <a:spcPts val="0"/>
                </a:spcBef>
                <a:defRPr sz="1200">
                  <a:latin typeface="Microsoft YaHei Regular"/>
                  <a:ea typeface="Microsoft YaHei Regular"/>
                  <a:cs typeface="Microsoft YaHei Regular"/>
                  <a:sym typeface="Microsoft YaHei Regular"/>
                </a:defRPr>
              </a:pPr>
              <a:endParaRPr/>
            </a:p>
          </p:txBody>
        </p:sp>
        <p:pic>
          <p:nvPicPr>
            <p:cNvPr id="444" name="图片 5" descr="图片 5"/>
            <p:cNvPicPr>
              <a:picLocks noChangeAspect="1"/>
            </p:cNvPicPr>
            <p:nvPr/>
          </p:nvPicPr>
          <p:blipFill>
            <a:blip r:embed="rId7"/>
            <a:stretch>
              <a:fillRect/>
            </a:stretch>
          </p:blipFill>
          <p:spPr>
            <a:xfrm>
              <a:off x="13108" y="13853"/>
              <a:ext cx="600939" cy="617510"/>
            </a:xfrm>
            <a:prstGeom prst="rect">
              <a:avLst/>
            </a:prstGeom>
            <a:ln w="12700" cap="flat">
              <a:noFill/>
              <a:miter lim="400000"/>
              <a:headEnd/>
              <a:tailEnd/>
            </a:ln>
            <a:effectLst/>
          </p:spPr>
        </p:pic>
      </p:grpSp>
      <p:sp>
        <p:nvSpPr>
          <p:cNvPr id="446" name="支持异构计算加速（CPU / GPU / DSP）…"/>
          <p:cNvSpPr txBox="1"/>
          <p:nvPr/>
        </p:nvSpPr>
        <p:spPr>
          <a:xfrm>
            <a:off x="295295" y="5346130"/>
            <a:ext cx="748716" cy="253999"/>
          </a:xfrm>
          <a:prstGeom prst="rect">
            <a:avLst/>
          </a:prstGeom>
          <a:ln w="12700">
            <a:miter lim="400000"/>
          </a:ln>
        </p:spPr>
        <p:txBody>
          <a:bodyPr lIns="31749" tIns="31749" rIns="31749" bIns="31749" anchor="ctr">
            <a:spAutoFit/>
          </a:bodyPr>
          <a:lstStyle>
            <a:lvl1pPr defTabSz="570230">
              <a:defRPr sz="1100"/>
            </a:lvl1pPr>
          </a:lstStyle>
          <a:p>
            <a:r>
              <a:t>OpenKG</a:t>
            </a:r>
          </a:p>
        </p:txBody>
      </p:sp>
      <p:grpSp>
        <p:nvGrpSpPr>
          <p:cNvPr id="451" name="成组"/>
          <p:cNvGrpSpPr/>
          <p:nvPr/>
        </p:nvGrpSpPr>
        <p:grpSpPr>
          <a:xfrm>
            <a:off x="2220304" y="4663958"/>
            <a:ext cx="638047" cy="936171"/>
            <a:chOff x="0" y="0"/>
            <a:chExt cx="638046" cy="936169"/>
          </a:xfrm>
        </p:grpSpPr>
        <p:grpSp>
          <p:nvGrpSpPr>
            <p:cNvPr id="449" name="成组"/>
            <p:cNvGrpSpPr/>
            <p:nvPr/>
          </p:nvGrpSpPr>
          <p:grpSpPr>
            <a:xfrm>
              <a:off x="5264" y="0"/>
              <a:ext cx="627518" cy="655643"/>
              <a:chOff x="0" y="0"/>
              <a:chExt cx="627516" cy="655642"/>
            </a:xfrm>
          </p:grpSpPr>
          <p:sp>
            <p:nvSpPr>
              <p:cNvPr id="447" name="圆角矩形"/>
              <p:cNvSpPr/>
              <p:nvPr/>
            </p:nvSpPr>
            <p:spPr>
              <a:xfrm>
                <a:off x="0" y="0"/>
                <a:ext cx="627517" cy="655643"/>
              </a:xfrm>
              <a:prstGeom prst="roundRect">
                <a:avLst>
                  <a:gd name="adj" fmla="val 10325"/>
                </a:avLst>
              </a:prstGeom>
              <a:solidFill>
                <a:srgbClr val="FFFFFF"/>
              </a:solidFill>
              <a:ln w="12700" cap="flat">
                <a:noFill/>
                <a:miter lim="400000"/>
              </a:ln>
              <a:effectLst/>
            </p:spPr>
            <p:txBody>
              <a:bodyPr wrap="square" lIns="45719" tIns="45719" rIns="45719" bIns="45719" numCol="1" anchor="ctr">
                <a:noAutofit/>
              </a:bodyPr>
              <a:lstStyle/>
              <a:p>
                <a:pPr defTabSz="487045">
                  <a:lnSpc>
                    <a:spcPct val="100000"/>
                  </a:lnSpc>
                  <a:spcBef>
                    <a:spcPts val="0"/>
                  </a:spcBef>
                  <a:defRPr sz="1200">
                    <a:latin typeface="Microsoft YaHei Regular"/>
                    <a:ea typeface="Microsoft YaHei Regular"/>
                    <a:cs typeface="Microsoft YaHei Regular"/>
                    <a:sym typeface="Microsoft YaHei Regular"/>
                  </a:defRPr>
                </a:pPr>
                <a:endParaRPr/>
              </a:p>
            </p:txBody>
          </p:sp>
          <p:pic>
            <p:nvPicPr>
              <p:cNvPr id="448" name="图片 40" descr="图片 40"/>
              <p:cNvPicPr>
                <a:picLocks noChangeAspect="1"/>
              </p:cNvPicPr>
              <p:nvPr/>
            </p:nvPicPr>
            <p:blipFill>
              <a:blip r:embed="rId8"/>
              <a:stretch>
                <a:fillRect/>
              </a:stretch>
            </p:blipFill>
            <p:spPr>
              <a:xfrm>
                <a:off x="48803" y="72425"/>
                <a:ext cx="529912" cy="557652"/>
              </a:xfrm>
              <a:prstGeom prst="rect">
                <a:avLst/>
              </a:prstGeom>
              <a:ln w="12700" cap="flat">
                <a:noFill/>
                <a:miter lim="400000"/>
                <a:headEnd/>
                <a:tailEnd/>
              </a:ln>
              <a:effectLst/>
            </p:spPr>
          </p:pic>
        </p:grpSp>
        <p:sp>
          <p:nvSpPr>
            <p:cNvPr id="450" name="支持异构计算加速（CPU / GPU / DSP）…"/>
            <p:cNvSpPr txBox="1"/>
            <p:nvPr/>
          </p:nvSpPr>
          <p:spPr>
            <a:xfrm>
              <a:off x="0" y="682171"/>
              <a:ext cx="638047" cy="253999"/>
            </a:xfrm>
            <a:prstGeom prst="rect">
              <a:avLst/>
            </a:prstGeom>
            <a:noFill/>
            <a:ln w="12700" cap="flat">
              <a:noFill/>
              <a:miter lim="400000"/>
            </a:ln>
            <a:effectLst/>
          </p:spPr>
          <p:txBody>
            <a:bodyPr wrap="square" lIns="31749" tIns="31749" rIns="31749" bIns="31749" numCol="1" anchor="ctr">
              <a:spAutoFit/>
            </a:bodyPr>
            <a:lstStyle>
              <a:lvl1pPr defTabSz="570230">
                <a:defRPr sz="1100"/>
              </a:lvl1pPr>
            </a:lstStyle>
            <a:p>
              <a:r>
                <a:t>清华大学</a:t>
              </a:r>
            </a:p>
          </p:txBody>
        </p:sp>
      </p:grpSp>
      <p:sp>
        <p:nvSpPr>
          <p:cNvPr id="452" name="矩形 42"/>
          <p:cNvSpPr txBox="1"/>
          <p:nvPr/>
        </p:nvSpPr>
        <p:spPr>
          <a:xfrm>
            <a:off x="340985" y="5715563"/>
            <a:ext cx="3665543" cy="370841"/>
          </a:xfrm>
          <a:prstGeom prst="rect">
            <a:avLst/>
          </a:prstGeom>
          <a:ln w="12700">
            <a:miter lim="400000"/>
          </a:ln>
        </p:spPr>
        <p:txBody>
          <a:bodyPr wrap="none" lIns="45719" rIns="45719">
            <a:spAutoFit/>
          </a:bodyPr>
          <a:lstStyle>
            <a:lvl1pPr>
              <a:defRPr sz="1700" u="sng">
                <a:solidFill>
                  <a:srgbClr val="0563C1"/>
                </a:solidFill>
                <a:uFill>
                  <a:solidFill>
                    <a:srgbClr val="0563C1"/>
                  </a:solidFill>
                </a:uFill>
                <a:hlinkClick r:id="rId9"/>
              </a:defRPr>
            </a:lvl1pPr>
          </a:lstStyle>
          <a:p>
            <a:pPr>
              <a:defRPr u="none">
                <a:solidFill>
                  <a:srgbClr val="000000"/>
                </a:solidFill>
                <a:uFillTx/>
              </a:defRPr>
            </a:pPr>
            <a:r>
              <a:rPr u="sng">
                <a:solidFill>
                  <a:srgbClr val="0563C1"/>
                </a:solidFill>
                <a:uFill>
                  <a:solidFill>
                    <a:srgbClr val="0563C1"/>
                  </a:solidFill>
                </a:uFill>
                <a:hlinkClick r:id="rId9"/>
              </a:rPr>
              <a:t>https://openbase.ai.xiaomi.com/#/</a:t>
            </a:r>
          </a:p>
        </p:txBody>
      </p:sp>
      <p:pic>
        <p:nvPicPr>
          <p:cNvPr id="453" name="图像" descr="图像"/>
          <p:cNvPicPr>
            <a:picLocks noChangeAspect="1"/>
          </p:cNvPicPr>
          <p:nvPr/>
        </p:nvPicPr>
        <p:blipFill>
          <a:blip r:embed="rId10"/>
          <a:stretch>
            <a:fillRect/>
          </a:stretch>
        </p:blipFill>
        <p:spPr>
          <a:xfrm>
            <a:off x="1118568" y="2288176"/>
            <a:ext cx="508001" cy="508001"/>
          </a:xfrm>
          <a:prstGeom prst="rect">
            <a:avLst/>
          </a:prstGeom>
          <a:ln w="12700">
            <a:miter lim="400000"/>
            <a:headEnd/>
            <a:tailEnd/>
          </a:ln>
        </p:spPr>
      </p:pic>
      <p:pic>
        <p:nvPicPr>
          <p:cNvPr id="454" name="图像" descr="图像"/>
          <p:cNvPicPr>
            <a:picLocks noChangeAspect="1"/>
          </p:cNvPicPr>
          <p:nvPr/>
        </p:nvPicPr>
        <p:blipFill>
          <a:blip r:embed="rId11"/>
          <a:stretch>
            <a:fillRect/>
          </a:stretch>
        </p:blipFill>
        <p:spPr>
          <a:xfrm>
            <a:off x="3268477" y="2305131"/>
            <a:ext cx="474092" cy="474092"/>
          </a:xfrm>
          <a:prstGeom prst="rect">
            <a:avLst/>
          </a:prstGeom>
          <a:ln w="12700">
            <a:miter lim="400000"/>
            <a:headEnd/>
            <a:tailEnd/>
          </a:ln>
        </p:spPr>
      </p:pic>
      <p:pic>
        <p:nvPicPr>
          <p:cNvPr id="455" name="图像" descr="图像"/>
          <p:cNvPicPr>
            <a:picLocks noChangeAspect="1"/>
          </p:cNvPicPr>
          <p:nvPr/>
        </p:nvPicPr>
        <p:blipFill>
          <a:blip r:embed="rId12"/>
          <a:stretch>
            <a:fillRect/>
          </a:stretch>
        </p:blipFill>
        <p:spPr>
          <a:xfrm>
            <a:off x="5384477" y="2288176"/>
            <a:ext cx="508001" cy="508001"/>
          </a:xfrm>
          <a:prstGeom prst="rect">
            <a:avLst/>
          </a:prstGeom>
          <a:ln w="12700">
            <a:miter lim="400000"/>
            <a:headEnd/>
            <a:tailEnd/>
          </a:ln>
        </p:spPr>
      </p:pic>
      <p:pic>
        <p:nvPicPr>
          <p:cNvPr id="456" name="图像" descr="图像"/>
          <p:cNvPicPr>
            <a:picLocks noChangeAspect="1"/>
          </p:cNvPicPr>
          <p:nvPr/>
        </p:nvPicPr>
        <p:blipFill>
          <a:blip r:embed="rId13"/>
          <a:stretch>
            <a:fillRect/>
          </a:stretch>
        </p:blipFill>
        <p:spPr>
          <a:xfrm>
            <a:off x="7534386" y="2288176"/>
            <a:ext cx="508001" cy="508001"/>
          </a:xfrm>
          <a:prstGeom prst="rect">
            <a:avLst/>
          </a:prstGeom>
          <a:ln w="12700">
            <a:miter lim="400000"/>
            <a:headEnd/>
            <a:tailEnd/>
          </a:ln>
        </p:spPr>
      </p:pic>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custDataLst>
              <p:tags r:id="rId1"/>
            </p:custDataLst>
          </p:nvPr>
        </p:nvPicPr>
        <p:blipFill>
          <a:blip r:embed="rId3"/>
          <a:stretch>
            <a:fillRect/>
          </a:stretch>
        </p:blipFill>
        <p:spPr>
          <a:xfrm>
            <a:off x="3279775" y="3044190"/>
            <a:ext cx="2216150" cy="2165350"/>
          </a:xfrm>
          <a:prstGeom prst="rect">
            <a:avLst/>
          </a:prstGeom>
        </p:spPr>
      </p:pic>
      <p:sp>
        <p:nvSpPr>
          <p:cNvPr id="5" name="文本框 4"/>
          <p:cNvSpPr txBox="1"/>
          <p:nvPr/>
        </p:nvSpPr>
        <p:spPr>
          <a:xfrm>
            <a:off x="697865" y="1395730"/>
            <a:ext cx="7251065" cy="1014730"/>
          </a:xfrm>
          <a:prstGeom prst="rect">
            <a:avLst/>
          </a:prstGeom>
          <a:noFill/>
        </p:spPr>
        <p:txBody>
          <a:bodyPr wrap="square" rtlCol="0" anchor="t">
            <a:spAutoFit/>
          </a:bodyPr>
          <a:lstStyle/>
          <a:p>
            <a:r>
              <a:rPr lang="zh-CN" altLang="en-US" sz="2400" b="1"/>
              <a:t>“神经+符号”：从知识图谱角度看认知推理的发展</a:t>
            </a:r>
          </a:p>
          <a:p>
            <a:pPr algn="r"/>
            <a:endParaRPr lang="zh-CN" altLang="en-US"/>
          </a:p>
          <a:p>
            <a:pPr algn="r"/>
            <a:r>
              <a:rPr lang="zh-CN" altLang="en-US"/>
              <a:t>AI科技评论 2020-09-18 21:41:33</a:t>
            </a:r>
          </a:p>
        </p:txBody>
      </p:sp>
    </p:spTree>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5362" name="Picture 2" descr="总体知识图谱框架如下">
            <a:extLst>
              <a:ext uri="{FF2B5EF4-FFF2-40B4-BE49-F238E27FC236}">
                <a16:creationId xmlns:a16="http://schemas.microsoft.com/office/drawing/2014/main" id="{3D8540D5-E0B5-404A-BB80-AD0174A82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753" y="228684"/>
            <a:ext cx="7515571" cy="648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386937"/>
      </p:ext>
    </p:extLst>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7410" name="Picture 2" descr="在这里插入图片描述">
            <a:extLst>
              <a:ext uri="{FF2B5EF4-FFF2-40B4-BE49-F238E27FC236}">
                <a16:creationId xmlns:a16="http://schemas.microsoft.com/office/drawing/2014/main" id="{E7A9496B-A5B3-40CC-B711-93361839C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5175"/>
            <a:ext cx="9067682" cy="542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421049"/>
      </p:ext>
    </p:extLst>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6386" name="Picture 2" descr="在这里插入图片描述">
            <a:extLst>
              <a:ext uri="{FF2B5EF4-FFF2-40B4-BE49-F238E27FC236}">
                <a16:creationId xmlns:a16="http://schemas.microsoft.com/office/drawing/2014/main" id="{57767B8C-529E-4CDC-AB7A-4C80FE30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30" y="1855472"/>
            <a:ext cx="8829539" cy="314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718083"/>
      </p:ext>
    </p:extLst>
  </p:cSld>
  <p:clrMapOvr>
    <a:masterClrMapping/>
  </p:clrMapOvr>
  <p:transition>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996950" y="377825"/>
            <a:ext cx="1736090" cy="482600"/>
          </a:xfrm>
          <a:prstGeom prst="rect">
            <a:avLst/>
          </a:prstGeom>
          <a:noFill/>
        </p:spPr>
        <p:txBody>
          <a:bodyPr wrap="none" lIns="68577" tIns="34289" rIns="68577" bIns="34289">
            <a:spAutoFit/>
          </a:bodyPr>
          <a:lstStyle/>
          <a:p>
            <a:pPr marR="0" defTabSz="914400" eaLnBrk="1" hangingPunct="1">
              <a:buClrTx/>
              <a:buSzTx/>
              <a:buFontTx/>
              <a:defRPr/>
            </a:pPr>
            <a:r>
              <a:rPr kumimoji="0" lang="zh-CN" altLang="en-US" sz="2700" kern="1200" cap="none" spc="450" normalizeH="0" baseline="0" noProof="0" dirty="0">
                <a:solidFill>
                  <a:schemeClr val="tx2"/>
                </a:solidFill>
                <a:latin typeface="微软雅黑" panose="020B0503020204020204" pitchFamily="34" charset="-122"/>
                <a:ea typeface="微软雅黑" panose="020B0503020204020204" pitchFamily="34" charset="-122"/>
                <a:cs typeface="+mn-cs"/>
              </a:rPr>
              <a:t>本章回顾</a:t>
            </a:r>
          </a:p>
        </p:txBody>
      </p:sp>
      <p:sp>
        <p:nvSpPr>
          <p:cNvPr id="99332"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129</a:t>
            </a:fld>
            <a:endParaRPr lang="en-US" altLang="en-US" sz="1200" dirty="0">
              <a:solidFill>
                <a:srgbClr val="898989"/>
              </a:solidFill>
            </a:endParaRPr>
          </a:p>
        </p:txBody>
      </p:sp>
      <p:sp>
        <p:nvSpPr>
          <p:cNvPr id="99333" name="矩形 2"/>
          <p:cNvSpPr/>
          <p:nvPr/>
        </p:nvSpPr>
        <p:spPr>
          <a:xfrm>
            <a:off x="639763" y="2435225"/>
            <a:ext cx="7985125" cy="500063"/>
          </a:xfrm>
          <a:prstGeom prst="rect">
            <a:avLst/>
          </a:prstGeom>
          <a:noFill/>
          <a:ln w="9525">
            <a:noFill/>
          </a:ln>
        </p:spPr>
        <p:txBody>
          <a:bodyPr>
            <a:spAutoFit/>
          </a:bodyPr>
          <a:lstStyle/>
          <a:p>
            <a:pPr eaLnBrk="1" hangingPunct="1">
              <a:lnSpc>
                <a:spcPct val="145000"/>
              </a:lnSpc>
            </a:pPr>
            <a:r>
              <a:rPr lang="zh-CN" altLang="en-US" sz="2100" dirty="0">
                <a:latin typeface="Verdana" panose="020B0604030504040204" pitchFamily="34" charset="0"/>
              </a:rPr>
              <a:t>       </a:t>
            </a:r>
          </a:p>
        </p:txBody>
      </p:sp>
      <p:sp>
        <p:nvSpPr>
          <p:cNvPr id="99334" name="内容占位符 2"/>
          <p:cNvSpPr txBox="1"/>
          <p:nvPr/>
        </p:nvSpPr>
        <p:spPr>
          <a:xfrm>
            <a:off x="1492885" y="1094740"/>
            <a:ext cx="6690360" cy="5763895"/>
          </a:xfrm>
          <a:prstGeom prst="rect">
            <a:avLst/>
          </a:prstGeom>
          <a:noFill/>
          <a:ln w="9525">
            <a:noFill/>
          </a:ln>
        </p:spPr>
        <p:txBody>
          <a:bodyPr lIns="68577" tIns="34289" rIns="68577" bIns="34289"/>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stStyle>
          <a:p>
            <a:pPr marL="227330" lvl="0" indent="-227330" defTabSz="913130" eaLnBrk="1" hangingPunct="1">
              <a:lnSpc>
                <a:spcPct val="90000"/>
              </a:lnSpc>
              <a:spcBef>
                <a:spcPts val="1000"/>
              </a:spcBef>
              <a:buClrTx/>
              <a:buFont typeface="Arial" panose="020B0604020202020204" pitchFamily="34" charset="0"/>
              <a:buChar char="•"/>
            </a:pPr>
            <a:r>
              <a:rPr lang="zh-CN" altLang="en-US" sz="2400" dirty="0"/>
              <a:t>知识和知识表示    </a:t>
            </a:r>
            <a:r>
              <a:rPr lang="en-US" altLang="zh-CN" sz="2400" dirty="0"/>
              <a:t>DIKW</a:t>
            </a:r>
            <a:endParaRPr lang="zh-CN" altLang="en-US" sz="2400" dirty="0"/>
          </a:p>
          <a:p>
            <a:pPr marL="227330" lvl="0" indent="-227330" defTabSz="913130" eaLnBrk="1" hangingPunct="1">
              <a:lnSpc>
                <a:spcPct val="90000"/>
              </a:lnSpc>
              <a:spcBef>
                <a:spcPts val="1000"/>
              </a:spcBef>
              <a:buClrTx/>
              <a:buFont typeface="Arial" panose="020B0604020202020204" pitchFamily="34" charset="0"/>
              <a:buChar char="•"/>
            </a:pPr>
            <a:r>
              <a:rPr lang="zh-CN" altLang="en-US" sz="2400" dirty="0"/>
              <a:t>状态空间表示       </a:t>
            </a:r>
            <a:r>
              <a:rPr lang="en-US" altLang="zh-CN" sz="2400" dirty="0"/>
              <a:t>(S,F,G)</a:t>
            </a:r>
          </a:p>
          <a:p>
            <a:pPr marL="684530" lvl="1" indent="-227330" defTabSz="913130" eaLnBrk="1" hangingPunct="1">
              <a:lnSpc>
                <a:spcPct val="90000"/>
              </a:lnSpc>
              <a:spcBef>
                <a:spcPts val="1000"/>
              </a:spcBef>
              <a:buClrTx/>
              <a:buFont typeface="Arial" panose="020B0604020202020204" pitchFamily="34" charset="0"/>
              <a:buChar char="•"/>
            </a:pPr>
            <a:r>
              <a:rPr lang="en-US" altLang="zh-CN" sz="2225" dirty="0"/>
              <a:t>8</a:t>
            </a:r>
            <a:r>
              <a:rPr lang="zh-CN" altLang="en-US" sz="2225" dirty="0"/>
              <a:t>数码难题、水壶问题</a:t>
            </a:r>
          </a:p>
          <a:p>
            <a:pPr marL="227330" lvl="0" indent="-227330" defTabSz="913130" eaLnBrk="1" hangingPunct="1">
              <a:lnSpc>
                <a:spcPct val="90000"/>
              </a:lnSpc>
              <a:spcBef>
                <a:spcPts val="1000"/>
              </a:spcBef>
              <a:buClrTx/>
              <a:buFont typeface="Arial" panose="020B0604020202020204" pitchFamily="34" charset="0"/>
              <a:buChar char="•"/>
            </a:pPr>
            <a:r>
              <a:rPr lang="zh-CN" altLang="en-US" sz="2400" dirty="0"/>
              <a:t>问题归约表示     分解子问题</a:t>
            </a:r>
          </a:p>
          <a:p>
            <a:pPr marL="684530" lvl="1" indent="-227330" defTabSz="913130" eaLnBrk="1" hangingPunct="1">
              <a:lnSpc>
                <a:spcPct val="90000"/>
              </a:lnSpc>
              <a:spcBef>
                <a:spcPts val="1000"/>
              </a:spcBef>
              <a:buClrTx/>
              <a:buFont typeface="Arial" panose="020B0604020202020204" pitchFamily="34" charset="0"/>
              <a:buChar char="•"/>
            </a:pPr>
            <a:r>
              <a:rPr lang="en-US" altLang="zh-CN" sz="2225" dirty="0"/>
              <a:t>12</a:t>
            </a:r>
            <a:r>
              <a:rPr lang="zh-CN" altLang="en-US" sz="2225" dirty="0"/>
              <a:t>硬币问题</a:t>
            </a:r>
            <a:endParaRPr lang="en-US" altLang="zh-CN" sz="2225" dirty="0"/>
          </a:p>
          <a:p>
            <a:pPr marL="227330" lvl="0" indent="-227330" defTabSz="913130" eaLnBrk="1" hangingPunct="1">
              <a:lnSpc>
                <a:spcPct val="90000"/>
              </a:lnSpc>
              <a:spcBef>
                <a:spcPts val="1000"/>
              </a:spcBef>
              <a:buClrTx/>
              <a:buFont typeface="Arial" panose="020B0604020202020204" pitchFamily="34" charset="0"/>
              <a:buChar char="•"/>
            </a:pPr>
            <a:r>
              <a:rPr lang="zh-CN" altLang="en-US" sz="2400" dirty="0"/>
              <a:t>逻辑表示法</a:t>
            </a:r>
            <a:endParaRPr lang="en-US" altLang="zh-CN" sz="2400" dirty="0"/>
          </a:p>
          <a:p>
            <a:pPr marL="227330" lvl="0" indent="-227330" defTabSz="913130" eaLnBrk="1" hangingPunct="1">
              <a:lnSpc>
                <a:spcPct val="90000"/>
              </a:lnSpc>
              <a:spcBef>
                <a:spcPts val="1000"/>
              </a:spcBef>
              <a:buClrTx/>
              <a:buFont typeface="Arial" panose="020B0604020202020204" pitchFamily="34" charset="0"/>
              <a:buChar char="•"/>
            </a:pPr>
            <a:r>
              <a:rPr lang="zh-CN" altLang="en-US" sz="2400" dirty="0">
                <a:sym typeface="+mn-ea"/>
              </a:rPr>
              <a:t>语义网络表示法</a:t>
            </a:r>
            <a:endParaRPr lang="en-US" altLang="zh-CN" sz="2400" dirty="0"/>
          </a:p>
          <a:p>
            <a:pPr marL="227330" lvl="0" indent="-227330" defTabSz="913130" eaLnBrk="1" hangingPunct="1">
              <a:lnSpc>
                <a:spcPct val="90000"/>
              </a:lnSpc>
              <a:spcBef>
                <a:spcPts val="1000"/>
              </a:spcBef>
              <a:buClrTx/>
              <a:buFont typeface="Arial" panose="020B0604020202020204" pitchFamily="34" charset="0"/>
              <a:buChar char="•"/>
            </a:pPr>
            <a:r>
              <a:rPr lang="zh-CN" altLang="en-US" sz="2400" dirty="0"/>
              <a:t>产生式表示法    非结构化信息</a:t>
            </a:r>
          </a:p>
          <a:p>
            <a:pPr marL="684530" lvl="1" indent="-227330" defTabSz="913130" eaLnBrk="1" hangingPunct="1">
              <a:lnSpc>
                <a:spcPct val="90000"/>
              </a:lnSpc>
              <a:spcBef>
                <a:spcPts val="1000"/>
              </a:spcBef>
              <a:buClrTx/>
              <a:buFont typeface="Arial" panose="020B0604020202020204" pitchFamily="34" charset="0"/>
              <a:buChar char="•"/>
            </a:pPr>
            <a:r>
              <a:rPr lang="zh-CN" altLang="en-US" sz="2225" dirty="0"/>
              <a:t>识别动物系统</a:t>
            </a:r>
            <a:endParaRPr lang="en-US" altLang="zh-CN" sz="2225" dirty="0"/>
          </a:p>
          <a:p>
            <a:pPr marL="227330" lvl="0" indent="-227330" defTabSz="913130" eaLnBrk="1" hangingPunct="1">
              <a:lnSpc>
                <a:spcPct val="90000"/>
              </a:lnSpc>
              <a:spcBef>
                <a:spcPts val="1000"/>
              </a:spcBef>
              <a:buClrTx/>
              <a:buFont typeface="Arial" panose="020B0604020202020204" pitchFamily="34" charset="0"/>
              <a:buChar char="•"/>
            </a:pPr>
            <a:r>
              <a:rPr lang="zh-CN" altLang="en-US" sz="2400" dirty="0"/>
              <a:t>框架表示法        结构化</a:t>
            </a:r>
          </a:p>
          <a:p>
            <a:pPr marL="684530" lvl="1" indent="-227330" defTabSz="913130" eaLnBrk="1" hangingPunct="1">
              <a:lnSpc>
                <a:spcPct val="90000"/>
              </a:lnSpc>
              <a:spcBef>
                <a:spcPts val="1000"/>
              </a:spcBef>
              <a:buClrTx/>
              <a:buFont typeface="Arial" panose="020B0604020202020204" pitchFamily="34" charset="0"/>
              <a:buChar char="•"/>
            </a:pPr>
            <a:r>
              <a:rPr lang="zh-CN" altLang="en-US" sz="2225" dirty="0"/>
              <a:t>教师框架、地震灾害</a:t>
            </a:r>
          </a:p>
          <a:p>
            <a:pPr marL="227330" lvl="0" indent="-227330" defTabSz="913130" eaLnBrk="1" hangingPunct="1">
              <a:lnSpc>
                <a:spcPct val="90000"/>
              </a:lnSpc>
              <a:spcBef>
                <a:spcPts val="1000"/>
              </a:spcBef>
              <a:buClrTx/>
              <a:buFont typeface="Arial" panose="020B0604020202020204" pitchFamily="34" charset="0"/>
              <a:buChar char="•"/>
            </a:pPr>
            <a:r>
              <a:rPr lang="zh-CN" altLang="en-US" sz="2400" dirty="0"/>
              <a:t>知识图谱</a:t>
            </a:r>
          </a:p>
          <a:p>
            <a:pPr marL="684530" lvl="1" indent="-227330" defTabSz="913130" eaLnBrk="1" hangingPunct="1">
              <a:lnSpc>
                <a:spcPct val="90000"/>
              </a:lnSpc>
              <a:spcBef>
                <a:spcPts val="1000"/>
              </a:spcBef>
              <a:buClrTx/>
              <a:buFont typeface="Arial" panose="020B0604020202020204" pitchFamily="34" charset="0"/>
              <a:buChar char="•"/>
            </a:pPr>
            <a:r>
              <a:rPr lang="zh-CN" altLang="en-US" sz="2225" dirty="0"/>
              <a:t>新冠疫情知识图谱、</a:t>
            </a:r>
            <a:r>
              <a:rPr lang="en-US" altLang="zh-CN" sz="2225" dirty="0"/>
              <a:t>openKG</a:t>
            </a:r>
            <a:r>
              <a:rPr lang="zh-CN" altLang="en-US" sz="2225" dirty="0"/>
              <a:t>、小米</a:t>
            </a:r>
            <a:r>
              <a:rPr lang="en-US" altLang="zh-CN" sz="2225" dirty="0"/>
              <a:t>KG</a:t>
            </a:r>
          </a:p>
          <a:p>
            <a:pPr marL="227330" lvl="0" indent="-227330" defTabSz="913130" eaLnBrk="1" hangingPunct="1">
              <a:lnSpc>
                <a:spcPct val="90000"/>
              </a:lnSpc>
              <a:spcBef>
                <a:spcPts val="1000"/>
              </a:spcBef>
              <a:buClrTx/>
              <a:buFont typeface="Arial" panose="020B0604020202020204" pitchFamily="34" charset="0"/>
              <a:buChar char="•"/>
            </a:pPr>
            <a:endParaRPr lang="zh-CN" altLang="en-US" sz="2400"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412115" y="831850"/>
            <a:ext cx="7994650" cy="3397885"/>
          </a:xfrm>
        </p:spPr>
        <p:txBody>
          <a:bodyPr/>
          <a:lstStyle/>
          <a:p>
            <a:pPr algn="just" eaLnBrk="1" hangingPunct="1">
              <a:lnSpc>
                <a:spcPct val="140000"/>
              </a:lnSpc>
            </a:pPr>
            <a:r>
              <a:rPr lang="zh-CN" altLang="en-US" dirty="0"/>
              <a:t>在分析和研究：人运用智能求解的方法之后，人们发现许多问题的求解方法都是通过试探在某个可能的解空间内寻找一个解来求解问题；</a:t>
            </a:r>
          </a:p>
          <a:p>
            <a:pPr algn="just" eaLnBrk="1" hangingPunct="1">
              <a:lnSpc>
                <a:spcPct val="140000"/>
              </a:lnSpc>
            </a:pPr>
            <a:r>
              <a:rPr lang="zh-CN" altLang="en-US" dirty="0"/>
              <a:t>这种基于解答空间的问题表示和求解方法就是</a:t>
            </a:r>
            <a:r>
              <a:rPr lang="zh-CN" altLang="en-US" b="1" dirty="0">
                <a:solidFill>
                  <a:srgbClr val="FF0000"/>
                </a:solidFill>
              </a:rPr>
              <a:t>状态空间法</a:t>
            </a:r>
            <a:r>
              <a:rPr lang="zh-CN" altLang="en-US" dirty="0"/>
              <a:t>。</a:t>
            </a:r>
          </a:p>
        </p:txBody>
      </p:sp>
      <p:sp>
        <p:nvSpPr>
          <p:cNvPr id="4" name="内容占位符 2"/>
          <p:cNvSpPr txBox="1"/>
          <p:nvPr/>
        </p:nvSpPr>
        <p:spPr>
          <a:xfrm>
            <a:off x="492760" y="4997450"/>
            <a:ext cx="8158480" cy="1198245"/>
          </a:xfrm>
          <a:prstGeom prst="rect">
            <a:avLst/>
          </a:prstGeom>
        </p:spPr>
        <p:txBody>
          <a:bodyPr vert="horz" lIns="68577" tIns="34288" rIns="68577" bIns="34288"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zh-CN" altLang="en-US" sz="2400" dirty="0">
                <a:sym typeface="+mn-ea"/>
              </a:rPr>
              <a:t>许多涉及智力的问题求解可看成状态空间的搜索。</a:t>
            </a:r>
            <a:r>
              <a:rPr lang="zh-CN" altLang="en-US" sz="2400" dirty="0"/>
              <a:t>诸如：</a:t>
            </a:r>
            <a:endParaRPr lang="en-US" altLang="zh-CN" sz="2400" dirty="0"/>
          </a:p>
          <a:p>
            <a:pPr marL="457200" lvl="1" indent="0">
              <a:buNone/>
            </a:pPr>
            <a:r>
              <a:rPr lang="zh-CN" altLang="en-US" dirty="0"/>
              <a:t>分配、调度；旅行商问题、路径规划；游戏、博弈等</a:t>
            </a:r>
          </a:p>
        </p:txBody>
      </p:sp>
    </p:spTree>
  </p:cSld>
  <p:clrMapOvr>
    <a:masterClrMapping/>
  </p:clrMapOvr>
  <p:transition>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r>
              <a:rPr lang="en-US" altLang="zh-CN" dirty="0"/>
              <a:t>1</a:t>
            </a:r>
            <a:r>
              <a:rPr lang="zh-CN" altLang="en-US" dirty="0"/>
              <a:t>：农夫过河问题</a:t>
            </a:r>
          </a:p>
        </p:txBody>
      </p:sp>
      <p:sp>
        <p:nvSpPr>
          <p:cNvPr id="3" name="内容占位符 2"/>
          <p:cNvSpPr>
            <a:spLocks noGrp="1"/>
          </p:cNvSpPr>
          <p:nvPr>
            <p:ph idx="1"/>
          </p:nvPr>
        </p:nvSpPr>
        <p:spPr>
          <a:xfrm>
            <a:off x="275033" y="2125268"/>
            <a:ext cx="4492112" cy="2478792"/>
          </a:xfrm>
        </p:spPr>
        <p:txBody>
          <a:bodyPr>
            <a:normAutofit fontScale="80000" lnSpcReduction="10000"/>
          </a:bodyPr>
          <a:lstStyle/>
          <a:p>
            <a:pPr marL="0" lvl="0" indent="0" defTabSz="914400" eaLnBrk="0" fontAlgn="base" hangingPunct="0">
              <a:lnSpc>
                <a:spcPct val="100000"/>
              </a:lnSpc>
              <a:spcBef>
                <a:spcPct val="0"/>
              </a:spcBef>
              <a:spcAft>
                <a:spcPct val="0"/>
              </a:spcAft>
              <a:buNone/>
            </a:pPr>
            <a:r>
              <a:rPr lang="zh-CN" altLang="zh-CN" dirty="0">
                <a:solidFill>
                  <a:srgbClr val="000000"/>
                </a:solidFill>
                <a:latin typeface="Arial" panose="020B0604020202020204" pitchFamily="34" charset="0"/>
                <a:ea typeface="Calibri" panose="020F0502020204030204" charset="0"/>
              </a:rPr>
              <a:t>农夫、狼、羊、白菜过河的游戏。</a:t>
            </a:r>
            <a:endParaRPr lang="zh-CN" altLang="zh-CN" sz="1200" dirty="0">
              <a:latin typeface="Arial" panose="020B0604020202020204" pitchFamily="34" charset="0"/>
            </a:endParaRPr>
          </a:p>
          <a:p>
            <a:pPr marL="0" lvl="0" indent="0" defTabSz="914400" eaLnBrk="0" fontAlgn="base" hangingPunct="0">
              <a:lnSpc>
                <a:spcPct val="100000"/>
              </a:lnSpc>
              <a:spcBef>
                <a:spcPct val="0"/>
              </a:spcBef>
              <a:spcAft>
                <a:spcPct val="0"/>
              </a:spcAft>
              <a:buNone/>
            </a:pPr>
            <a:r>
              <a:rPr lang="zh-CN" altLang="zh-CN" dirty="0">
                <a:solidFill>
                  <a:srgbClr val="000000"/>
                </a:solidFill>
                <a:latin typeface="Arial" panose="020B0604020202020204" pitchFamily="34" charset="0"/>
                <a:ea typeface="Calibri" panose="020F0502020204030204" charset="0"/>
              </a:rPr>
              <a:t>只有农夫能开船</a:t>
            </a:r>
            <a:r>
              <a:rPr lang="zh-CN" altLang="en-US" dirty="0">
                <a:solidFill>
                  <a:srgbClr val="000000"/>
                </a:solidFill>
                <a:latin typeface="Arial" panose="020B0604020202020204" pitchFamily="34" charset="0"/>
                <a:ea typeface="Calibri" panose="020F0502020204030204" charset="0"/>
              </a:rPr>
              <a:t>；</a:t>
            </a:r>
            <a:endParaRPr lang="zh-CN" altLang="zh-CN" sz="1200" dirty="0">
              <a:latin typeface="Arial" panose="020B0604020202020204" pitchFamily="34" charset="0"/>
            </a:endParaRPr>
          </a:p>
          <a:p>
            <a:pPr marL="0" lvl="0" indent="0" defTabSz="914400" eaLnBrk="0" fontAlgn="base" hangingPunct="0">
              <a:lnSpc>
                <a:spcPct val="100000"/>
              </a:lnSpc>
              <a:spcBef>
                <a:spcPct val="0"/>
              </a:spcBef>
              <a:spcAft>
                <a:spcPct val="0"/>
              </a:spcAft>
              <a:buNone/>
            </a:pPr>
            <a:r>
              <a:rPr lang="zh-CN" altLang="zh-CN" dirty="0">
                <a:solidFill>
                  <a:srgbClr val="000000"/>
                </a:solidFill>
                <a:latin typeface="Arial" panose="020B0604020202020204" pitchFamily="34" charset="0"/>
                <a:ea typeface="Calibri" panose="020F0502020204030204" charset="0"/>
              </a:rPr>
              <a:t>船上只能放</a:t>
            </a:r>
            <a:r>
              <a:rPr lang="en-US" altLang="zh-CN" dirty="0">
                <a:solidFill>
                  <a:srgbClr val="000000"/>
                </a:solidFill>
                <a:latin typeface="Arial" panose="020B0604020202020204" pitchFamily="34" charset="0"/>
                <a:ea typeface="Calibri" panose="020F0502020204030204" charset="0"/>
              </a:rPr>
              <a:t>1</a:t>
            </a:r>
            <a:r>
              <a:rPr lang="zh-CN" altLang="en-US" dirty="0">
                <a:solidFill>
                  <a:srgbClr val="000000"/>
                </a:solidFill>
                <a:latin typeface="Arial" panose="020B0604020202020204" pitchFamily="34" charset="0"/>
                <a:ea typeface="Calibri" panose="020F0502020204030204" charset="0"/>
              </a:rPr>
              <a:t>个物品 </a:t>
            </a:r>
            <a:r>
              <a:rPr lang="en-US" altLang="zh-CN" dirty="0">
                <a:solidFill>
                  <a:srgbClr val="000000"/>
                </a:solidFill>
                <a:latin typeface="Arial" panose="020B0604020202020204" pitchFamily="34" charset="0"/>
                <a:ea typeface="Calibri" panose="020F0502020204030204" charset="0"/>
              </a:rPr>
              <a:t>– </a:t>
            </a:r>
            <a:r>
              <a:rPr lang="zh-CN" altLang="en-US" dirty="0">
                <a:solidFill>
                  <a:srgbClr val="000000"/>
                </a:solidFill>
                <a:latin typeface="Arial" panose="020B0604020202020204" pitchFamily="34" charset="0"/>
                <a:ea typeface="Calibri" panose="020F0502020204030204" charset="0"/>
              </a:rPr>
              <a:t>没有农夫看管，狼会吃羊，羊会吃白菜。</a:t>
            </a:r>
            <a:endParaRPr lang="zh-CN" altLang="en-US" sz="1200" dirty="0">
              <a:latin typeface="Arial" panose="020B0604020202020204" pitchFamily="34" charset="0"/>
            </a:endParaRPr>
          </a:p>
          <a:p>
            <a:pPr marL="0" lvl="0" indent="0" defTabSz="914400" eaLnBrk="0" fontAlgn="base" hangingPunct="0">
              <a:lnSpc>
                <a:spcPct val="100000"/>
              </a:lnSpc>
              <a:spcBef>
                <a:spcPct val="0"/>
              </a:spcBef>
              <a:spcAft>
                <a:spcPct val="0"/>
              </a:spcAft>
              <a:buNone/>
            </a:pPr>
            <a:r>
              <a:rPr lang="zh-CN" altLang="en-US" dirty="0">
                <a:solidFill>
                  <a:srgbClr val="000000"/>
                </a:solidFill>
                <a:latin typeface="Arial" panose="020B0604020202020204" pitchFamily="34" charset="0"/>
                <a:ea typeface="Calibri" panose="020F0502020204030204" charset="0"/>
              </a:rPr>
              <a:t>如何过河？</a:t>
            </a:r>
            <a:endParaRPr lang="en-US" altLang="zh-CN" dirty="0">
              <a:solidFill>
                <a:srgbClr val="000000"/>
              </a:solidFill>
              <a:latin typeface="Arial" panose="020B0604020202020204" pitchFamily="34" charset="0"/>
              <a:ea typeface="Calibri" panose="020F0502020204030204" charset="0"/>
            </a:endParaRPr>
          </a:p>
          <a:p>
            <a:pPr marL="0" lvl="0" indent="0" defTabSz="914400" eaLnBrk="0" fontAlgn="base" hangingPunct="0">
              <a:lnSpc>
                <a:spcPct val="100000"/>
              </a:lnSpc>
              <a:spcBef>
                <a:spcPct val="0"/>
              </a:spcBef>
              <a:spcAft>
                <a:spcPct val="0"/>
              </a:spcAft>
              <a:buNone/>
            </a:pPr>
            <a:endParaRPr lang="en-US" altLang="zh-CN" dirty="0">
              <a:solidFill>
                <a:srgbClr val="000000"/>
              </a:solidFill>
              <a:latin typeface="Arial" panose="020B0604020202020204" pitchFamily="34" charset="0"/>
              <a:ea typeface="Calibri" panose="020F0502020204030204" charset="0"/>
            </a:endParaRPr>
          </a:p>
          <a:p>
            <a:pPr marL="0" lvl="0" indent="0" defTabSz="914400" eaLnBrk="0" fontAlgn="base" hangingPunct="0">
              <a:lnSpc>
                <a:spcPct val="100000"/>
              </a:lnSpc>
              <a:spcBef>
                <a:spcPct val="0"/>
              </a:spcBef>
              <a:spcAft>
                <a:spcPct val="0"/>
              </a:spcAft>
              <a:buNone/>
            </a:pPr>
            <a:r>
              <a:rPr lang="zh-CN" altLang="en-US" sz="2400" dirty="0">
                <a:latin typeface="Arial" panose="020B0604020202020204" pitchFamily="34" charset="0"/>
              </a:rPr>
              <a:t>请设计状态空间、画出搜索路径</a:t>
            </a:r>
          </a:p>
          <a:p>
            <a:endParaRPr lang="zh-CN" altLang="en-US" dirty="0"/>
          </a:p>
        </p:txBody>
      </p:sp>
      <p:sp>
        <p:nvSpPr>
          <p:cNvPr id="4" name="灯片编号占位符 3"/>
          <p:cNvSpPr>
            <a:spLocks noGrp="1"/>
          </p:cNvSpPr>
          <p:nvPr>
            <p:ph type="sldNum" sz="quarter" idx="12"/>
          </p:nvPr>
        </p:nvSpPr>
        <p:spPr/>
        <p:txBody>
          <a:bodyPr/>
          <a:lstStyle/>
          <a:p>
            <a:fld id="{888F8D02-9041-4C59-BC62-13DE0E5C6713}" type="slidenum">
              <a:rPr lang="zh-CN" altLang="en-US" sz="100" smtClean="0">
                <a:solidFill>
                  <a:prstClr val="black">
                    <a:tint val="75000"/>
                  </a:prstClr>
                </a:solidFill>
              </a:rPr>
              <a:t>130</a:t>
            </a:fld>
            <a:endParaRPr lang="zh-CN" altLang="en-US" sz="100">
              <a:solidFill>
                <a:prstClr val="black">
                  <a:tint val="75000"/>
                </a:prstClr>
              </a:solidFill>
            </a:endParaRPr>
          </a:p>
        </p:txBody>
      </p:sp>
      <p:pic>
        <p:nvPicPr>
          <p:cNvPr id="10241" name="Picture 2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146" y="2125268"/>
            <a:ext cx="4296966" cy="22800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a:t>状态和状态空间 </a:t>
            </a:r>
          </a:p>
        </p:txBody>
      </p:sp>
      <p:sp>
        <p:nvSpPr>
          <p:cNvPr id="7171" name="Rectangle 3"/>
          <p:cNvSpPr>
            <a:spLocks noGrp="1" noChangeArrowheads="1"/>
          </p:cNvSpPr>
          <p:nvPr>
            <p:ph type="body" idx="1"/>
          </p:nvPr>
        </p:nvSpPr>
        <p:spPr>
          <a:xfrm>
            <a:off x="755650" y="1485900"/>
            <a:ext cx="7978775" cy="4431665"/>
          </a:xfrm>
        </p:spPr>
        <p:txBody>
          <a:bodyPr/>
          <a:lstStyle/>
          <a:p>
            <a:pPr algn="just" eaLnBrk="1" hangingPunct="1">
              <a:lnSpc>
                <a:spcPct val="125000"/>
              </a:lnSpc>
            </a:pPr>
            <a:r>
              <a:rPr lang="zh-CN" altLang="en-US" dirty="0">
                <a:solidFill>
                  <a:srgbClr val="FF0000"/>
                </a:solidFill>
              </a:rPr>
              <a:t>状态</a:t>
            </a:r>
            <a:r>
              <a:rPr lang="zh-CN" altLang="en-US" dirty="0"/>
              <a:t>（</a:t>
            </a:r>
            <a:r>
              <a:rPr lang="en-US" altLang="zh-CN" dirty="0"/>
              <a:t>state</a:t>
            </a:r>
            <a:r>
              <a:rPr lang="zh-CN" altLang="en-US" dirty="0"/>
              <a:t>）是为描述某些不同事物间的差别而引入的一组最少变量</a:t>
            </a:r>
            <a:r>
              <a:rPr lang="en-US" altLang="zh-CN" i="1" dirty="0"/>
              <a:t>q</a:t>
            </a:r>
            <a:r>
              <a:rPr lang="en-US" altLang="zh-CN" i="1" baseline="-25000" dirty="0"/>
              <a:t>0</a:t>
            </a:r>
            <a:r>
              <a:rPr lang="zh-CN" altLang="en-US" i="1" dirty="0"/>
              <a:t>，</a:t>
            </a:r>
            <a:r>
              <a:rPr lang="en-US" altLang="zh-CN" i="1" dirty="0"/>
              <a:t>q</a:t>
            </a:r>
            <a:r>
              <a:rPr lang="en-US" altLang="zh-CN" i="1" baseline="-30000" dirty="0"/>
              <a:t>1</a:t>
            </a:r>
            <a:r>
              <a:rPr lang="zh-CN" altLang="en-US" i="1" dirty="0"/>
              <a:t>，</a:t>
            </a:r>
            <a:r>
              <a:rPr lang="en-US" altLang="zh-CN" i="1" dirty="0"/>
              <a:t>q</a:t>
            </a:r>
            <a:r>
              <a:rPr lang="en-US" altLang="zh-CN" i="1" baseline="-30000" dirty="0"/>
              <a:t>2</a:t>
            </a:r>
            <a:r>
              <a:rPr lang="en-US" altLang="zh-CN" i="1" dirty="0">
                <a:latin typeface="Times New Roman" panose="02020603050405020304" pitchFamily="18" charset="0"/>
              </a:rPr>
              <a:t>…</a:t>
            </a:r>
            <a:r>
              <a:rPr lang="en-US" altLang="zh-CN" i="1" dirty="0"/>
              <a:t>,</a:t>
            </a:r>
            <a:r>
              <a:rPr lang="en-US" altLang="zh-CN" i="1" dirty="0" err="1"/>
              <a:t>q</a:t>
            </a:r>
            <a:r>
              <a:rPr lang="en-US" altLang="zh-CN" i="1" baseline="-30000" dirty="0" err="1"/>
              <a:t>n</a:t>
            </a:r>
            <a:r>
              <a:rPr lang="zh-CN" altLang="en-US" dirty="0"/>
              <a:t>的有序集合</a:t>
            </a:r>
            <a:r>
              <a:rPr lang="en-US" altLang="zh-CN" dirty="0"/>
              <a:t>,</a:t>
            </a:r>
            <a:r>
              <a:rPr lang="zh-CN" altLang="en-US" dirty="0"/>
              <a:t>并表示为</a:t>
            </a:r>
            <a:r>
              <a:rPr lang="en-US" altLang="zh-CN" dirty="0"/>
              <a:t>:</a:t>
            </a:r>
          </a:p>
          <a:p>
            <a:pPr marL="0" indent="0" algn="just" eaLnBrk="1" hangingPunct="1">
              <a:lnSpc>
                <a:spcPct val="125000"/>
              </a:lnSpc>
              <a:buNone/>
            </a:pPr>
            <a:r>
              <a:rPr lang="en-US" altLang="zh-CN" dirty="0"/>
              <a:t>                </a:t>
            </a:r>
            <a:r>
              <a:rPr lang="en-US" altLang="zh-CN" i="1" dirty="0"/>
              <a:t>Q </a:t>
            </a:r>
            <a:r>
              <a:rPr lang="en-US" altLang="zh-CN" dirty="0"/>
              <a:t>= </a:t>
            </a:r>
            <a:r>
              <a:rPr lang="zh-CN" altLang="en-US" dirty="0"/>
              <a:t>（</a:t>
            </a:r>
            <a:r>
              <a:rPr lang="en-US" altLang="zh-CN" i="1" dirty="0"/>
              <a:t>q</a:t>
            </a:r>
            <a:r>
              <a:rPr lang="en-US" altLang="zh-CN" i="1" baseline="-25000" dirty="0"/>
              <a:t>0</a:t>
            </a:r>
            <a:r>
              <a:rPr lang="en-US" altLang="zh-CN" i="1" dirty="0"/>
              <a:t>,q</a:t>
            </a:r>
            <a:r>
              <a:rPr lang="en-US" altLang="zh-CN" i="1" baseline="-25000" dirty="0"/>
              <a:t>1</a:t>
            </a:r>
            <a:r>
              <a:rPr lang="en-US" altLang="zh-CN" i="1" dirty="0"/>
              <a:t>,</a:t>
            </a:r>
            <a:r>
              <a:rPr lang="en-US" altLang="zh-CN" i="1" dirty="0">
                <a:latin typeface="Times New Roman" panose="02020603050405020304" pitchFamily="18" charset="0"/>
              </a:rPr>
              <a:t>…</a:t>
            </a:r>
            <a:r>
              <a:rPr lang="en-US" altLang="zh-CN" i="1" dirty="0"/>
              <a:t>,</a:t>
            </a:r>
            <a:r>
              <a:rPr lang="en-US" altLang="zh-CN" i="1" dirty="0" err="1"/>
              <a:t>q</a:t>
            </a:r>
            <a:r>
              <a:rPr lang="en-US" altLang="zh-CN" i="1" baseline="-25000" dirty="0" err="1"/>
              <a:t>n</a:t>
            </a:r>
            <a:r>
              <a:rPr lang="zh-CN" altLang="en-US" dirty="0"/>
              <a:t>）   </a:t>
            </a:r>
          </a:p>
          <a:p>
            <a:pPr algn="just" eaLnBrk="1" hangingPunct="1">
              <a:lnSpc>
                <a:spcPct val="125000"/>
              </a:lnSpc>
            </a:pPr>
            <a:r>
              <a:rPr lang="zh-CN" altLang="en-US" dirty="0"/>
              <a:t>    其中，每个元素</a:t>
            </a:r>
            <a:r>
              <a:rPr lang="en-US" altLang="zh-CN" i="1" dirty="0" err="1"/>
              <a:t>q</a:t>
            </a:r>
            <a:r>
              <a:rPr lang="en-US" altLang="zh-CN" i="1" baseline="-30000" dirty="0" err="1"/>
              <a:t>ⅰ</a:t>
            </a:r>
            <a:r>
              <a:rPr lang="zh-CN" altLang="en-US" dirty="0"/>
              <a:t>称为状态变量。给定每个分量的一组值，就得到一个具体的状态。</a:t>
            </a: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a:t>状态和状态空间</a:t>
            </a:r>
          </a:p>
        </p:txBody>
      </p:sp>
      <p:sp>
        <p:nvSpPr>
          <p:cNvPr id="165891" name="Rectangle 3"/>
          <p:cNvSpPr>
            <a:spLocks noGrp="1" noChangeArrowheads="1"/>
          </p:cNvSpPr>
          <p:nvPr>
            <p:ph type="body" idx="1"/>
          </p:nvPr>
        </p:nvSpPr>
        <p:spPr>
          <a:xfrm>
            <a:off x="628651" y="2057400"/>
            <a:ext cx="7994030" cy="2730655"/>
          </a:xfrm>
        </p:spPr>
        <p:txBody>
          <a:bodyPr/>
          <a:lstStyle/>
          <a:p>
            <a:pPr>
              <a:lnSpc>
                <a:spcPct val="110000"/>
              </a:lnSpc>
              <a:spcBef>
                <a:spcPct val="25000"/>
              </a:spcBef>
              <a:defRPr/>
            </a:pPr>
            <a:r>
              <a:rPr lang="zh-CN" altLang="en-US" sz="2700" dirty="0">
                <a:solidFill>
                  <a:srgbClr val="FF0000"/>
                </a:solidFill>
              </a:rPr>
              <a:t>状态空间</a:t>
            </a:r>
            <a:r>
              <a:rPr lang="zh-CN" altLang="en-US" sz="2700" dirty="0"/>
              <a:t>记为三元组（</a:t>
            </a:r>
            <a:r>
              <a:rPr lang="en-US" altLang="zh-CN" sz="2700" dirty="0"/>
              <a:t>S</a:t>
            </a:r>
            <a:r>
              <a:rPr lang="zh-CN" altLang="en-US" sz="2700" dirty="0"/>
              <a:t>，</a:t>
            </a:r>
            <a:r>
              <a:rPr lang="en-US" altLang="zh-CN" sz="2700" dirty="0"/>
              <a:t>F</a:t>
            </a:r>
            <a:r>
              <a:rPr lang="zh-CN" altLang="en-US" sz="2700" dirty="0"/>
              <a:t>，</a:t>
            </a:r>
            <a:r>
              <a:rPr lang="en-US" altLang="zh-CN" sz="2700" dirty="0"/>
              <a:t>G</a:t>
            </a:r>
            <a:r>
              <a:rPr lang="zh-CN" altLang="en-US" sz="2700" dirty="0"/>
              <a:t>）。包含三种类型的集合，即该问题所有可能的</a:t>
            </a:r>
          </a:p>
          <a:p>
            <a:pPr marL="1428750" lvl="2" indent="-514350" eaLnBrk="1" hangingPunct="1">
              <a:lnSpc>
                <a:spcPct val="110000"/>
              </a:lnSpc>
              <a:spcBef>
                <a:spcPct val="25000"/>
              </a:spcBef>
              <a:buFont typeface="+mj-lt"/>
              <a:buAutoNum type="arabicPeriod"/>
              <a:defRPr/>
            </a:pPr>
            <a:r>
              <a:rPr lang="zh-CN" altLang="en-US" sz="2400" dirty="0"/>
              <a:t>初始状态集合</a:t>
            </a:r>
            <a:r>
              <a:rPr lang="en-US" altLang="zh-CN" sz="2400" dirty="0"/>
              <a:t>S</a:t>
            </a:r>
            <a:r>
              <a:rPr lang="zh-CN" altLang="en-US" sz="2400" dirty="0"/>
              <a:t>，</a:t>
            </a:r>
          </a:p>
          <a:p>
            <a:pPr marL="1428750" lvl="2" indent="-514350" eaLnBrk="1" hangingPunct="1">
              <a:lnSpc>
                <a:spcPct val="110000"/>
              </a:lnSpc>
              <a:spcBef>
                <a:spcPct val="25000"/>
              </a:spcBef>
              <a:buFont typeface="+mj-lt"/>
              <a:buAutoNum type="arabicPeriod"/>
              <a:defRPr/>
            </a:pPr>
            <a:r>
              <a:rPr lang="zh-CN" altLang="en-US" sz="2400" dirty="0"/>
              <a:t>操作符集合</a:t>
            </a:r>
            <a:r>
              <a:rPr lang="en-US" altLang="zh-CN" sz="2400" dirty="0"/>
              <a:t>F</a:t>
            </a:r>
          </a:p>
          <a:p>
            <a:pPr marL="1428750" lvl="2" indent="-514350" eaLnBrk="1" hangingPunct="1">
              <a:lnSpc>
                <a:spcPct val="110000"/>
              </a:lnSpc>
              <a:spcBef>
                <a:spcPct val="25000"/>
              </a:spcBef>
              <a:buFont typeface="+mj-lt"/>
              <a:buAutoNum type="arabicPeriod"/>
              <a:defRPr/>
            </a:pPr>
            <a:r>
              <a:rPr lang="zh-CN" altLang="en-US" sz="2400" dirty="0"/>
              <a:t>目标状态集合</a:t>
            </a:r>
            <a:r>
              <a:rPr lang="en-US" altLang="zh-CN" sz="2400" dirty="0"/>
              <a:t>G</a:t>
            </a:r>
            <a:r>
              <a:rPr lang="zh-CN" altLang="en-US" sz="2100" dirty="0"/>
              <a:t>。</a:t>
            </a: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a:t>状态和状态空间</a:t>
            </a:r>
          </a:p>
        </p:txBody>
      </p:sp>
      <p:sp>
        <p:nvSpPr>
          <p:cNvPr id="8195" name="Rectangle 3"/>
          <p:cNvSpPr>
            <a:spLocks noGrp="1" noChangeArrowheads="1"/>
          </p:cNvSpPr>
          <p:nvPr>
            <p:ph type="body" idx="1"/>
          </p:nvPr>
        </p:nvSpPr>
        <p:spPr/>
        <p:txBody>
          <a:bodyPr/>
          <a:lstStyle/>
          <a:p>
            <a:pPr algn="just" eaLnBrk="1" hangingPunct="1">
              <a:lnSpc>
                <a:spcPct val="140000"/>
              </a:lnSpc>
              <a:spcBef>
                <a:spcPct val="35000"/>
              </a:spcBef>
            </a:pPr>
            <a:r>
              <a:rPr lang="zh-CN" altLang="en-US" dirty="0"/>
              <a:t>使问题从一种状态变化为另一种状态的手段称为</a:t>
            </a:r>
            <a:r>
              <a:rPr lang="zh-CN" altLang="en-US" dirty="0">
                <a:solidFill>
                  <a:srgbClr val="FF0000"/>
                </a:solidFill>
              </a:rPr>
              <a:t>操作符</a:t>
            </a:r>
            <a:r>
              <a:rPr lang="zh-CN" altLang="en-US" dirty="0"/>
              <a:t>或</a:t>
            </a:r>
            <a:r>
              <a:rPr lang="zh-CN" altLang="en-US" dirty="0">
                <a:solidFill>
                  <a:srgbClr val="FF0000"/>
                </a:solidFill>
              </a:rPr>
              <a:t>算子</a:t>
            </a:r>
            <a:r>
              <a:rPr lang="zh-CN" altLang="en-US" dirty="0"/>
              <a:t>（</a:t>
            </a:r>
            <a:r>
              <a:rPr lang="en-US" altLang="zh-CN" dirty="0"/>
              <a:t>operator</a:t>
            </a:r>
            <a:r>
              <a:rPr lang="zh-CN" altLang="en-US" dirty="0"/>
              <a:t>）。</a:t>
            </a:r>
          </a:p>
          <a:p>
            <a:pPr lvl="1" algn="just">
              <a:lnSpc>
                <a:spcPct val="140000"/>
              </a:lnSpc>
              <a:spcBef>
                <a:spcPct val="35000"/>
              </a:spcBef>
              <a:buFont typeface="Wingdings" panose="05000000000000000000" pitchFamily="2" charset="2"/>
              <a:buChar char="u"/>
            </a:pPr>
            <a:r>
              <a:rPr lang="zh-CN" altLang="en-US" dirty="0"/>
              <a:t>操作符可能是走步（下棋）、过程、规则、数学算子、运算符号或逻辑运算符等。</a:t>
            </a:r>
          </a:p>
          <a:p>
            <a:pPr eaLnBrk="1" hangingPunct="1">
              <a:lnSpc>
                <a:spcPct val="140000"/>
              </a:lnSpc>
              <a:spcBef>
                <a:spcPct val="35000"/>
              </a:spcBef>
            </a:pPr>
            <a:r>
              <a:rPr lang="zh-CN" altLang="en-US" dirty="0"/>
              <a:t>问题的状态空间（</a:t>
            </a:r>
            <a:r>
              <a:rPr lang="en-US" altLang="zh-CN" dirty="0"/>
              <a:t>state space</a:t>
            </a:r>
            <a:r>
              <a:rPr lang="zh-CN" altLang="en-US" dirty="0"/>
              <a:t>）是一个表示该问题</a:t>
            </a:r>
            <a:r>
              <a:rPr lang="zh-CN" altLang="en-US" b="1" dirty="0">
                <a:solidFill>
                  <a:srgbClr val="FF0000"/>
                </a:solidFill>
              </a:rPr>
              <a:t>全部可能状态及其关系</a:t>
            </a:r>
            <a:r>
              <a:rPr lang="zh-CN" altLang="en-US" dirty="0"/>
              <a:t>的集合。</a:t>
            </a: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590116" y="304882"/>
            <a:ext cx="7928207" cy="482600"/>
          </a:xfrm>
          <a:prstGeom prst="rect">
            <a:avLst/>
          </a:prstGeom>
        </p:spPr>
        <p:txBody>
          <a:bodyPr wrap="square" lIns="68577" tIns="34289" rIns="68577" bIns="34289">
            <a:spAutoFit/>
          </a:bodyPr>
          <a:lstStyle/>
          <a:p>
            <a:r>
              <a:rPr lang="zh-CN" altLang="en-US" sz="2700" b="1" dirty="0"/>
              <a:t>例</a:t>
            </a:r>
            <a:r>
              <a:rPr lang="en-US" altLang="zh-CN" sz="2700" b="1" dirty="0"/>
              <a:t>2.1  </a:t>
            </a:r>
            <a:r>
              <a:rPr lang="zh-CN" altLang="en-US" sz="2700" b="1" dirty="0"/>
              <a:t>八数码难题</a:t>
            </a:r>
          </a:p>
        </p:txBody>
      </p:sp>
      <p:sp>
        <p:nvSpPr>
          <p:cNvPr id="2" name="灯片编号占位符 1"/>
          <p:cNvSpPr>
            <a:spLocks noGrp="1"/>
          </p:cNvSpPr>
          <p:nvPr>
            <p:ph type="sldNum" sz="quarter" idx="12"/>
          </p:nvPr>
        </p:nvSpPr>
        <p:spPr/>
        <p:txBody>
          <a:bodyPr/>
          <a:lstStyle/>
          <a:p>
            <a:fld id="{888F8D02-9041-4C59-BC62-13DE0E5C6713}" type="slidenum">
              <a:rPr lang="zh-CN" altLang="en-US" sz="100" smtClean="0"/>
              <a:t>17</a:t>
            </a:fld>
            <a:endParaRPr lang="zh-CN" altLang="en-US" sz="100"/>
          </a:p>
        </p:txBody>
      </p:sp>
      <mc:AlternateContent xmlns:mc="http://schemas.openxmlformats.org/markup-compatibility/2006" xmlns:a14="http://schemas.microsoft.com/office/drawing/2010/main">
        <mc:Choice Requires="a14">
          <p:sp>
            <p:nvSpPr>
              <p:cNvPr id="3" name="矩形 2"/>
              <p:cNvSpPr/>
              <p:nvPr/>
            </p:nvSpPr>
            <p:spPr>
              <a:xfrm>
                <a:off x="590116" y="1124658"/>
                <a:ext cx="8434656" cy="2705036"/>
              </a:xfrm>
              <a:prstGeom prst="rect">
                <a:avLst/>
              </a:prstGeom>
            </p:spPr>
            <p:txBody>
              <a:bodyPr wrap="square">
                <a:spAutoFit/>
              </a:bodyPr>
              <a:lstStyle/>
              <a:p>
                <a:pPr>
                  <a:lnSpc>
                    <a:spcPct val="130000"/>
                  </a:lnSpc>
                </a:pPr>
                <a:r>
                  <a:rPr lang="zh-CN" altLang="en-US" sz="3200" dirty="0"/>
                  <a:t>在</a:t>
                </a:r>
                <a:r>
                  <a:rPr lang="en-US" altLang="zh-CN" sz="3200" dirty="0"/>
                  <a:t>3x3</a:t>
                </a:r>
                <a:r>
                  <a:rPr lang="zh-CN" altLang="en-US" sz="3200" dirty="0"/>
                  <a:t>的方格棋盘上放置</a:t>
                </a:r>
                <a:r>
                  <a:rPr lang="en-US" altLang="zh-CN" sz="3200" dirty="0"/>
                  <a:t>1</a:t>
                </a:r>
                <a:r>
                  <a:rPr lang="zh-CN" altLang="en-US" sz="3200" dirty="0"/>
                  <a:t>，</a:t>
                </a:r>
                <a:r>
                  <a:rPr lang="en-US" altLang="zh-CN" sz="3200" dirty="0"/>
                  <a:t>2</a:t>
                </a:r>
                <a:r>
                  <a:rPr lang="zh-CN" altLang="en-US" sz="3200" dirty="0"/>
                  <a:t>，</a:t>
                </a:r>
                <a:r>
                  <a:rPr lang="en-US" altLang="zh-CN" sz="3200" dirty="0"/>
                  <a:t>3</a:t>
                </a:r>
                <a:r>
                  <a:rPr lang="zh-CN" altLang="en-US" sz="3200" dirty="0"/>
                  <a:t>，</a:t>
                </a:r>
                <a:r>
                  <a:rPr lang="en-US" altLang="zh-CN" sz="3200" dirty="0"/>
                  <a:t>4</a:t>
                </a:r>
                <a:r>
                  <a:rPr lang="zh-CN" altLang="en-US" sz="3200" dirty="0"/>
                  <a:t>，</a:t>
                </a:r>
                <a:r>
                  <a:rPr lang="en-US" altLang="zh-CN" sz="3200" dirty="0"/>
                  <a:t>5</a:t>
                </a:r>
                <a:r>
                  <a:rPr lang="zh-CN" altLang="en-US" sz="3200" dirty="0"/>
                  <a:t>，</a:t>
                </a:r>
                <a:r>
                  <a:rPr lang="en-US" altLang="zh-CN" sz="3200" dirty="0"/>
                  <a:t>6</a:t>
                </a:r>
                <a:r>
                  <a:rPr lang="zh-CN" altLang="en-US" sz="3200" dirty="0"/>
                  <a:t>，</a:t>
                </a:r>
                <a:r>
                  <a:rPr lang="en-US" altLang="zh-CN" sz="3200" dirty="0"/>
                  <a:t>7</a:t>
                </a:r>
                <a:r>
                  <a:rPr lang="zh-CN" altLang="en-US" sz="3200" dirty="0"/>
                  <a:t>，</a:t>
                </a:r>
                <a:r>
                  <a:rPr lang="en-US" altLang="zh-CN" sz="3200" dirty="0"/>
                  <a:t>8</a:t>
                </a:r>
                <a:r>
                  <a:rPr lang="zh-CN" altLang="en-US" sz="3200" dirty="0"/>
                  <a:t>八个数字，其中有一个方格是空的。如图所示，设初始状态为</a:t>
                </a:r>
                <a14:m>
                  <m:oMath xmlns:m="http://schemas.openxmlformats.org/officeDocument/2006/math">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𝑆</m:t>
                        </m:r>
                      </m:e>
                      <m:sub>
                        <m:r>
                          <a:rPr lang="en-US" altLang="zh-CN" sz="3200" i="1" dirty="0">
                            <a:latin typeface="Cambria Math" panose="02040503050406030204" pitchFamily="18" charset="0"/>
                          </a:rPr>
                          <m:t>0</m:t>
                        </m:r>
                      </m:sub>
                    </m:sSub>
                  </m:oMath>
                </a14:m>
                <a:r>
                  <a:rPr lang="zh-CN" altLang="en-US" sz="3200" dirty="0"/>
                  <a:t>，目标状态为</a:t>
                </a:r>
                <a14:m>
                  <m:oMath xmlns:m="http://schemas.openxmlformats.org/officeDocument/2006/math">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𝑆</m:t>
                        </m:r>
                      </m:e>
                      <m:sub>
                        <m:r>
                          <a:rPr lang="en-US" altLang="zh-CN" sz="3200" i="1" dirty="0">
                            <a:latin typeface="Cambria Math" panose="02040503050406030204" pitchFamily="18" charset="0"/>
                          </a:rPr>
                          <m:t>𝑔</m:t>
                        </m:r>
                      </m:sub>
                    </m:sSub>
                  </m:oMath>
                </a14:m>
                <a:r>
                  <a:rPr lang="zh-CN" altLang="en-US" sz="3200" dirty="0"/>
                  <a:t>，寻找从初始状态到目标状态的路径。</a:t>
                </a:r>
              </a:p>
            </p:txBody>
          </p:sp>
        </mc:Choice>
        <mc:Fallback xmlns="">
          <p:sp>
            <p:nvSpPr>
              <p:cNvPr id="3" name="矩形 2"/>
              <p:cNvSpPr>
                <a:spLocks noRot="1" noChangeAspect="1" noMove="1" noResize="1" noEditPoints="1" noAdjustHandles="1" noChangeArrowheads="1" noChangeShapeType="1" noTextEdit="1"/>
              </p:cNvSpPr>
              <p:nvPr/>
            </p:nvSpPr>
            <p:spPr>
              <a:xfrm>
                <a:off x="590116" y="1124658"/>
                <a:ext cx="8434656" cy="2705036"/>
              </a:xfrm>
              <a:prstGeom prst="rect">
                <a:avLst/>
              </a:prstGeom>
              <a:blipFill rotWithShape="1">
                <a:blip r:embed="rId3"/>
                <a:stretch>
                  <a:fillRect l="-2" t="-3" r="2"/>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1531620" y="4166870"/>
            <a:ext cx="6045200" cy="17170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88F8D02-9041-4C59-BC62-13DE0E5C6713}" type="slidenum">
              <a:rPr lang="zh-CN" altLang="en-US" sz="100" smtClean="0"/>
              <a:t>18</a:t>
            </a:fld>
            <a:endParaRPr lang="zh-CN" altLang="en-US" sz="100"/>
          </a:p>
        </p:txBody>
      </p:sp>
      <p:sp>
        <p:nvSpPr>
          <p:cNvPr id="3" name="矩形 2"/>
          <p:cNvSpPr/>
          <p:nvPr/>
        </p:nvSpPr>
        <p:spPr>
          <a:xfrm>
            <a:off x="0" y="518067"/>
            <a:ext cx="9143999" cy="2882328"/>
          </a:xfrm>
          <a:prstGeom prst="rect">
            <a:avLst/>
          </a:prstGeom>
        </p:spPr>
        <p:txBody>
          <a:bodyPr wrap="square">
            <a:spAutoFit/>
          </a:bodyPr>
          <a:lstStyle/>
          <a:p>
            <a:pPr algn="just">
              <a:lnSpc>
                <a:spcPct val="150000"/>
              </a:lnSpc>
            </a:pPr>
            <a:r>
              <a:rPr lang="zh-CN" altLang="en-US" sz="2400" dirty="0"/>
              <a:t>各状态间的转换规则为：</a:t>
            </a:r>
            <a:endParaRPr lang="en-US" altLang="zh-CN" sz="2400" dirty="0"/>
          </a:p>
          <a:p>
            <a:pPr algn="just">
              <a:lnSpc>
                <a:spcPct val="150000"/>
              </a:lnSpc>
            </a:pPr>
            <a:r>
              <a:rPr lang="en-US" altLang="zh-CN" sz="2400" dirty="0"/>
              <a:t>Pr1:  </a:t>
            </a:r>
            <a:r>
              <a:rPr lang="zh-CN" altLang="en-US" sz="2400" dirty="0"/>
              <a:t>空格上移   ↑       </a:t>
            </a:r>
            <a:r>
              <a:rPr lang="en-US" altLang="zh-CN" sz="2400" dirty="0"/>
              <a:t>If □</a:t>
            </a:r>
            <a:r>
              <a:rPr lang="en-US" altLang="zh-CN" sz="2400" baseline="-30000" dirty="0" err="1"/>
              <a:t>i</a:t>
            </a:r>
            <a:r>
              <a:rPr lang="zh-CN" altLang="en-US" sz="2400" baseline="-30000" dirty="0"/>
              <a:t>，</a:t>
            </a:r>
            <a:r>
              <a:rPr lang="en-US" altLang="zh-CN" sz="2400" baseline="-30000" dirty="0"/>
              <a:t>j</a:t>
            </a:r>
            <a:r>
              <a:rPr lang="en-US" altLang="zh-CN" sz="2400" dirty="0"/>
              <a:t>  and i≠1 then a</a:t>
            </a:r>
            <a:r>
              <a:rPr lang="en-US" altLang="zh-CN" sz="2400" baseline="-30000" dirty="0"/>
              <a:t>i-1,j </a:t>
            </a:r>
            <a:r>
              <a:rPr lang="en-US" altLang="zh-CN" sz="2400" dirty="0"/>
              <a:t>←→□</a:t>
            </a:r>
            <a:r>
              <a:rPr lang="en-US" altLang="zh-CN" sz="2400" baseline="-30000" dirty="0" err="1"/>
              <a:t>i</a:t>
            </a:r>
            <a:r>
              <a:rPr lang="zh-CN" altLang="en-US" sz="2400" baseline="-30000" dirty="0"/>
              <a:t>，</a:t>
            </a:r>
            <a:r>
              <a:rPr lang="en-US" altLang="zh-CN" sz="2400" baseline="-30000" dirty="0"/>
              <a:t>j </a:t>
            </a:r>
            <a:r>
              <a:rPr lang="en-US" altLang="zh-CN" sz="2400" dirty="0"/>
              <a:t> </a:t>
            </a:r>
            <a:r>
              <a:rPr lang="en-US" altLang="zh-CN" sz="2400" dirty="0">
                <a:latin typeface="Times New Roman" panose="02020603050405020304" pitchFamily="18" charset="0"/>
              </a:rPr>
              <a:t> </a:t>
            </a:r>
            <a:endParaRPr lang="en-US" altLang="zh-CN" sz="2400" dirty="0"/>
          </a:p>
          <a:p>
            <a:pPr algn="just">
              <a:lnSpc>
                <a:spcPct val="150000"/>
              </a:lnSpc>
            </a:pPr>
            <a:r>
              <a:rPr lang="en-US" altLang="zh-CN" sz="2400" dirty="0"/>
              <a:t>Pr2:  </a:t>
            </a:r>
            <a:r>
              <a:rPr lang="zh-CN" altLang="en-US" sz="2400" dirty="0"/>
              <a:t>空格下移   ↓</a:t>
            </a:r>
            <a:r>
              <a:rPr lang="en-US" altLang="zh-CN" sz="2400" dirty="0"/>
              <a:t>       If □</a:t>
            </a:r>
            <a:r>
              <a:rPr lang="en-US" altLang="zh-CN" sz="2400" baseline="-30000" dirty="0" err="1"/>
              <a:t>i</a:t>
            </a:r>
            <a:r>
              <a:rPr lang="zh-CN" altLang="en-US" sz="2400" baseline="-30000" dirty="0"/>
              <a:t>，</a:t>
            </a:r>
            <a:r>
              <a:rPr lang="en-US" altLang="zh-CN" sz="2400" baseline="-30000" dirty="0"/>
              <a:t>j</a:t>
            </a:r>
            <a:r>
              <a:rPr lang="en-US" altLang="zh-CN" sz="2400" dirty="0"/>
              <a:t>  and i≠3 then </a:t>
            </a:r>
            <a:r>
              <a:rPr lang="en-US" altLang="zh-CN" sz="2400" dirty="0" err="1"/>
              <a:t>a</a:t>
            </a:r>
            <a:r>
              <a:rPr lang="en-US" altLang="zh-CN" sz="2400" baseline="-30000" dirty="0" err="1"/>
              <a:t>i+1,j</a:t>
            </a:r>
            <a:r>
              <a:rPr lang="en-US" altLang="zh-CN" sz="2400" baseline="-30000" dirty="0"/>
              <a:t> </a:t>
            </a:r>
            <a:r>
              <a:rPr lang="en-US" altLang="zh-CN" sz="2400" dirty="0"/>
              <a:t>←→□</a:t>
            </a:r>
            <a:r>
              <a:rPr lang="en-US" altLang="zh-CN" sz="2400" baseline="-30000" dirty="0" err="1"/>
              <a:t>i</a:t>
            </a:r>
            <a:r>
              <a:rPr lang="zh-CN" altLang="en-US" sz="2400" baseline="-30000" dirty="0"/>
              <a:t>，</a:t>
            </a:r>
            <a:r>
              <a:rPr lang="en-US" altLang="zh-CN" sz="2400" baseline="-30000" dirty="0"/>
              <a:t>j </a:t>
            </a:r>
          </a:p>
          <a:p>
            <a:pPr algn="just">
              <a:lnSpc>
                <a:spcPct val="150000"/>
              </a:lnSpc>
            </a:pPr>
            <a:r>
              <a:rPr lang="en-US" altLang="zh-CN" sz="2400" dirty="0"/>
              <a:t>Pr3:  </a:t>
            </a:r>
            <a:r>
              <a:rPr lang="zh-CN" altLang="en-US" sz="2400" dirty="0"/>
              <a:t>空格左移   ←</a:t>
            </a:r>
            <a:r>
              <a:rPr lang="en-US" altLang="zh-CN" sz="2400" dirty="0"/>
              <a:t>     If □</a:t>
            </a:r>
            <a:r>
              <a:rPr lang="en-US" altLang="zh-CN" sz="2400" baseline="-30000" dirty="0" err="1"/>
              <a:t>i</a:t>
            </a:r>
            <a:r>
              <a:rPr lang="zh-CN" altLang="en-US" sz="2400" baseline="-30000" dirty="0"/>
              <a:t>，</a:t>
            </a:r>
            <a:r>
              <a:rPr lang="en-US" altLang="zh-CN" sz="2400" baseline="-30000" dirty="0"/>
              <a:t>j</a:t>
            </a:r>
            <a:r>
              <a:rPr lang="en-US" altLang="zh-CN" sz="2400" dirty="0"/>
              <a:t>  and j≠1 then a</a:t>
            </a:r>
            <a:r>
              <a:rPr lang="en-US" altLang="zh-CN" sz="2400" baseline="-30000" dirty="0"/>
              <a:t>i,j-1 </a:t>
            </a:r>
            <a:r>
              <a:rPr lang="en-US" altLang="zh-CN" sz="2400" dirty="0"/>
              <a:t>←→□</a:t>
            </a:r>
            <a:r>
              <a:rPr lang="en-US" altLang="zh-CN" sz="2400" baseline="-30000" dirty="0" err="1"/>
              <a:t>i</a:t>
            </a:r>
            <a:r>
              <a:rPr lang="zh-CN" altLang="en-US" sz="2400" baseline="-30000" dirty="0"/>
              <a:t>，</a:t>
            </a:r>
            <a:r>
              <a:rPr lang="en-US" altLang="zh-CN" sz="2400" baseline="-30000" dirty="0"/>
              <a:t>j </a:t>
            </a:r>
            <a:r>
              <a:rPr lang="en-US" altLang="zh-CN" sz="2400" dirty="0"/>
              <a:t> </a:t>
            </a:r>
            <a:r>
              <a:rPr lang="en-US" altLang="zh-CN" sz="2400" dirty="0">
                <a:latin typeface="Times New Roman" panose="02020603050405020304" pitchFamily="18" charset="0"/>
              </a:rPr>
              <a:t> </a:t>
            </a:r>
            <a:endParaRPr lang="en-US" altLang="zh-CN" sz="2400" dirty="0"/>
          </a:p>
          <a:p>
            <a:pPr algn="just">
              <a:lnSpc>
                <a:spcPct val="150000"/>
              </a:lnSpc>
            </a:pPr>
            <a:r>
              <a:rPr lang="en-US" altLang="zh-CN" sz="2400" dirty="0"/>
              <a:t>Pr4:  </a:t>
            </a:r>
            <a:r>
              <a:rPr lang="zh-CN" altLang="en-US" sz="2400" dirty="0"/>
              <a:t>空格右移   →</a:t>
            </a:r>
            <a:r>
              <a:rPr lang="en-US" altLang="zh-CN" sz="2400" dirty="0"/>
              <a:t>     If □</a:t>
            </a:r>
            <a:r>
              <a:rPr lang="en-US" altLang="zh-CN" sz="2400" baseline="-30000" dirty="0" err="1"/>
              <a:t>i</a:t>
            </a:r>
            <a:r>
              <a:rPr lang="zh-CN" altLang="en-US" sz="2400" baseline="-30000" dirty="0"/>
              <a:t>，</a:t>
            </a:r>
            <a:r>
              <a:rPr lang="en-US" altLang="zh-CN" sz="2400" baseline="-30000" dirty="0"/>
              <a:t>j</a:t>
            </a:r>
            <a:r>
              <a:rPr lang="en-US" altLang="zh-CN" sz="2400" dirty="0"/>
              <a:t>  and j≠3 then a</a:t>
            </a:r>
            <a:r>
              <a:rPr lang="en-US" altLang="zh-CN" sz="2400" baseline="-30000" dirty="0"/>
              <a:t>i,j+1 </a:t>
            </a:r>
            <a:r>
              <a:rPr lang="en-US" altLang="zh-CN" sz="2400" dirty="0"/>
              <a:t>←→□</a:t>
            </a:r>
            <a:r>
              <a:rPr lang="en-US" altLang="zh-CN" sz="2400" baseline="-30000" dirty="0" err="1"/>
              <a:t>i</a:t>
            </a:r>
            <a:r>
              <a:rPr lang="zh-CN" altLang="en-US" sz="2400" baseline="-30000" dirty="0"/>
              <a:t>，</a:t>
            </a:r>
            <a:r>
              <a:rPr lang="en-US" altLang="zh-CN" sz="2400" baseline="-30000" dirty="0"/>
              <a:t>j </a:t>
            </a:r>
            <a:endParaRPr lang="en-US" altLang="zh-CN" sz="2400" dirty="0"/>
          </a:p>
          <a:p>
            <a:pPr algn="just">
              <a:lnSpc>
                <a:spcPct val="130000"/>
              </a:lnSpc>
            </a:pPr>
            <a:endParaRPr lang="zh-CN" altLang="en-US" sz="100" dirty="0"/>
          </a:p>
        </p:txBody>
      </p:sp>
      <p:sp>
        <p:nvSpPr>
          <p:cNvPr id="15" name="Rectangle 6"/>
          <p:cNvSpPr>
            <a:spLocks noChangeArrowheads="1"/>
          </p:cNvSpPr>
          <p:nvPr/>
        </p:nvSpPr>
        <p:spPr bwMode="auto">
          <a:xfrm>
            <a:off x="3276634" y="4190980"/>
            <a:ext cx="2112645" cy="1604645"/>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latin typeface="Times New Roman" panose="02020603050405020304" pitchFamily="18" charset="0"/>
              </a:rPr>
              <a:t>a</a:t>
            </a:r>
            <a:r>
              <a:rPr lang="en-US" altLang="zh-CN" sz="3200" b="1" baseline="-30000" dirty="0">
                <a:latin typeface="Times New Roman" panose="02020603050405020304" pitchFamily="18" charset="0"/>
              </a:rPr>
              <a:t>11  </a:t>
            </a:r>
            <a:r>
              <a:rPr lang="en-US" altLang="zh-CN" sz="3200" b="1" dirty="0">
                <a:latin typeface="Times New Roman" panose="02020603050405020304" pitchFamily="18" charset="0"/>
              </a:rPr>
              <a:t>a</a:t>
            </a:r>
            <a:r>
              <a:rPr lang="en-US" altLang="zh-CN" sz="3200" b="1" baseline="-30000" dirty="0">
                <a:latin typeface="Times New Roman" panose="02020603050405020304" pitchFamily="18" charset="0"/>
              </a:rPr>
              <a:t>12  </a:t>
            </a:r>
            <a:r>
              <a:rPr lang="en-US" altLang="zh-CN" sz="3200" b="1" dirty="0">
                <a:latin typeface="Times New Roman" panose="02020603050405020304" pitchFamily="18" charset="0"/>
              </a:rPr>
              <a:t>a</a:t>
            </a:r>
            <a:r>
              <a:rPr lang="en-US" altLang="zh-CN" sz="3200" b="1" baseline="-30000" dirty="0">
                <a:latin typeface="Times New Roman" panose="02020603050405020304" pitchFamily="18" charset="0"/>
              </a:rPr>
              <a:t>13</a:t>
            </a:r>
            <a:endParaRPr lang="en-US" altLang="zh-CN" sz="3200" b="1" dirty="0">
              <a:latin typeface="Times New Roman" panose="02020603050405020304" pitchFamily="18" charset="0"/>
            </a:endParaRPr>
          </a:p>
          <a:p>
            <a:pPr algn="ctr" eaLnBrk="1" hangingPunct="1"/>
            <a:r>
              <a:rPr lang="en-US" altLang="zh-CN" sz="3200" b="1" dirty="0">
                <a:latin typeface="Times New Roman" panose="02020603050405020304" pitchFamily="18" charset="0"/>
              </a:rPr>
              <a:t>a</a:t>
            </a:r>
            <a:r>
              <a:rPr lang="en-US" altLang="zh-CN" sz="3200" b="1" baseline="-30000" dirty="0">
                <a:latin typeface="Times New Roman" panose="02020603050405020304" pitchFamily="18" charset="0"/>
              </a:rPr>
              <a:t>21  </a:t>
            </a:r>
            <a:r>
              <a:rPr lang="en-US" altLang="zh-CN" sz="3200" b="1" dirty="0">
                <a:latin typeface="Times New Roman" panose="02020603050405020304" pitchFamily="18" charset="0"/>
              </a:rPr>
              <a:t>a</a:t>
            </a:r>
            <a:r>
              <a:rPr lang="en-US" altLang="zh-CN" sz="3200" b="1" baseline="-30000" dirty="0">
                <a:latin typeface="Times New Roman" panose="02020603050405020304" pitchFamily="18" charset="0"/>
              </a:rPr>
              <a:t>22  </a:t>
            </a:r>
            <a:r>
              <a:rPr lang="en-US" altLang="zh-CN" sz="3200" b="1" dirty="0">
                <a:latin typeface="Times New Roman" panose="02020603050405020304" pitchFamily="18" charset="0"/>
              </a:rPr>
              <a:t>a</a:t>
            </a:r>
            <a:r>
              <a:rPr lang="en-US" altLang="zh-CN" sz="3200" b="1" baseline="-30000" dirty="0">
                <a:latin typeface="Times New Roman" panose="02020603050405020304" pitchFamily="18" charset="0"/>
              </a:rPr>
              <a:t>23</a:t>
            </a:r>
            <a:endParaRPr lang="en-US" altLang="zh-CN" sz="3200" b="1" dirty="0">
              <a:latin typeface="Times New Roman" panose="02020603050405020304" pitchFamily="18" charset="0"/>
            </a:endParaRPr>
          </a:p>
          <a:p>
            <a:pPr algn="ctr" eaLnBrk="1" hangingPunct="1"/>
            <a:r>
              <a:rPr lang="en-US" altLang="zh-CN" sz="3200" b="1" dirty="0">
                <a:latin typeface="Times New Roman" panose="02020603050405020304" pitchFamily="18" charset="0"/>
              </a:rPr>
              <a:t>a</a:t>
            </a:r>
            <a:r>
              <a:rPr lang="en-US" altLang="zh-CN" sz="3200" b="1" baseline="-30000" dirty="0">
                <a:latin typeface="Times New Roman" panose="02020603050405020304" pitchFamily="18" charset="0"/>
              </a:rPr>
              <a:t>31  </a:t>
            </a:r>
            <a:r>
              <a:rPr lang="en-US" altLang="zh-CN" sz="3200" b="1" dirty="0">
                <a:latin typeface="Times New Roman" panose="02020603050405020304" pitchFamily="18" charset="0"/>
              </a:rPr>
              <a:t>a</a:t>
            </a:r>
            <a:r>
              <a:rPr lang="en-US" altLang="zh-CN" sz="3200" b="1" baseline="-30000" dirty="0">
                <a:latin typeface="Times New Roman" panose="02020603050405020304" pitchFamily="18" charset="0"/>
              </a:rPr>
              <a:t>32  </a:t>
            </a:r>
            <a:r>
              <a:rPr lang="en-US" altLang="zh-CN" sz="3200" b="1" dirty="0">
                <a:latin typeface="Times New Roman" panose="02020603050405020304" pitchFamily="18" charset="0"/>
              </a:rPr>
              <a:t>a</a:t>
            </a:r>
            <a:r>
              <a:rPr lang="en-US" altLang="zh-CN" sz="3200" b="1" baseline="-30000" dirty="0">
                <a:latin typeface="Times New Roman" panose="02020603050405020304" pitchFamily="18" charset="0"/>
              </a:rPr>
              <a:t>33</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88F8D02-9041-4C59-BC62-13DE0E5C6713}" type="slidenum">
              <a:rPr lang="zh-CN" altLang="en-US" sz="100" smtClean="0"/>
              <a:t>19</a:t>
            </a:fld>
            <a:endParaRPr lang="zh-CN" altLang="en-US" sz="100"/>
          </a:p>
        </p:txBody>
      </p:sp>
      <p:sp>
        <p:nvSpPr>
          <p:cNvPr id="3" name="矩形 2"/>
          <p:cNvSpPr/>
          <p:nvPr/>
        </p:nvSpPr>
        <p:spPr>
          <a:xfrm>
            <a:off x="914400" y="2385177"/>
            <a:ext cx="7349987" cy="645160"/>
          </a:xfrm>
          <a:prstGeom prst="rect">
            <a:avLst/>
          </a:prstGeom>
        </p:spPr>
        <p:txBody>
          <a:bodyPr wrap="square">
            <a:spAutoFit/>
          </a:bodyPr>
          <a:lstStyle/>
          <a:p>
            <a:pPr marL="274955" lvl="1" algn="just">
              <a:lnSpc>
                <a:spcPct val="150000"/>
              </a:lnSpc>
              <a:defRPr/>
            </a:pPr>
            <a:r>
              <a:rPr lang="zh-CN" altLang="en-US" sz="2400" dirty="0"/>
              <a:t>内容</a:t>
            </a:r>
            <a:endParaRPr lang="zh-CN" altLang="en-US" sz="100" dirty="0"/>
          </a:p>
        </p:txBody>
      </p:sp>
      <p:pic>
        <p:nvPicPr>
          <p:cNvPr id="10" name="图片 9"/>
          <p:cNvPicPr>
            <a:picLocks noChangeAspect="1"/>
          </p:cNvPicPr>
          <p:nvPr/>
        </p:nvPicPr>
        <p:blipFill>
          <a:blip r:embed="rId3"/>
          <a:stretch>
            <a:fillRect/>
          </a:stretch>
        </p:blipFill>
        <p:spPr>
          <a:xfrm>
            <a:off x="421640" y="862965"/>
            <a:ext cx="8300720" cy="4679315"/>
          </a:xfrm>
          <a:prstGeom prst="rect">
            <a:avLst/>
          </a:prstGeom>
        </p:spPr>
      </p:pic>
      <p:sp>
        <p:nvSpPr>
          <p:cNvPr id="11" name="矩形 10">
            <a:hlinkClick r:id="rId4" action="ppaction://hlinkfile"/>
          </p:cNvPr>
          <p:cNvSpPr/>
          <p:nvPr/>
        </p:nvSpPr>
        <p:spPr>
          <a:xfrm>
            <a:off x="5773090" y="6086926"/>
            <a:ext cx="2949875" cy="389890"/>
          </a:xfrm>
          <a:prstGeom prst="rect">
            <a:avLst/>
          </a:prstGeom>
          <a:gradFill>
            <a:gsLst>
              <a:gs pos="0">
                <a:schemeClr val="accent1">
                  <a:lumMod val="5000"/>
                  <a:lumOff val="95000"/>
                  <a:alpha val="0"/>
                </a:schemeClr>
              </a:gs>
              <a:gs pos="78000">
                <a:schemeClr val="accent5"/>
              </a:gs>
            </a:gsLst>
            <a:lin ang="10800000" scaled="0"/>
          </a:gradFill>
          <a:effectLst>
            <a:outerShdw blurRad="50800" dist="38100" dir="5400000" algn="t" rotWithShape="0">
              <a:prstClr val="black">
                <a:alpha val="40000"/>
              </a:prstClr>
            </a:outerShdw>
          </a:effectLst>
        </p:spPr>
        <p:txBody>
          <a:bodyPr wrap="square" lIns="68577" tIns="34289" rIns="68577" bIns="34289">
            <a:spAutoFit/>
          </a:bodyPr>
          <a:lstStyle/>
          <a:p>
            <a:r>
              <a:rPr lang="zh-CN" altLang="en-US" sz="2100" dirty="0">
                <a:latin typeface="+mj-ea"/>
                <a:ea typeface="+mj-ea"/>
              </a:rPr>
              <a:t>演示宽度优先搜索过程</a:t>
            </a:r>
            <a:endParaRPr lang="en-US" altLang="zh-CN" sz="210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a:xfrm>
            <a:off x="250825" y="974725"/>
            <a:ext cx="8893175" cy="582613"/>
          </a:xfrm>
          <a:solidFill>
            <a:schemeClr val="bg1">
              <a:alpha val="100000"/>
            </a:schemeClr>
          </a:solidFill>
        </p:spPr>
        <p:txBody>
          <a:bodyPr vert="horz" wrap="square" lIns="91440" tIns="45720" rIns="91440" bIns="45720" anchor="ctr"/>
          <a:lstStyle/>
          <a:p>
            <a:pPr eaLnBrk="1" hangingPunct="1"/>
            <a:r>
              <a:rPr lang="zh-CN" altLang="en-US" sz="2800" dirty="0">
                <a:solidFill>
                  <a:srgbClr val="800000"/>
                </a:solidFill>
                <a:latin typeface="微软雅黑" panose="020B0503020204020204" pitchFamily="34" charset="-122"/>
                <a:ea typeface="微软雅黑" panose="020B0503020204020204" pitchFamily="34" charset="-122"/>
              </a:rPr>
              <a:t>国家自然科学基金委新增学科目录</a:t>
            </a:r>
            <a:endParaRPr lang="zh-CN" altLang="en-US" sz="2400" dirty="0">
              <a:solidFill>
                <a:srgbClr val="800000"/>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2438400" y="2979738"/>
            <a:ext cx="4968875" cy="2943225"/>
          </a:xfrm>
        </p:spPr>
        <p:txBody>
          <a:bodyPr vert="horz" wrap="square" lIns="91440" tIns="45720" rIns="91440" bIns="45720" numCol="1" anchor="t" anchorCtr="0" compatLnSpc="1">
            <a:normAutofit fontScale="92500" lnSpcReduction="10000"/>
          </a:bodyPr>
          <a:lstStyle/>
          <a:p>
            <a:pPr marL="469900" marR="0" lvl="0" indent="-469900" algn="just" defTabSz="914400" rtl="0" eaLnBrk="1" fontAlgn="base" latinLnBrk="0" hangingPunct="1">
              <a:lnSpc>
                <a:spcPct val="130000"/>
              </a:lnSpc>
              <a:spcBef>
                <a:spcPts val="300"/>
              </a:spcBef>
              <a:spcAft>
                <a:spcPts val="300"/>
              </a:spcAft>
              <a:buClr>
                <a:srgbClr val="C00000"/>
              </a:buClr>
              <a:buSzTx/>
              <a:buFont typeface="Wingdings" panose="05000000000000000000" pitchFamily="2" charset="2"/>
              <a:buChar char="n"/>
              <a:defRPr/>
            </a:pP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F06</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：人工智能</a:t>
            </a:r>
            <a:endPar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908050" marR="0" lvl="1" indent="-436880" algn="just" defTabSz="914400" rtl="0" eaLnBrk="1" fontAlgn="base" latinLnBrk="0" hangingPunct="1">
              <a:lnSpc>
                <a:spcPct val="130000"/>
              </a:lnSpc>
              <a:spcBef>
                <a:spcPts val="300"/>
              </a:spcBef>
              <a:spcAft>
                <a:spcPts val="300"/>
              </a:spcAft>
              <a:buClr>
                <a:srgbClr val="C00000"/>
              </a:buClr>
              <a:buSzTx/>
              <a:buFont typeface="Wingdings" panose="05000000000000000000" pitchFamily="2" charset="2"/>
              <a:buChar char="n"/>
              <a:defRPr/>
            </a:pPr>
            <a:r>
              <a:rPr kumimoji="0" lang="en-US" altLang="zh-CN"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F0601</a:t>
            </a:r>
            <a:r>
              <a:rPr kumimoji="0" lang="zh-CN" altLang="en-US"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：人工智能基础</a:t>
            </a:r>
            <a:endParaRPr kumimoji="0" lang="en-US" altLang="zh-CN"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endParaRPr>
          </a:p>
          <a:p>
            <a:pPr marL="908050" marR="0" lvl="1" indent="-436880" algn="just" defTabSz="914400" rtl="0" eaLnBrk="1" fontAlgn="base" latinLnBrk="0" hangingPunct="1">
              <a:lnSpc>
                <a:spcPct val="130000"/>
              </a:lnSpc>
              <a:spcBef>
                <a:spcPts val="300"/>
              </a:spcBef>
              <a:spcAft>
                <a:spcPts val="300"/>
              </a:spcAft>
              <a:buClr>
                <a:srgbClr val="C00000"/>
              </a:buClr>
              <a:buSzTx/>
              <a:buFont typeface="Wingdings" panose="05000000000000000000" pitchFamily="2" charset="2"/>
              <a:buChar char="n"/>
              <a:defRPr/>
            </a:pPr>
            <a:r>
              <a:rPr kumimoji="0" lang="en-US" altLang="zh-CN"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F0602</a:t>
            </a:r>
            <a:r>
              <a:rPr kumimoji="0" lang="zh-CN" altLang="en-US"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：机器学习</a:t>
            </a:r>
            <a:endParaRPr kumimoji="0" lang="en-US" altLang="zh-CN"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endParaRPr>
          </a:p>
          <a:p>
            <a:pPr marL="908050" marR="0" lvl="1" indent="-436880" algn="just" defTabSz="914400" rtl="0" eaLnBrk="1" fontAlgn="base" latinLnBrk="0" hangingPunct="1">
              <a:lnSpc>
                <a:spcPct val="130000"/>
              </a:lnSpc>
              <a:spcBef>
                <a:spcPts val="300"/>
              </a:spcBef>
              <a:spcAft>
                <a:spcPts val="300"/>
              </a:spcAft>
              <a:buClr>
                <a:srgbClr val="C00000"/>
              </a:buClr>
              <a:buSzTx/>
              <a:buFont typeface="Wingdings" panose="05000000000000000000" pitchFamily="2" charset="2"/>
              <a:buChar char="n"/>
              <a:defRPr/>
            </a:pPr>
            <a:r>
              <a:rPr kumimoji="0" lang="en-US" altLang="zh-CN"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F0603</a:t>
            </a:r>
            <a:r>
              <a:rPr kumimoji="0" lang="zh-CN" altLang="en-US"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：机器感知与模式识别</a:t>
            </a:r>
            <a:endParaRPr kumimoji="0" lang="en-US" altLang="zh-CN"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endParaRPr>
          </a:p>
          <a:p>
            <a:pPr marL="908050" marR="0" lvl="1" indent="-436880" algn="just" defTabSz="914400" rtl="0" eaLnBrk="1" fontAlgn="base" latinLnBrk="0" hangingPunct="1">
              <a:lnSpc>
                <a:spcPct val="130000"/>
              </a:lnSpc>
              <a:spcBef>
                <a:spcPts val="300"/>
              </a:spcBef>
              <a:spcAft>
                <a:spcPts val="300"/>
              </a:spcAft>
              <a:buClr>
                <a:srgbClr val="C00000"/>
              </a:buClr>
              <a:buSzTx/>
              <a:buFont typeface="Wingdings" panose="05000000000000000000" pitchFamily="2" charset="2"/>
              <a:buChar char="n"/>
              <a:defRPr/>
            </a:pPr>
            <a:r>
              <a:rPr kumimoji="0" lang="en-US" altLang="zh-CN"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F0604</a:t>
            </a:r>
            <a:r>
              <a:rPr kumimoji="0" lang="zh-CN" altLang="en-US"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：自然语言处理</a:t>
            </a:r>
            <a:endParaRPr kumimoji="0" lang="en-US" altLang="zh-CN"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endParaRPr>
          </a:p>
          <a:p>
            <a:pPr marL="908050" marR="0" lvl="1" indent="-436880" algn="just" defTabSz="914400" rtl="0" eaLnBrk="1" fontAlgn="base" latinLnBrk="0" hangingPunct="1">
              <a:lnSpc>
                <a:spcPct val="130000"/>
              </a:lnSpc>
              <a:spcBef>
                <a:spcPts val="300"/>
              </a:spcBef>
              <a:spcAft>
                <a:spcPts val="300"/>
              </a:spcAft>
              <a:buClr>
                <a:srgbClr val="C00000"/>
              </a:buClr>
              <a:buSzTx/>
              <a:buFont typeface="Wingdings" panose="05000000000000000000" pitchFamily="2" charset="2"/>
              <a:buChar char="n"/>
              <a:defRPr/>
            </a:pPr>
            <a:r>
              <a:rPr kumimoji="0" lang="en-US" altLang="zh-CN"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F0605</a:t>
            </a:r>
            <a:r>
              <a:rPr kumimoji="0" lang="zh-CN" altLang="en-US"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：知识表示与处理</a:t>
            </a:r>
            <a:endParaRPr kumimoji="0" lang="en-US" altLang="zh-CN" sz="16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endParaRPr>
          </a:p>
          <a:p>
            <a:pPr marL="908050" marR="0" lvl="1" indent="-436880" algn="just" defTabSz="914400" rtl="0" eaLnBrk="1" fontAlgn="base" latinLnBrk="0" hangingPunct="1">
              <a:lnSpc>
                <a:spcPct val="130000"/>
              </a:lnSpc>
              <a:spcBef>
                <a:spcPts val="300"/>
              </a:spcBef>
              <a:spcAft>
                <a:spcPts val="300"/>
              </a:spcAft>
              <a:buClr>
                <a:srgbClr val="C00000"/>
              </a:buClr>
              <a:buSzTx/>
              <a:buFont typeface="Wingdings" panose="05000000000000000000" pitchFamily="2" charset="2"/>
              <a:buChar char="n"/>
              <a:defRPr/>
            </a:pPr>
            <a:r>
              <a:rPr kumimoji="0" lang="en-US" altLang="zh-CN" sz="17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F0606</a:t>
            </a:r>
            <a:r>
              <a:rPr kumimoji="0" lang="zh-CN" altLang="en-US" sz="17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：智能系统与应用</a:t>
            </a:r>
            <a:endParaRPr kumimoji="0" lang="en-US" altLang="zh-CN" sz="17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endParaRPr>
          </a:p>
          <a:p>
            <a:pPr marL="908050" marR="0" lvl="1" indent="-436880" algn="just" defTabSz="914400" rtl="0" eaLnBrk="1" fontAlgn="base" latinLnBrk="0" hangingPunct="1">
              <a:lnSpc>
                <a:spcPct val="130000"/>
              </a:lnSpc>
              <a:spcBef>
                <a:spcPts val="300"/>
              </a:spcBef>
              <a:spcAft>
                <a:spcPts val="300"/>
              </a:spcAft>
              <a:buClr>
                <a:srgbClr val="C00000"/>
              </a:buClr>
              <a:buSzTx/>
              <a:buFont typeface="Wingdings" panose="05000000000000000000" pitchFamily="2" charset="2"/>
              <a:buChar char="n"/>
              <a:defRPr/>
            </a:pPr>
            <a:r>
              <a:rPr kumimoji="0" lang="en-US" altLang="zh-CN" sz="17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F0607</a:t>
            </a:r>
            <a:r>
              <a:rPr kumimoji="0" lang="zh-CN" altLang="en-US" sz="17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rPr>
              <a:t>：认知与神经科学启发的人工智能</a:t>
            </a:r>
            <a:endParaRPr kumimoji="0" lang="en-US" altLang="zh-CN" sz="1700" b="1" i="0" u="none" strike="noStrike" kern="1200" cap="none" spc="0" normalizeH="0" baseline="0" noProof="0" dirty="0">
              <a:ln>
                <a:noFill/>
              </a:ln>
              <a:solidFill>
                <a:schemeClr val="folHlink"/>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47650" y="1781175"/>
            <a:ext cx="8669338" cy="715963"/>
          </a:xfrm>
          <a:prstGeom prst="rect">
            <a:avLst/>
          </a:prstGeom>
          <a:gradFill>
            <a:gsLst>
              <a:gs pos="0">
                <a:schemeClr val="accent2">
                  <a:shade val="51000"/>
                  <a:satMod val="130000"/>
                </a:schemeClr>
              </a:gs>
              <a:gs pos="59000">
                <a:schemeClr val="accent2">
                  <a:shade val="93000"/>
                  <a:satMod val="130000"/>
                </a:schemeClr>
              </a:gs>
              <a:gs pos="100000">
                <a:schemeClr val="accent2">
                  <a:shade val="94000"/>
                  <a:satMod val="13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marR="0" lvl="0" indent="-285750" algn="ctr" defTabSz="914400" rtl="0" eaLnBrk="1" fontAlgn="base" latinLnBrk="0" hangingPunct="1">
              <a:lnSpc>
                <a:spcPct val="120000"/>
              </a:lnSpc>
              <a:spcBef>
                <a:spcPct val="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新增两个学科目录：“人工智能”和“教育信息科学与技术”</a:t>
            </a:r>
            <a:endParaRPr kumimoji="0" lang="en-US" altLang="zh-CN"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 name="椭圆 1"/>
          <p:cNvSpPr/>
          <p:nvPr/>
        </p:nvSpPr>
        <p:spPr>
          <a:xfrm>
            <a:off x="2819400" y="4724400"/>
            <a:ext cx="2967038" cy="536575"/>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4347"/>
            <a:ext cx="9144000" cy="6829305"/>
          </a:xfrm>
          <a:prstGeom prst="rect">
            <a:avLst/>
          </a:prstGeom>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74681" y="311063"/>
            <a:ext cx="7886700" cy="994172"/>
          </a:xfrm>
        </p:spPr>
        <p:txBody>
          <a:bodyPr/>
          <a:lstStyle/>
          <a:p>
            <a:pPr eaLnBrk="1" hangingPunct="1"/>
            <a:r>
              <a:rPr lang="zh-CN" altLang="en-US" dirty="0"/>
              <a:t>例</a:t>
            </a:r>
            <a:r>
              <a:rPr lang="en-US" altLang="zh-CN" dirty="0"/>
              <a:t>2.2  </a:t>
            </a:r>
            <a:r>
              <a:rPr lang="zh-CN" altLang="en-US" dirty="0"/>
              <a:t>水壶问题 </a:t>
            </a:r>
          </a:p>
        </p:txBody>
      </p:sp>
      <p:sp>
        <p:nvSpPr>
          <p:cNvPr id="13315" name="Rectangle 3"/>
          <p:cNvSpPr>
            <a:spLocks noGrp="1" noChangeArrowheads="1"/>
          </p:cNvSpPr>
          <p:nvPr>
            <p:ph type="body" idx="1"/>
          </p:nvPr>
        </p:nvSpPr>
        <p:spPr>
          <a:xfrm>
            <a:off x="736939" y="2379392"/>
            <a:ext cx="7953825" cy="2853872"/>
          </a:xfrm>
        </p:spPr>
        <p:txBody>
          <a:bodyPr>
            <a:normAutofit lnSpcReduction="10000"/>
          </a:bodyPr>
          <a:lstStyle/>
          <a:p>
            <a:pPr eaLnBrk="1" hangingPunct="1">
              <a:lnSpc>
                <a:spcPct val="130000"/>
              </a:lnSpc>
            </a:pPr>
            <a:r>
              <a:rPr lang="en-US" altLang="zh-CN" sz="2700" dirty="0"/>
              <a:t>   </a:t>
            </a:r>
            <a:r>
              <a:rPr lang="zh-CN" altLang="en-US" sz="2700" dirty="0"/>
              <a:t>给定两个水壶，一个可装</a:t>
            </a:r>
            <a:r>
              <a:rPr lang="en-US" altLang="zh-CN" sz="2700" dirty="0"/>
              <a:t>4</a:t>
            </a:r>
            <a:r>
              <a:rPr lang="zh-CN" altLang="en-US" sz="2700" dirty="0"/>
              <a:t>加仑水，一个能装</a:t>
            </a:r>
            <a:r>
              <a:rPr lang="en-US" altLang="zh-CN" sz="2700" dirty="0"/>
              <a:t>3</a:t>
            </a:r>
            <a:r>
              <a:rPr lang="zh-CN" altLang="en-US" sz="2700" dirty="0"/>
              <a:t>加仑水。水壶上没有任何度量标记。有一水泵可用来往壶中装水。</a:t>
            </a:r>
          </a:p>
          <a:p>
            <a:pPr eaLnBrk="1" hangingPunct="1">
              <a:lnSpc>
                <a:spcPct val="130000"/>
              </a:lnSpc>
            </a:pPr>
            <a:r>
              <a:rPr lang="zh-CN" altLang="en-US" sz="2700" dirty="0"/>
              <a:t> 问：怎样在能装</a:t>
            </a:r>
            <a:r>
              <a:rPr lang="en-US" altLang="zh-CN" sz="2700" dirty="0"/>
              <a:t>4</a:t>
            </a:r>
            <a:r>
              <a:rPr lang="zh-CN" altLang="en-US" sz="2700" dirty="0"/>
              <a:t>加仑的水壶里恰好只装</a:t>
            </a:r>
            <a:r>
              <a:rPr lang="en-US" altLang="zh-CN" sz="2700" dirty="0"/>
              <a:t>2</a:t>
            </a:r>
            <a:r>
              <a:rPr lang="zh-CN" altLang="en-US" sz="2700" dirty="0"/>
              <a:t>加仑水？ </a:t>
            </a:r>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37322" y="247037"/>
            <a:ext cx="7886700" cy="994172"/>
          </a:xfrm>
        </p:spPr>
        <p:txBody>
          <a:bodyPr/>
          <a:lstStyle/>
          <a:p>
            <a:r>
              <a:rPr lang="zh-CN" altLang="en-US" dirty="0"/>
              <a:t>（</a:t>
            </a:r>
            <a:r>
              <a:rPr lang="en-US" altLang="zh-CN" dirty="0"/>
              <a:t>1</a:t>
            </a:r>
            <a:r>
              <a:rPr lang="zh-CN" altLang="en-US" dirty="0"/>
              <a:t>）定义状态空间</a:t>
            </a:r>
            <a:endParaRPr lang="zh-CN" altLang="zh-CN" dirty="0"/>
          </a:p>
        </p:txBody>
      </p:sp>
      <p:sp>
        <p:nvSpPr>
          <p:cNvPr id="14339" name="Rectangle 3"/>
          <p:cNvSpPr>
            <a:spLocks noGrp="1" noChangeArrowheads="1"/>
          </p:cNvSpPr>
          <p:nvPr>
            <p:ph type="body" idx="1"/>
          </p:nvPr>
        </p:nvSpPr>
        <p:spPr>
          <a:xfrm>
            <a:off x="201295" y="1536065"/>
            <a:ext cx="8434070" cy="3541395"/>
          </a:xfrm>
        </p:spPr>
        <p:txBody>
          <a:bodyPr/>
          <a:lstStyle/>
          <a:p>
            <a:pPr marL="0" indent="0" algn="just" eaLnBrk="1" hangingPunct="1">
              <a:lnSpc>
                <a:spcPct val="120000"/>
              </a:lnSpc>
              <a:spcBef>
                <a:spcPct val="45000"/>
              </a:spcBef>
              <a:buNone/>
            </a:pPr>
            <a:r>
              <a:rPr lang="zh-CN" altLang="en-US" dirty="0"/>
              <a:t>可将问题进行抽象，用数偶</a:t>
            </a:r>
            <a:r>
              <a:rPr lang="en-US" altLang="zh-CN" dirty="0"/>
              <a:t>(</a:t>
            </a:r>
            <a:r>
              <a:rPr lang="en-US" altLang="zh-CN" i="1" dirty="0" err="1"/>
              <a:t>x,y</a:t>
            </a:r>
            <a:r>
              <a:rPr lang="en-US" altLang="zh-CN" dirty="0"/>
              <a:t>)</a:t>
            </a:r>
            <a:r>
              <a:rPr lang="zh-CN" altLang="en-US" dirty="0"/>
              <a:t>表示状态空间的任一状态。</a:t>
            </a:r>
          </a:p>
          <a:p>
            <a:pPr marL="0" indent="0" algn="just" eaLnBrk="1" hangingPunct="1">
              <a:lnSpc>
                <a:spcPct val="120000"/>
              </a:lnSpc>
              <a:spcBef>
                <a:spcPct val="45000"/>
              </a:spcBef>
              <a:buNone/>
            </a:pPr>
            <a:r>
              <a:rPr lang="zh-CN" altLang="en-US" dirty="0"/>
              <a:t> </a:t>
            </a:r>
            <a:r>
              <a:rPr lang="en-US" altLang="zh-CN" i="1" dirty="0"/>
              <a:t>x</a:t>
            </a:r>
            <a:r>
              <a:rPr lang="en-US" altLang="zh-CN" dirty="0">
                <a:latin typeface="Times New Roman" panose="02020603050405020304" pitchFamily="18" charset="0"/>
              </a:rPr>
              <a:t>—</a:t>
            </a:r>
            <a:r>
              <a:rPr lang="zh-CN" altLang="en-US" dirty="0"/>
              <a:t>表示</a:t>
            </a:r>
            <a:r>
              <a:rPr lang="en-US" altLang="zh-CN" dirty="0" err="1"/>
              <a:t>4gallon</a:t>
            </a:r>
            <a:r>
              <a:rPr lang="zh-CN" altLang="en-US" dirty="0"/>
              <a:t>水壶中所装的水量，</a:t>
            </a:r>
            <a:r>
              <a:rPr lang="en-US" altLang="zh-CN" i="1" dirty="0"/>
              <a:t>x</a:t>
            </a:r>
            <a:r>
              <a:rPr lang="en-US" altLang="zh-CN" dirty="0"/>
              <a:t>=0,1,2,3</a:t>
            </a:r>
            <a:r>
              <a:rPr lang="zh-CN" altLang="en-US" dirty="0"/>
              <a:t>或</a:t>
            </a:r>
            <a:r>
              <a:rPr lang="en-US" altLang="zh-CN" dirty="0"/>
              <a:t>4</a:t>
            </a:r>
            <a:r>
              <a:rPr lang="zh-CN" altLang="en-US" dirty="0"/>
              <a:t>；</a:t>
            </a:r>
          </a:p>
          <a:p>
            <a:pPr marL="0" indent="0" algn="just" eaLnBrk="1" hangingPunct="1">
              <a:lnSpc>
                <a:spcPct val="120000"/>
              </a:lnSpc>
              <a:spcBef>
                <a:spcPct val="45000"/>
              </a:spcBef>
              <a:buNone/>
            </a:pPr>
            <a:r>
              <a:rPr lang="zh-CN" altLang="en-US" dirty="0"/>
              <a:t> </a:t>
            </a:r>
            <a:r>
              <a:rPr lang="en-US" altLang="zh-CN" i="1" dirty="0"/>
              <a:t>y</a:t>
            </a:r>
            <a:r>
              <a:rPr lang="en-US" altLang="zh-CN" dirty="0">
                <a:latin typeface="Times New Roman" panose="02020603050405020304" pitchFamily="18" charset="0"/>
              </a:rPr>
              <a:t>—</a:t>
            </a:r>
            <a:r>
              <a:rPr lang="zh-CN" altLang="en-US" dirty="0"/>
              <a:t>表示</a:t>
            </a:r>
            <a:r>
              <a:rPr lang="en-US" altLang="zh-CN" dirty="0" err="1"/>
              <a:t>3gallon</a:t>
            </a:r>
            <a:r>
              <a:rPr lang="zh-CN" altLang="en-US" dirty="0"/>
              <a:t>水壶中所装的水量，</a:t>
            </a:r>
            <a:r>
              <a:rPr lang="en-US" altLang="zh-CN" i="1" dirty="0"/>
              <a:t>y</a:t>
            </a:r>
            <a:r>
              <a:rPr lang="en-US" altLang="zh-CN" dirty="0"/>
              <a:t>=0,1,2</a:t>
            </a:r>
            <a:r>
              <a:rPr lang="zh-CN" altLang="en-US" dirty="0"/>
              <a:t>或</a:t>
            </a:r>
            <a:r>
              <a:rPr lang="en-US" altLang="zh-CN" dirty="0"/>
              <a:t>3</a:t>
            </a:r>
            <a:r>
              <a:rPr lang="zh-CN" altLang="en-US" dirty="0"/>
              <a:t>；</a:t>
            </a:r>
          </a:p>
        </p:txBody>
      </p:sp>
      <p:sp>
        <p:nvSpPr>
          <p:cNvPr id="4" name="Rectangle 3"/>
          <p:cNvSpPr txBox="1">
            <a:spLocks noChangeArrowheads="1"/>
          </p:cNvSpPr>
          <p:nvPr/>
        </p:nvSpPr>
        <p:spPr>
          <a:xfrm>
            <a:off x="437322" y="4796459"/>
            <a:ext cx="8078028" cy="1664804"/>
          </a:xfrm>
          <a:prstGeom prst="rect">
            <a:avLst/>
          </a:prstGeom>
        </p:spPr>
        <p:txBody>
          <a:bodyPr vert="horz" lIns="68577" tIns="34288" rIns="68577" bIns="34288"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zh-CN" altLang="en-US" sz="2100" dirty="0"/>
              <a:t>初始状态为  </a:t>
            </a:r>
            <a:r>
              <a:rPr lang="en-US" altLang="zh-CN" sz="2100" dirty="0"/>
              <a:t>(0, 0 )</a:t>
            </a:r>
          </a:p>
          <a:p>
            <a:pPr marL="0" indent="0">
              <a:lnSpc>
                <a:spcPct val="140000"/>
              </a:lnSpc>
              <a:buNone/>
            </a:pPr>
            <a:r>
              <a:rPr lang="zh-CN" altLang="en-US" sz="2100" dirty="0"/>
              <a:t>目标状态为  </a:t>
            </a:r>
            <a:r>
              <a:rPr lang="en-US" altLang="zh-CN" sz="2100" dirty="0"/>
              <a:t>(2,</a:t>
            </a:r>
            <a:r>
              <a:rPr lang="zh-CN" altLang="en-US" sz="2100" dirty="0"/>
              <a:t>？</a:t>
            </a:r>
            <a:r>
              <a:rPr lang="en-US" altLang="zh-CN" sz="2100" dirty="0"/>
              <a:t>)</a:t>
            </a:r>
          </a:p>
          <a:p>
            <a:pPr marL="0" indent="0">
              <a:lnSpc>
                <a:spcPct val="140000"/>
              </a:lnSpc>
              <a:buNone/>
            </a:pPr>
            <a:r>
              <a:rPr lang="zh-CN" altLang="en-US" sz="2100" dirty="0"/>
              <a:t>？表示水量不限，因为问题中未规定在</a:t>
            </a:r>
            <a:r>
              <a:rPr lang="en-US" altLang="zh-CN" sz="2100" dirty="0"/>
              <a:t>3</a:t>
            </a:r>
            <a:r>
              <a:rPr lang="zh-CN" altLang="en-US" sz="2100" dirty="0"/>
              <a:t>加仑水壶里装多少水。</a:t>
            </a:r>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577076" y="1269206"/>
            <a:ext cx="7627434" cy="3996929"/>
          </a:xfrm>
        </p:spPr>
        <p:txBody>
          <a:bodyPr/>
          <a:lstStyle/>
          <a:p>
            <a:pPr algn="just" eaLnBrk="1" hangingPunct="1">
              <a:lnSpc>
                <a:spcPct val="125000"/>
              </a:lnSpc>
              <a:spcBef>
                <a:spcPct val="40000"/>
              </a:spcBef>
              <a:buFont typeface="Wingdings" panose="05000000000000000000" pitchFamily="2" charset="2"/>
              <a:buNone/>
            </a:pPr>
            <a:r>
              <a:rPr lang="en-US" altLang="zh-CN" dirty="0" err="1"/>
              <a:t>r1</a:t>
            </a:r>
            <a:r>
              <a:rPr lang="zh-CN" altLang="en-US" dirty="0"/>
              <a:t>： （</a:t>
            </a:r>
            <a:r>
              <a:rPr lang="en-US" altLang="zh-CN" dirty="0" err="1"/>
              <a:t>X,Y</a:t>
            </a:r>
            <a:r>
              <a:rPr lang="en-US" altLang="zh-CN" dirty="0"/>
              <a:t> | X&lt;4</a:t>
            </a:r>
            <a:r>
              <a:rPr lang="zh-CN" altLang="en-US" dirty="0"/>
              <a:t>）→（</a:t>
            </a:r>
            <a:r>
              <a:rPr lang="en-US" altLang="zh-CN" dirty="0" err="1"/>
              <a:t>4,Y</a:t>
            </a:r>
            <a:r>
              <a:rPr lang="zh-CN" altLang="en-US" dirty="0"/>
              <a:t>）           </a:t>
            </a:r>
            <a:endParaRPr lang="en-US" altLang="zh-CN" dirty="0"/>
          </a:p>
          <a:p>
            <a:pPr algn="just" eaLnBrk="1" hangingPunct="1">
              <a:lnSpc>
                <a:spcPct val="125000"/>
              </a:lnSpc>
              <a:spcBef>
                <a:spcPct val="40000"/>
              </a:spcBef>
              <a:buFont typeface="Wingdings" panose="05000000000000000000" pitchFamily="2" charset="2"/>
              <a:buNone/>
            </a:pPr>
            <a:r>
              <a:rPr lang="en-US" altLang="zh-CN" dirty="0"/>
              <a:t>                     4</a:t>
            </a:r>
            <a:r>
              <a:rPr lang="zh-CN" altLang="en-US" dirty="0"/>
              <a:t>加仑水壶不满时，将其装满；</a:t>
            </a:r>
          </a:p>
          <a:p>
            <a:pPr algn="just" eaLnBrk="1" hangingPunct="1">
              <a:lnSpc>
                <a:spcPct val="125000"/>
              </a:lnSpc>
              <a:spcBef>
                <a:spcPct val="40000"/>
              </a:spcBef>
              <a:buFont typeface="Wingdings" panose="05000000000000000000" pitchFamily="2" charset="2"/>
              <a:buNone/>
            </a:pPr>
            <a:r>
              <a:rPr lang="en-US" altLang="zh-CN" dirty="0" err="1"/>
              <a:t>r2</a:t>
            </a:r>
            <a:r>
              <a:rPr lang="zh-CN" altLang="en-US" dirty="0"/>
              <a:t>： （</a:t>
            </a:r>
            <a:r>
              <a:rPr lang="en-US" altLang="zh-CN" dirty="0" err="1"/>
              <a:t>X,Y</a:t>
            </a:r>
            <a:r>
              <a:rPr lang="en-US" altLang="zh-CN" dirty="0"/>
              <a:t> | Y&lt;3</a:t>
            </a:r>
            <a:r>
              <a:rPr lang="zh-CN" altLang="en-US" dirty="0"/>
              <a:t>）→（</a:t>
            </a:r>
            <a:r>
              <a:rPr lang="en-US" altLang="zh-CN" dirty="0" err="1"/>
              <a:t>X,3</a:t>
            </a:r>
            <a:r>
              <a:rPr lang="zh-CN" altLang="en-US" dirty="0"/>
              <a:t>）           </a:t>
            </a:r>
            <a:endParaRPr lang="en-US" altLang="zh-CN" dirty="0"/>
          </a:p>
          <a:p>
            <a:pPr algn="just" eaLnBrk="1" hangingPunct="1">
              <a:lnSpc>
                <a:spcPct val="125000"/>
              </a:lnSpc>
              <a:spcBef>
                <a:spcPct val="40000"/>
              </a:spcBef>
              <a:buFont typeface="Wingdings" panose="05000000000000000000" pitchFamily="2" charset="2"/>
              <a:buNone/>
            </a:pPr>
            <a:r>
              <a:rPr lang="en-US" altLang="zh-CN" dirty="0"/>
              <a:t>                      3</a:t>
            </a:r>
            <a:r>
              <a:rPr lang="zh-CN" altLang="en-US" dirty="0"/>
              <a:t>加仑水壶不满时，将其装满；</a:t>
            </a:r>
            <a:endParaRPr lang="en-US" altLang="zh-CN" dirty="0"/>
          </a:p>
          <a:p>
            <a:pPr algn="just" eaLnBrk="1" hangingPunct="1">
              <a:lnSpc>
                <a:spcPct val="125000"/>
              </a:lnSpc>
              <a:spcBef>
                <a:spcPct val="40000"/>
              </a:spcBef>
              <a:buFont typeface="Wingdings" panose="05000000000000000000" pitchFamily="2" charset="2"/>
              <a:buNone/>
            </a:pPr>
            <a:r>
              <a:rPr lang="en-US" altLang="zh-CN" dirty="0" err="1"/>
              <a:t>r3</a:t>
            </a:r>
            <a:r>
              <a:rPr lang="en-US" altLang="zh-CN" dirty="0"/>
              <a:t> </a:t>
            </a:r>
            <a:r>
              <a:rPr lang="zh-CN" altLang="en-US" dirty="0"/>
              <a:t>：</a:t>
            </a:r>
            <a:r>
              <a:rPr lang="en-US" altLang="zh-CN" dirty="0"/>
              <a:t>(</a:t>
            </a:r>
            <a:r>
              <a:rPr lang="en-US" altLang="zh-CN" dirty="0" err="1"/>
              <a:t>X,Y</a:t>
            </a:r>
            <a:r>
              <a:rPr lang="en-US" altLang="zh-CN" dirty="0"/>
              <a:t> ) | X&gt;0</a:t>
            </a:r>
            <a:r>
              <a:rPr lang="zh-CN" altLang="en-US" dirty="0"/>
              <a:t>）→（</a:t>
            </a:r>
            <a:r>
              <a:rPr lang="en-US" altLang="zh-CN" dirty="0"/>
              <a:t>X-</a:t>
            </a:r>
            <a:r>
              <a:rPr lang="en-US" altLang="zh-CN" dirty="0" err="1"/>
              <a:t>D,Y</a:t>
            </a:r>
            <a:r>
              <a:rPr lang="zh-CN" altLang="en-US" dirty="0"/>
              <a:t>）</a:t>
            </a:r>
            <a:endParaRPr lang="en-US" altLang="zh-CN" dirty="0"/>
          </a:p>
          <a:p>
            <a:pPr algn="just" eaLnBrk="1" hangingPunct="1">
              <a:lnSpc>
                <a:spcPct val="125000"/>
              </a:lnSpc>
              <a:spcBef>
                <a:spcPct val="40000"/>
              </a:spcBef>
              <a:buFont typeface="Wingdings" panose="05000000000000000000" pitchFamily="2" charset="2"/>
              <a:buNone/>
            </a:pPr>
            <a:r>
              <a:rPr lang="en-US" altLang="zh-CN" dirty="0"/>
              <a:t>                     </a:t>
            </a:r>
            <a:r>
              <a:rPr lang="zh-CN" altLang="en-US" dirty="0"/>
              <a:t>从</a:t>
            </a:r>
            <a:r>
              <a:rPr lang="en-US" altLang="zh-CN" dirty="0"/>
              <a:t>4</a:t>
            </a:r>
            <a:r>
              <a:rPr lang="zh-CN" altLang="en-US" dirty="0"/>
              <a:t>升水壶里倒出一些水； </a:t>
            </a:r>
          </a:p>
        </p:txBody>
      </p:sp>
      <p:sp>
        <p:nvSpPr>
          <p:cNvPr id="14338" name="Rectangle 2"/>
          <p:cNvSpPr>
            <a:spLocks noGrp="1" noChangeArrowheads="1"/>
          </p:cNvSpPr>
          <p:nvPr>
            <p:ph type="title"/>
          </p:nvPr>
        </p:nvSpPr>
        <p:spPr>
          <a:xfrm>
            <a:off x="437322" y="247037"/>
            <a:ext cx="7886700" cy="994172"/>
          </a:xfrm>
        </p:spPr>
        <p:txBody>
          <a:bodyPr/>
          <a:lstStyle/>
          <a:p>
            <a:r>
              <a:rPr lang="zh-CN" altLang="en-US" dirty="0">
                <a:sym typeface="+mn-ea"/>
              </a:rPr>
              <a:t>（</a:t>
            </a:r>
            <a:r>
              <a:rPr lang="en-US" altLang="zh-CN" dirty="0">
                <a:sym typeface="+mn-ea"/>
              </a:rPr>
              <a:t>2</a:t>
            </a:r>
            <a:r>
              <a:rPr lang="zh-CN" altLang="en-US" dirty="0">
                <a:sym typeface="+mn-ea"/>
              </a:rPr>
              <a:t>）确定一组操作</a:t>
            </a:r>
            <a:endParaRPr lang="zh-CN" altLang="zh-CN" dirty="0"/>
          </a:p>
        </p:txBody>
      </p:sp>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175633" y="1431132"/>
            <a:ext cx="8700011" cy="4104085"/>
          </a:xfrm>
        </p:spPr>
        <p:txBody>
          <a:bodyPr>
            <a:normAutofit fontScale="77500" lnSpcReduction="20000"/>
          </a:bodyPr>
          <a:lstStyle/>
          <a:p>
            <a:pPr algn="just" eaLnBrk="1" hangingPunct="1">
              <a:lnSpc>
                <a:spcPct val="125000"/>
              </a:lnSpc>
              <a:spcBef>
                <a:spcPct val="40000"/>
              </a:spcBef>
              <a:buFont typeface="Wingdings" panose="05000000000000000000" pitchFamily="2" charset="2"/>
              <a:buNone/>
            </a:pPr>
            <a:r>
              <a:rPr lang="en-US" altLang="zh-CN" dirty="0" err="1"/>
              <a:t>r5</a:t>
            </a:r>
            <a:r>
              <a:rPr lang="zh-CN" altLang="en-US" dirty="0"/>
              <a:t>：（</a:t>
            </a:r>
            <a:r>
              <a:rPr lang="en-US" altLang="zh-CN" dirty="0" err="1"/>
              <a:t>X,Y</a:t>
            </a:r>
            <a:r>
              <a:rPr lang="en-US" altLang="zh-CN" dirty="0"/>
              <a:t> | X&gt;0</a:t>
            </a:r>
            <a:r>
              <a:rPr lang="zh-CN" altLang="en-US" dirty="0"/>
              <a:t>）→（</a:t>
            </a:r>
            <a:r>
              <a:rPr lang="en-US" altLang="zh-CN" dirty="0" err="1"/>
              <a:t>0,Y</a:t>
            </a:r>
            <a:r>
              <a:rPr lang="zh-CN" altLang="en-US" dirty="0"/>
              <a:t>）          </a:t>
            </a:r>
            <a:endParaRPr lang="en-US" altLang="zh-CN" dirty="0"/>
          </a:p>
          <a:p>
            <a:pPr algn="just" eaLnBrk="1" hangingPunct="1">
              <a:lnSpc>
                <a:spcPct val="125000"/>
              </a:lnSpc>
              <a:spcBef>
                <a:spcPct val="40000"/>
              </a:spcBef>
              <a:buFont typeface="Wingdings" panose="05000000000000000000" pitchFamily="2" charset="2"/>
              <a:buNone/>
            </a:pPr>
            <a:r>
              <a:rPr lang="zh-CN" altLang="en-US" dirty="0"/>
              <a:t>                     把</a:t>
            </a:r>
            <a:r>
              <a:rPr lang="en-US" altLang="zh-CN" dirty="0"/>
              <a:t>4</a:t>
            </a:r>
            <a:r>
              <a:rPr lang="zh-CN" altLang="en-US" dirty="0"/>
              <a:t>加仑水壶中的水全部倒出；</a:t>
            </a:r>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r>
              <a:rPr lang="en-US" altLang="zh-CN" dirty="0" err="1"/>
              <a:t>r6</a:t>
            </a:r>
            <a:r>
              <a:rPr lang="zh-CN" altLang="en-US" dirty="0"/>
              <a:t>（</a:t>
            </a:r>
            <a:r>
              <a:rPr lang="en-US" altLang="zh-CN" dirty="0" err="1"/>
              <a:t>X,Y</a:t>
            </a:r>
            <a:r>
              <a:rPr lang="en-US" altLang="zh-CN" dirty="0"/>
              <a:t> | Y&gt;0</a:t>
            </a:r>
            <a:r>
              <a:rPr lang="zh-CN" altLang="en-US" dirty="0"/>
              <a:t>）→（</a:t>
            </a:r>
            <a:r>
              <a:rPr lang="en-US" altLang="zh-CN" dirty="0"/>
              <a:t>X</a:t>
            </a:r>
            <a:r>
              <a:rPr lang="zh-CN" altLang="en-US" dirty="0"/>
              <a:t>，</a:t>
            </a:r>
            <a:r>
              <a:rPr lang="en-US" altLang="zh-CN" dirty="0"/>
              <a:t>0</a:t>
            </a:r>
            <a:r>
              <a:rPr lang="zh-CN" altLang="en-US" dirty="0"/>
              <a:t>）    </a:t>
            </a:r>
          </a:p>
          <a:p>
            <a:pPr eaLnBrk="1" hangingPunct="1">
              <a:buFont typeface="Wingdings" panose="05000000000000000000" pitchFamily="2" charset="2"/>
              <a:buNone/>
            </a:pPr>
            <a:r>
              <a:rPr lang="zh-CN" altLang="en-US" dirty="0"/>
              <a:t>                       把</a:t>
            </a:r>
            <a:r>
              <a:rPr lang="en-US" altLang="zh-CN" dirty="0"/>
              <a:t>3</a:t>
            </a:r>
            <a:r>
              <a:rPr lang="zh-CN" altLang="en-US" dirty="0"/>
              <a:t>加仑水壶中的水全部倒出； </a:t>
            </a:r>
          </a:p>
          <a:p>
            <a:pPr algn="just" eaLnBrk="1" hangingPunct="1">
              <a:buFont typeface="Wingdings" panose="05000000000000000000" pitchFamily="2" charset="2"/>
              <a:buNone/>
            </a:pPr>
            <a:endParaRPr lang="en-US" altLang="zh-CN" dirty="0"/>
          </a:p>
          <a:p>
            <a:pPr algn="just" eaLnBrk="1" hangingPunct="1">
              <a:buFont typeface="Wingdings" panose="05000000000000000000" pitchFamily="2" charset="2"/>
              <a:buNone/>
            </a:pPr>
            <a:r>
              <a:rPr lang="en-US" altLang="zh-CN" dirty="0" err="1"/>
              <a:t>r7</a:t>
            </a:r>
            <a:r>
              <a:rPr lang="en-US" altLang="zh-CN" dirty="0"/>
              <a:t>  (</a:t>
            </a:r>
            <a:r>
              <a:rPr lang="en-US" altLang="zh-CN" dirty="0" err="1"/>
              <a:t>X,Y</a:t>
            </a:r>
            <a:r>
              <a:rPr lang="en-US" altLang="zh-CN" dirty="0"/>
              <a:t> | </a:t>
            </a:r>
            <a:r>
              <a:rPr lang="en-US" altLang="zh-CN" dirty="0" err="1"/>
              <a:t>X+Y≥4∧Y</a:t>
            </a:r>
            <a:r>
              <a:rPr lang="en-US" altLang="zh-CN" dirty="0"/>
              <a:t>&gt;0)</a:t>
            </a:r>
            <a:r>
              <a:rPr lang="zh-CN" altLang="en-US" dirty="0"/>
              <a:t> → </a:t>
            </a:r>
            <a:r>
              <a:rPr lang="en-US" altLang="zh-CN" dirty="0"/>
              <a:t>(</a:t>
            </a:r>
            <a:r>
              <a:rPr lang="en-US" altLang="zh-CN" dirty="0" err="1"/>
              <a:t>4,Y</a:t>
            </a:r>
            <a:r>
              <a:rPr lang="en-US" altLang="zh-CN" dirty="0"/>
              <a:t>-(4-X))</a:t>
            </a:r>
            <a:endParaRPr lang="zh-CN" altLang="en-US" dirty="0"/>
          </a:p>
          <a:p>
            <a:pPr algn="just" eaLnBrk="1" hangingPunct="1">
              <a:buFont typeface="Wingdings" panose="05000000000000000000" pitchFamily="2" charset="2"/>
              <a:buNone/>
            </a:pPr>
            <a:r>
              <a:rPr lang="zh-CN" altLang="en-US" dirty="0"/>
              <a:t>                把</a:t>
            </a:r>
            <a:r>
              <a:rPr lang="en-US" altLang="zh-CN" dirty="0"/>
              <a:t>3</a:t>
            </a:r>
            <a:r>
              <a:rPr lang="zh-CN" altLang="en-US" dirty="0"/>
              <a:t>加仑水壶中的水往</a:t>
            </a:r>
            <a:r>
              <a:rPr lang="en-US" altLang="zh-CN" dirty="0"/>
              <a:t>4</a:t>
            </a:r>
            <a:r>
              <a:rPr lang="zh-CN" altLang="en-US" dirty="0"/>
              <a:t>加仑水壶里倒，直至</a:t>
            </a:r>
            <a:r>
              <a:rPr lang="en-US" altLang="zh-CN" dirty="0"/>
              <a:t>4</a:t>
            </a:r>
            <a:r>
              <a:rPr lang="zh-CN" altLang="en-US" dirty="0"/>
              <a:t>加仑水壶装满为止</a:t>
            </a:r>
          </a:p>
          <a:p>
            <a:pPr algn="just" eaLnBrk="1" hangingPunct="1">
              <a:buFont typeface="Wingdings" panose="05000000000000000000" pitchFamily="2" charset="2"/>
              <a:buNone/>
            </a:pPr>
            <a:endParaRPr lang="en-US" altLang="zh-CN" dirty="0"/>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267629" y="1322786"/>
            <a:ext cx="7892397" cy="4106465"/>
          </a:xfrm>
        </p:spPr>
        <p:txBody>
          <a:bodyPr/>
          <a:lstStyle/>
          <a:p>
            <a:pPr algn="just" eaLnBrk="1" hangingPunct="1">
              <a:buFont typeface="Wingdings" panose="05000000000000000000" pitchFamily="2" charset="2"/>
              <a:buNone/>
            </a:pPr>
            <a:r>
              <a:rPr lang="en-US" altLang="zh-CN" dirty="0" err="1"/>
              <a:t>r8</a:t>
            </a:r>
            <a:r>
              <a:rPr lang="en-US" altLang="zh-CN" dirty="0"/>
              <a:t> </a:t>
            </a:r>
            <a:r>
              <a:rPr lang="zh-CN" altLang="en-US" dirty="0"/>
              <a:t>（</a:t>
            </a:r>
            <a:r>
              <a:rPr lang="en-US" altLang="zh-CN" dirty="0" err="1"/>
              <a:t>X,Y</a:t>
            </a:r>
            <a:r>
              <a:rPr lang="en-US" altLang="zh-CN" dirty="0"/>
              <a:t> | </a:t>
            </a:r>
            <a:r>
              <a:rPr lang="en-US" altLang="zh-CN" dirty="0" err="1"/>
              <a:t>X+Y≥3∧X</a:t>
            </a:r>
            <a:r>
              <a:rPr lang="en-US" altLang="zh-CN" dirty="0"/>
              <a:t>&gt;0</a:t>
            </a:r>
            <a:r>
              <a:rPr lang="zh-CN" altLang="en-US" dirty="0"/>
              <a:t>）→（</a:t>
            </a:r>
            <a:r>
              <a:rPr lang="en-US" altLang="zh-CN" dirty="0"/>
              <a:t>X-</a:t>
            </a:r>
            <a:r>
              <a:rPr lang="zh-CN" altLang="en-US" dirty="0"/>
              <a:t>（</a:t>
            </a:r>
            <a:r>
              <a:rPr lang="en-US" altLang="zh-CN" dirty="0"/>
              <a:t>3-Y</a:t>
            </a:r>
            <a:r>
              <a:rPr lang="zh-CN" altLang="en-US" dirty="0"/>
              <a:t>）</a:t>
            </a:r>
            <a:r>
              <a:rPr lang="en-US" altLang="zh-CN" dirty="0"/>
              <a:t>, 3</a:t>
            </a:r>
            <a:r>
              <a:rPr lang="zh-CN" altLang="en-US" dirty="0"/>
              <a:t>）</a:t>
            </a:r>
          </a:p>
          <a:p>
            <a:pPr algn="just" eaLnBrk="1" hangingPunct="1">
              <a:buFont typeface="Wingdings" panose="05000000000000000000" pitchFamily="2" charset="2"/>
              <a:buNone/>
            </a:pPr>
            <a:r>
              <a:rPr lang="zh-CN" altLang="en-US" dirty="0"/>
              <a:t>    把</a:t>
            </a:r>
            <a:r>
              <a:rPr lang="en-US" altLang="zh-CN" dirty="0"/>
              <a:t>4</a:t>
            </a:r>
            <a:r>
              <a:rPr lang="zh-CN" altLang="en-US" dirty="0"/>
              <a:t>加仑水壶中的水往</a:t>
            </a:r>
            <a:r>
              <a:rPr lang="en-US" altLang="zh-CN" dirty="0"/>
              <a:t>3</a:t>
            </a:r>
            <a:r>
              <a:rPr lang="zh-CN" altLang="en-US" dirty="0"/>
              <a:t>加仑水壶里倒，直至</a:t>
            </a:r>
            <a:r>
              <a:rPr lang="en-US" altLang="zh-CN" dirty="0"/>
              <a:t>3</a:t>
            </a:r>
            <a:r>
              <a:rPr lang="zh-CN" altLang="en-US" dirty="0"/>
              <a:t>加仑水壶装满为止；</a:t>
            </a:r>
            <a:endParaRPr lang="en-US" altLang="zh-CN" dirty="0"/>
          </a:p>
          <a:p>
            <a:pPr algn="just" eaLnBrk="1" hangingPunct="1">
              <a:buFont typeface="Wingdings" panose="05000000000000000000" pitchFamily="2" charset="2"/>
              <a:buNone/>
            </a:pPr>
            <a:endParaRPr lang="zh-CN" altLang="en-US" dirty="0"/>
          </a:p>
          <a:p>
            <a:pPr algn="just" eaLnBrk="1" hangingPunct="1">
              <a:lnSpc>
                <a:spcPct val="90000"/>
              </a:lnSpc>
              <a:buFont typeface="Wingdings" panose="05000000000000000000" pitchFamily="2" charset="2"/>
              <a:buNone/>
            </a:pPr>
            <a:r>
              <a:rPr lang="en-US" altLang="zh-CN" dirty="0" err="1"/>
              <a:t>r9</a:t>
            </a:r>
            <a:r>
              <a:rPr lang="en-US" altLang="zh-CN" dirty="0"/>
              <a:t> </a:t>
            </a:r>
            <a:r>
              <a:rPr lang="zh-CN" altLang="en-US" dirty="0"/>
              <a:t>（</a:t>
            </a:r>
            <a:r>
              <a:rPr lang="en-US" altLang="zh-CN" dirty="0" err="1"/>
              <a:t>X,Y</a:t>
            </a:r>
            <a:r>
              <a:rPr lang="en-US" altLang="zh-CN" dirty="0"/>
              <a:t> | </a:t>
            </a:r>
            <a:r>
              <a:rPr lang="en-US" altLang="zh-CN" dirty="0" err="1"/>
              <a:t>X+Y≤4∧Y</a:t>
            </a:r>
            <a:r>
              <a:rPr lang="en-US" altLang="zh-CN" dirty="0"/>
              <a:t>&gt;0</a:t>
            </a:r>
            <a:r>
              <a:rPr lang="zh-CN" altLang="en-US" dirty="0"/>
              <a:t>）→（</a:t>
            </a:r>
            <a:r>
              <a:rPr lang="en-US" altLang="zh-CN" dirty="0" err="1"/>
              <a:t>X+Y</a:t>
            </a:r>
            <a:r>
              <a:rPr lang="en-US" altLang="zh-CN" dirty="0"/>
              <a:t>, 0</a:t>
            </a:r>
            <a:r>
              <a:rPr lang="zh-CN" altLang="en-US" dirty="0"/>
              <a:t>）</a:t>
            </a:r>
          </a:p>
          <a:p>
            <a:pPr algn="just" eaLnBrk="1" hangingPunct="1">
              <a:lnSpc>
                <a:spcPct val="90000"/>
              </a:lnSpc>
              <a:buFont typeface="Wingdings" panose="05000000000000000000" pitchFamily="2" charset="2"/>
              <a:buNone/>
            </a:pPr>
            <a:r>
              <a:rPr lang="zh-CN" altLang="en-US" dirty="0"/>
              <a:t>    把</a:t>
            </a:r>
            <a:r>
              <a:rPr lang="en-US" altLang="zh-CN" dirty="0"/>
              <a:t>3</a:t>
            </a:r>
            <a:r>
              <a:rPr lang="zh-CN" altLang="en-US" dirty="0"/>
              <a:t>加仑水壶中的水全部倒进</a:t>
            </a:r>
            <a:r>
              <a:rPr lang="en-US" altLang="zh-CN" dirty="0"/>
              <a:t>4</a:t>
            </a:r>
            <a:r>
              <a:rPr lang="zh-CN" altLang="en-US" dirty="0"/>
              <a:t>加仑水壶里；</a:t>
            </a:r>
          </a:p>
          <a:p>
            <a:pPr algn="just" eaLnBrk="1" hangingPunct="1">
              <a:lnSpc>
                <a:spcPct val="90000"/>
              </a:lnSpc>
              <a:buFont typeface="Wingdings" panose="05000000000000000000" pitchFamily="2" charset="2"/>
              <a:buNone/>
            </a:pPr>
            <a:endParaRPr lang="zh-CN" altLang="en-US" dirty="0"/>
          </a:p>
          <a:p>
            <a:pPr algn="just" eaLnBrk="1" hangingPunct="1">
              <a:lnSpc>
                <a:spcPct val="90000"/>
              </a:lnSpc>
              <a:buFont typeface="Wingdings" panose="05000000000000000000" pitchFamily="2" charset="2"/>
              <a:buNone/>
            </a:pPr>
            <a:r>
              <a:rPr lang="en-US" altLang="zh-CN" dirty="0" err="1"/>
              <a:t>r10</a:t>
            </a:r>
            <a:r>
              <a:rPr lang="en-US" altLang="zh-CN" dirty="0"/>
              <a:t> </a:t>
            </a:r>
            <a:r>
              <a:rPr lang="zh-CN" altLang="en-US" dirty="0"/>
              <a:t>（</a:t>
            </a:r>
            <a:r>
              <a:rPr lang="en-US" altLang="zh-CN" dirty="0" err="1"/>
              <a:t>X,Y</a:t>
            </a:r>
            <a:r>
              <a:rPr lang="en-US" altLang="zh-CN" dirty="0"/>
              <a:t> | </a:t>
            </a:r>
            <a:r>
              <a:rPr lang="en-US" altLang="zh-CN" dirty="0" err="1"/>
              <a:t>X+Y≤3∧X</a:t>
            </a:r>
            <a:r>
              <a:rPr lang="en-US" altLang="zh-CN" dirty="0"/>
              <a:t>&gt;0</a:t>
            </a:r>
            <a:r>
              <a:rPr lang="zh-CN" altLang="en-US" dirty="0"/>
              <a:t>）→（</a:t>
            </a:r>
            <a:r>
              <a:rPr lang="en-US" altLang="zh-CN" dirty="0"/>
              <a:t>0, </a:t>
            </a:r>
            <a:r>
              <a:rPr lang="en-US" altLang="zh-CN" dirty="0" err="1"/>
              <a:t>X+Y</a:t>
            </a:r>
            <a:r>
              <a:rPr lang="zh-CN" altLang="en-US" dirty="0"/>
              <a:t>）   </a:t>
            </a:r>
          </a:p>
          <a:p>
            <a:pPr algn="just" eaLnBrk="1" hangingPunct="1">
              <a:lnSpc>
                <a:spcPct val="90000"/>
              </a:lnSpc>
              <a:buFont typeface="Wingdings" panose="05000000000000000000" pitchFamily="2" charset="2"/>
              <a:buNone/>
            </a:pPr>
            <a:r>
              <a:rPr lang="zh-CN" altLang="en-US" dirty="0"/>
              <a:t>    把</a:t>
            </a:r>
            <a:r>
              <a:rPr lang="en-US" altLang="zh-CN" dirty="0"/>
              <a:t>4</a:t>
            </a:r>
            <a:r>
              <a:rPr lang="zh-CN" altLang="en-US" dirty="0"/>
              <a:t>加仑水壶中的水全部倒进</a:t>
            </a:r>
            <a:r>
              <a:rPr lang="en-US" altLang="zh-CN" dirty="0"/>
              <a:t>3</a:t>
            </a:r>
            <a:r>
              <a:rPr lang="zh-CN" altLang="en-US" dirty="0"/>
              <a:t>加仑水壶里； </a:t>
            </a: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0626" y="1139459"/>
            <a:ext cx="7886700" cy="994172"/>
          </a:xfrm>
        </p:spPr>
        <p:txBody>
          <a:bodyPr/>
          <a:lstStyle/>
          <a:p>
            <a:r>
              <a:rPr lang="zh-CN" altLang="en-US" dirty="0"/>
              <a:t>（</a:t>
            </a:r>
            <a:r>
              <a:rPr lang="en-US" altLang="zh-CN" dirty="0"/>
              <a:t>3</a:t>
            </a:r>
            <a:r>
              <a:rPr lang="zh-CN" altLang="en-US" dirty="0"/>
              <a:t>）选择一种搜索策略</a:t>
            </a:r>
            <a:endParaRPr lang="zh-CN" altLang="zh-CN" dirty="0"/>
          </a:p>
        </p:txBody>
      </p:sp>
      <p:sp>
        <p:nvSpPr>
          <p:cNvPr id="19459" name="Rectangle 3"/>
          <p:cNvSpPr>
            <a:spLocks noGrp="1" noChangeArrowheads="1"/>
          </p:cNvSpPr>
          <p:nvPr>
            <p:ph type="body" idx="1"/>
          </p:nvPr>
        </p:nvSpPr>
        <p:spPr>
          <a:xfrm>
            <a:off x="450626" y="2255822"/>
            <a:ext cx="8064724" cy="3398044"/>
          </a:xfrm>
        </p:spPr>
        <p:txBody>
          <a:bodyPr/>
          <a:lstStyle/>
          <a:p>
            <a:pPr eaLnBrk="1" hangingPunct="1">
              <a:buFont typeface="Wingdings" panose="05000000000000000000" pitchFamily="2" charset="2"/>
              <a:buNone/>
            </a:pPr>
            <a:r>
              <a:rPr lang="zh-CN" altLang="en-US" dirty="0"/>
              <a:t>该策略为一个简单的循环控制结构：</a:t>
            </a:r>
            <a:endParaRPr lang="en-US" altLang="zh-CN" dirty="0"/>
          </a:p>
          <a:p>
            <a:pPr eaLnBrk="1" hangingPunct="1">
              <a:lnSpc>
                <a:spcPct val="145000"/>
              </a:lnSpc>
              <a:spcBef>
                <a:spcPct val="40000"/>
              </a:spcBef>
              <a:buFont typeface="Wingdings" panose="05000000000000000000" pitchFamily="2" charset="2"/>
              <a:buNone/>
            </a:pPr>
            <a:r>
              <a:rPr lang="en-US" altLang="zh-CN" dirty="0"/>
              <a:t>   </a:t>
            </a:r>
            <a:r>
              <a:rPr lang="zh-CN" altLang="en-US" dirty="0"/>
              <a:t>选择其左部匹配当前状态的某条规则，并按照该规则右部的行为对此状态作适当改变，然后检查改变后的状态是否为某一目标状态，若不是，则继续该循环。 </a:t>
            </a: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3276634" y="2694117"/>
            <a:ext cx="5577561" cy="4057650"/>
          </a:xfrm>
        </p:spPr>
        <p:txBody>
          <a:bodyPr>
            <a:normAutofit fontScale="75000" lnSpcReduction="20000"/>
          </a:bodyPr>
          <a:lstStyle/>
          <a:p>
            <a:pPr marL="0" indent="0" algn="just"/>
            <a:r>
              <a:rPr lang="en-US" altLang="zh-CN" dirty="0"/>
              <a:t>4</a:t>
            </a:r>
            <a:r>
              <a:rPr lang="zh-CN" altLang="en-US" dirty="0"/>
              <a:t>加仑水壶中        </a:t>
            </a:r>
            <a:r>
              <a:rPr lang="en-US" altLang="zh-CN" dirty="0"/>
              <a:t>3</a:t>
            </a:r>
            <a:r>
              <a:rPr lang="zh-CN" altLang="en-US" dirty="0"/>
              <a:t>加仑水壶中        所应用的含水加仑数           含水加仑数            规则</a:t>
            </a:r>
          </a:p>
          <a:p>
            <a:pPr marL="0" indent="0" algn="just"/>
            <a:r>
              <a:rPr lang="zh-CN" altLang="en-US" dirty="0"/>
              <a:t>          </a:t>
            </a:r>
            <a:r>
              <a:rPr lang="en-US" altLang="zh-CN" dirty="0"/>
              <a:t>0</a:t>
            </a:r>
            <a:r>
              <a:rPr lang="en-US" altLang="zh-CN" dirty="0">
                <a:latin typeface="Times New Roman" panose="02020603050405020304" pitchFamily="18" charset="0"/>
              </a:rPr>
              <a:t>           </a:t>
            </a:r>
            <a:r>
              <a:rPr lang="en-US" altLang="zh-CN" dirty="0"/>
              <a:t>   </a:t>
            </a:r>
            <a:r>
              <a:rPr lang="en-US" altLang="zh-CN" dirty="0">
                <a:latin typeface="Times New Roman" panose="02020603050405020304" pitchFamily="18" charset="0"/>
              </a:rPr>
              <a:t>            </a:t>
            </a:r>
            <a:r>
              <a:rPr lang="en-US" altLang="zh-CN" dirty="0"/>
              <a:t>  0                     </a:t>
            </a:r>
          </a:p>
          <a:p>
            <a:pPr marL="0" indent="0" algn="just"/>
            <a:r>
              <a:rPr lang="en-US" altLang="zh-CN" dirty="0"/>
              <a:t>          0                          3                       </a:t>
            </a:r>
            <a:r>
              <a:rPr lang="en-US" altLang="zh-CN" dirty="0" err="1"/>
              <a:t>r2</a:t>
            </a:r>
            <a:endParaRPr lang="en-US" altLang="zh-CN" dirty="0"/>
          </a:p>
          <a:p>
            <a:pPr marL="0" indent="0" algn="just"/>
            <a:r>
              <a:rPr lang="en-US" altLang="zh-CN" dirty="0"/>
              <a:t>          3                          0                       </a:t>
            </a:r>
            <a:r>
              <a:rPr lang="en-US" altLang="zh-CN" dirty="0" err="1"/>
              <a:t>r9</a:t>
            </a:r>
            <a:r>
              <a:rPr lang="en-US" altLang="zh-CN" dirty="0"/>
              <a:t>    </a:t>
            </a:r>
          </a:p>
          <a:p>
            <a:pPr marL="0" indent="0" algn="just"/>
            <a:r>
              <a:rPr lang="en-US" altLang="zh-CN" dirty="0"/>
              <a:t>          3                          3                       </a:t>
            </a:r>
            <a:r>
              <a:rPr lang="en-US" altLang="zh-CN" dirty="0" err="1"/>
              <a:t>r2</a:t>
            </a:r>
            <a:endParaRPr lang="en-US" altLang="zh-CN" dirty="0"/>
          </a:p>
          <a:p>
            <a:pPr marL="0" indent="0" algn="just"/>
            <a:r>
              <a:rPr lang="en-US" altLang="zh-CN" dirty="0"/>
              <a:t>          4                          2                       </a:t>
            </a:r>
            <a:r>
              <a:rPr lang="en-US" altLang="zh-CN" dirty="0" err="1"/>
              <a:t>r7</a:t>
            </a:r>
            <a:r>
              <a:rPr lang="en-US" altLang="zh-CN" dirty="0"/>
              <a:t>   </a:t>
            </a:r>
          </a:p>
          <a:p>
            <a:pPr marL="0" indent="0" algn="just"/>
            <a:r>
              <a:rPr lang="en-US" altLang="zh-CN" dirty="0"/>
              <a:t>          0                          2                       </a:t>
            </a:r>
            <a:r>
              <a:rPr lang="en-US" altLang="zh-CN" dirty="0" err="1"/>
              <a:t>r5</a:t>
            </a:r>
            <a:r>
              <a:rPr lang="en-US" altLang="zh-CN" dirty="0"/>
              <a:t>     </a:t>
            </a:r>
          </a:p>
          <a:p>
            <a:pPr>
              <a:buFont typeface="Wingdings" panose="05000000000000000000" charset="0"/>
              <a:buChar char="ü"/>
            </a:pPr>
            <a:r>
              <a:rPr lang="en-US" altLang="zh-CN" dirty="0"/>
              <a:t>      2                          0                       </a:t>
            </a:r>
            <a:r>
              <a:rPr lang="en-US" altLang="zh-CN" dirty="0" err="1"/>
              <a:t>r9</a:t>
            </a:r>
            <a:r>
              <a:rPr lang="en-US" altLang="zh-CN" dirty="0"/>
              <a:t> </a:t>
            </a:r>
          </a:p>
        </p:txBody>
      </p:sp>
      <p:pic>
        <p:nvPicPr>
          <p:cNvPr id="4" name="Picture 3" descr="水壶"/>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4470" y="281540"/>
            <a:ext cx="3566439" cy="213630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341139" y="2133412"/>
            <a:ext cx="4803098" cy="560705"/>
          </a:xfrm>
          <a:prstGeom prst="rect">
            <a:avLst/>
          </a:prstGeom>
          <a:noFill/>
        </p:spPr>
        <p:txBody>
          <a:bodyPr wrap="square" lIns="68580" tIns="34290" rIns="68580" bIns="34290">
            <a:spAutoFit/>
          </a:bodyPr>
          <a:lstStyle/>
          <a:p>
            <a:pPr algn="ctr"/>
            <a:r>
              <a:rPr lang="zh-CN" altLang="en-US" sz="3200" dirty="0">
                <a:sym typeface="+mn-ea"/>
              </a:rPr>
              <a:t>求解</a:t>
            </a:r>
            <a:r>
              <a:rPr lang="zh-CN" altLang="en-US" sz="3200" dirty="0"/>
              <a:t>问题的搜索路径</a:t>
            </a:r>
          </a:p>
        </p:txBody>
      </p:sp>
      <p:sp>
        <p:nvSpPr>
          <p:cNvPr id="3" name="矩形 2"/>
          <p:cNvSpPr/>
          <p:nvPr/>
        </p:nvSpPr>
        <p:spPr>
          <a:xfrm>
            <a:off x="205105" y="2621915"/>
            <a:ext cx="2740660" cy="560705"/>
          </a:xfrm>
          <a:prstGeom prst="rect">
            <a:avLst/>
          </a:prstGeom>
          <a:noFill/>
        </p:spPr>
        <p:txBody>
          <a:bodyPr wrap="square" lIns="68580" tIns="34290" rIns="68580" bIns="34290">
            <a:spAutoFit/>
          </a:bodyPr>
          <a:lstStyle/>
          <a:p>
            <a:pPr algn="ctr"/>
            <a:r>
              <a:rPr lang="zh-CN" altLang="en-US" sz="3200" dirty="0"/>
              <a:t>搜索图</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507">
                                            <p:txEl>
                                              <p:pRg st="0" end="0"/>
                                            </p:txEl>
                                          </p:spTgt>
                                        </p:tgtEl>
                                        <p:attrNameLst>
                                          <p:attrName>style.visibility</p:attrName>
                                        </p:attrNameLst>
                                      </p:cBhvr>
                                      <p:to>
                                        <p:strVal val="visible"/>
                                      </p:to>
                                    </p:set>
                                    <p:anim calcmode="lin" valueType="num">
                                      <p:cBhvr additive="base">
                                        <p:cTn id="12" dur="5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1507">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1507">
                                            <p:txEl>
                                              <p:pRg st="1" end="1"/>
                                            </p:txEl>
                                          </p:spTgt>
                                        </p:tgtEl>
                                        <p:attrNameLst>
                                          <p:attrName>style.visibility</p:attrName>
                                        </p:attrNameLst>
                                      </p:cBhvr>
                                      <p:to>
                                        <p:strVal val="visible"/>
                                      </p:to>
                                    </p:set>
                                    <p:anim calcmode="lin" valueType="num">
                                      <p:cBhvr additive="base">
                                        <p:cTn id="17" dur="5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507">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1507">
                                            <p:txEl>
                                              <p:pRg st="2" end="2"/>
                                            </p:txEl>
                                          </p:spTgt>
                                        </p:tgtEl>
                                        <p:attrNameLst>
                                          <p:attrName>style.visibility</p:attrName>
                                        </p:attrNameLst>
                                      </p:cBhvr>
                                      <p:to>
                                        <p:strVal val="visible"/>
                                      </p:to>
                                    </p:set>
                                    <p:anim calcmode="lin" valueType="num">
                                      <p:cBhvr additive="base">
                                        <p:cTn id="22" dur="5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1507">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1507">
                                            <p:txEl>
                                              <p:pRg st="3" end="3"/>
                                            </p:txEl>
                                          </p:spTgt>
                                        </p:tgtEl>
                                        <p:attrNameLst>
                                          <p:attrName>style.visibility</p:attrName>
                                        </p:attrNameLst>
                                      </p:cBhvr>
                                      <p:to>
                                        <p:strVal val="visible"/>
                                      </p:to>
                                    </p:set>
                                    <p:anim calcmode="lin" valueType="num">
                                      <p:cBhvr additive="base">
                                        <p:cTn id="27" dur="500" fill="hold"/>
                                        <p:tgtEl>
                                          <p:spTgt spid="21507">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507">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1507">
                                            <p:txEl>
                                              <p:pRg st="4" end="4"/>
                                            </p:txEl>
                                          </p:spTgt>
                                        </p:tgtEl>
                                        <p:attrNameLst>
                                          <p:attrName>style.visibility</p:attrName>
                                        </p:attrNameLst>
                                      </p:cBhvr>
                                      <p:to>
                                        <p:strVal val="visible"/>
                                      </p:to>
                                    </p:set>
                                    <p:anim calcmode="lin" valueType="num">
                                      <p:cBhvr additive="base">
                                        <p:cTn id="32" dur="500" fill="hold"/>
                                        <p:tgtEl>
                                          <p:spTgt spid="2150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507">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1507">
                                            <p:txEl>
                                              <p:pRg st="5" end="5"/>
                                            </p:txEl>
                                          </p:spTgt>
                                        </p:tgtEl>
                                        <p:attrNameLst>
                                          <p:attrName>style.visibility</p:attrName>
                                        </p:attrNameLst>
                                      </p:cBhvr>
                                      <p:to>
                                        <p:strVal val="visible"/>
                                      </p:to>
                                    </p:set>
                                    <p:anim calcmode="lin" valueType="num">
                                      <p:cBhvr additive="base">
                                        <p:cTn id="37" dur="500" fill="hold"/>
                                        <p:tgtEl>
                                          <p:spTgt spid="2150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507">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1507">
                                            <p:txEl>
                                              <p:pRg st="6" end="6"/>
                                            </p:txEl>
                                          </p:spTgt>
                                        </p:tgtEl>
                                        <p:attrNameLst>
                                          <p:attrName>style.visibility</p:attrName>
                                        </p:attrNameLst>
                                      </p:cBhvr>
                                      <p:to>
                                        <p:strVal val="visible"/>
                                      </p:to>
                                    </p:set>
                                    <p:anim calcmode="lin" valueType="num">
                                      <p:cBhvr additive="base">
                                        <p:cTn id="42" dur="500" fill="hold"/>
                                        <p:tgtEl>
                                          <p:spTgt spid="21507">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507">
                                            <p:txEl>
                                              <p:pRg st="6" end="6"/>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1507">
                                            <p:txEl>
                                              <p:pRg st="7" end="7"/>
                                            </p:txEl>
                                          </p:spTgt>
                                        </p:tgtEl>
                                        <p:attrNameLst>
                                          <p:attrName>style.visibility</p:attrName>
                                        </p:attrNameLst>
                                      </p:cBhvr>
                                      <p:to>
                                        <p:strVal val="visible"/>
                                      </p:to>
                                    </p:set>
                                    <p:anim calcmode="lin" valueType="num">
                                      <p:cBhvr additive="base">
                                        <p:cTn id="47" dur="500" fill="hold"/>
                                        <p:tgtEl>
                                          <p:spTgt spid="21507">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150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dirty="0"/>
              <a:t>问题状态空间法的基本思想</a:t>
            </a:r>
          </a:p>
        </p:txBody>
      </p:sp>
      <p:sp>
        <p:nvSpPr>
          <p:cNvPr id="10243" name="Rectangle 3"/>
          <p:cNvSpPr>
            <a:spLocks noGrp="1" noChangeArrowheads="1"/>
          </p:cNvSpPr>
          <p:nvPr>
            <p:ph type="body" idx="1"/>
          </p:nvPr>
        </p:nvSpPr>
        <p:spPr>
          <a:xfrm>
            <a:off x="164465" y="1536700"/>
            <a:ext cx="8725535" cy="3792855"/>
          </a:xfrm>
        </p:spPr>
        <p:txBody>
          <a:bodyPr/>
          <a:lstStyle/>
          <a:p>
            <a:pPr marL="0" indent="0" algn="just" eaLnBrk="1" hangingPunct="1">
              <a:lnSpc>
                <a:spcPct val="110000"/>
              </a:lnSpc>
              <a:buNone/>
            </a:pPr>
            <a:r>
              <a:rPr lang="en-US" altLang="zh-CN" dirty="0"/>
              <a:t> </a:t>
            </a:r>
            <a:r>
              <a:rPr lang="zh-CN" altLang="en-US" dirty="0"/>
              <a:t>（</a:t>
            </a:r>
            <a:r>
              <a:rPr lang="en-US" altLang="zh-CN" dirty="0"/>
              <a:t>1</a:t>
            </a:r>
            <a:r>
              <a:rPr lang="zh-CN" altLang="en-US" dirty="0"/>
              <a:t>）将问题中的已知条件看成状态空间中初始状态；</a:t>
            </a:r>
          </a:p>
          <a:p>
            <a:pPr marL="0" indent="0" algn="just" eaLnBrk="1" hangingPunct="1">
              <a:lnSpc>
                <a:spcPct val="110000"/>
              </a:lnSpc>
              <a:buNone/>
            </a:pPr>
            <a:r>
              <a:rPr lang="zh-CN" altLang="en-US" dirty="0"/>
              <a:t>将问题中要</a:t>
            </a:r>
            <a:r>
              <a:rPr lang="zh-CN" altLang="en-US" b="1" dirty="0"/>
              <a:t>求解的目标</a:t>
            </a:r>
            <a:r>
              <a:rPr lang="zh-CN" altLang="en-US" dirty="0"/>
              <a:t>看成状态空间中目标状态；</a:t>
            </a:r>
          </a:p>
          <a:p>
            <a:pPr marL="0" indent="0" algn="just" eaLnBrk="1" hangingPunct="1">
              <a:lnSpc>
                <a:spcPct val="110000"/>
              </a:lnSpc>
              <a:buNone/>
            </a:pPr>
            <a:r>
              <a:rPr lang="zh-CN" altLang="en-US" dirty="0"/>
              <a:t>将问题中其它可能的情况看成状态空间的任一状态。</a:t>
            </a:r>
          </a:p>
          <a:p>
            <a:pPr marL="0" indent="0" algn="just" eaLnBrk="1" hangingPunct="1">
              <a:lnSpc>
                <a:spcPct val="110000"/>
              </a:lnSpc>
              <a:buNone/>
            </a:pPr>
            <a:endParaRPr lang="zh-CN" altLang="en-US" dirty="0"/>
          </a:p>
          <a:p>
            <a:pPr marL="0" indent="0" algn="just" eaLnBrk="1" hangingPunct="1">
              <a:lnSpc>
                <a:spcPct val="110000"/>
              </a:lnSpc>
              <a:buNone/>
            </a:pPr>
            <a:r>
              <a:rPr lang="zh-CN" altLang="en-US" dirty="0"/>
              <a:t> （</a:t>
            </a:r>
            <a:r>
              <a:rPr lang="en-US" altLang="zh-CN" dirty="0"/>
              <a:t>2</a:t>
            </a:r>
            <a:r>
              <a:rPr lang="zh-CN" altLang="en-US" dirty="0"/>
              <a:t>）设法在状态空间寻找一条路径，由初始状态出发，能够沿着这条路径达到目标状态。</a:t>
            </a:r>
          </a:p>
        </p:txBody>
      </p:sp>
      <p:sp>
        <p:nvSpPr>
          <p:cNvPr id="2" name="矩形 1"/>
          <p:cNvSpPr/>
          <p:nvPr/>
        </p:nvSpPr>
        <p:spPr>
          <a:xfrm>
            <a:off x="3869969" y="5907852"/>
            <a:ext cx="4803098" cy="691515"/>
          </a:xfrm>
          <a:prstGeom prst="rect">
            <a:avLst/>
          </a:prstGeom>
          <a:noFill/>
        </p:spPr>
        <p:txBody>
          <a:bodyPr wrap="square" lIns="68580" tIns="34290" rIns="68580" bIns="34290">
            <a:spAutoFit/>
          </a:bodyPr>
          <a:lstStyle/>
          <a:p>
            <a:pPr algn="ctr"/>
            <a:r>
              <a:rPr lang="en-US" altLang="zh-CN" sz="4050" dirty="0"/>
              <a:t>——</a:t>
            </a:r>
            <a:r>
              <a:rPr lang="zh-CN" altLang="en-US" sz="4050" dirty="0"/>
              <a:t>问题求解的过程</a:t>
            </a:r>
            <a:endParaRPr lang="zh-CN" altLang="en-US" sz="405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dirty="0"/>
              <a:t>问题状态空间法的基本算法</a:t>
            </a:r>
          </a:p>
        </p:txBody>
      </p:sp>
      <p:sp>
        <p:nvSpPr>
          <p:cNvPr id="11267" name="Rectangle 3"/>
          <p:cNvSpPr>
            <a:spLocks noGrp="1" noChangeArrowheads="1"/>
          </p:cNvSpPr>
          <p:nvPr>
            <p:ph type="body" idx="1"/>
          </p:nvPr>
        </p:nvSpPr>
        <p:spPr>
          <a:xfrm>
            <a:off x="174625" y="1093470"/>
            <a:ext cx="8576945" cy="3148330"/>
          </a:xfrm>
        </p:spPr>
        <p:txBody>
          <a:bodyPr/>
          <a:lstStyle/>
          <a:p>
            <a:pPr eaLnBrk="1" hangingPunct="1">
              <a:lnSpc>
                <a:spcPct val="150000"/>
              </a:lnSpc>
              <a:buFont typeface="Wingdings" panose="05000000000000000000" pitchFamily="2" charset="2"/>
              <a:buNone/>
            </a:pPr>
            <a:r>
              <a:rPr lang="zh-CN" altLang="en-US" sz="2400" dirty="0"/>
              <a:t>（</a:t>
            </a:r>
            <a:r>
              <a:rPr lang="en-US" altLang="zh-CN" sz="2400" dirty="0"/>
              <a:t>1</a:t>
            </a:r>
            <a:r>
              <a:rPr lang="zh-CN" altLang="en-US" sz="2400" dirty="0"/>
              <a:t>）根据问题，</a:t>
            </a:r>
            <a:r>
              <a:rPr lang="zh-CN" altLang="en-US" sz="2400" dirty="0">
                <a:solidFill>
                  <a:srgbClr val="FF0000"/>
                </a:solidFill>
              </a:rPr>
              <a:t>定义出相应的状态空间</a:t>
            </a:r>
            <a:r>
              <a:rPr lang="zh-CN" altLang="en-US" sz="2400" dirty="0"/>
              <a:t>，确定出状态的一般表示，它含有相关对象的各种可能的排列。</a:t>
            </a:r>
            <a:endParaRPr lang="en-US" altLang="zh-CN" sz="2400" dirty="0"/>
          </a:p>
          <a:p>
            <a:pPr eaLnBrk="1" hangingPunct="1">
              <a:lnSpc>
                <a:spcPct val="150000"/>
              </a:lnSpc>
              <a:buFont typeface="Wingdings" panose="05000000000000000000" pitchFamily="2" charset="2"/>
              <a:buNone/>
            </a:pPr>
            <a:r>
              <a:rPr lang="en-US" altLang="zh-CN" sz="2400" dirty="0"/>
              <a:t>        </a:t>
            </a:r>
            <a:r>
              <a:rPr lang="zh-CN" altLang="en-US" sz="2400" dirty="0"/>
              <a:t>这里仅仅是定义这个空间的状态，而不必枚举该状态空间的所有状态，但由此可以得出问题的</a:t>
            </a:r>
            <a:r>
              <a:rPr lang="zh-CN" altLang="en-US" sz="2400" dirty="0">
                <a:solidFill>
                  <a:srgbClr val="FF0000"/>
                </a:solidFill>
              </a:rPr>
              <a:t>初始状态、目标状态</a:t>
            </a:r>
            <a:r>
              <a:rPr lang="zh-CN" altLang="en-US" sz="2400" dirty="0"/>
              <a:t>，并能够表示出</a:t>
            </a:r>
            <a:r>
              <a:rPr lang="zh-CN" altLang="en-US" sz="2400" dirty="0">
                <a:solidFill>
                  <a:srgbClr val="FF0000"/>
                </a:solidFill>
              </a:rPr>
              <a:t>所有其它状态</a:t>
            </a:r>
            <a:r>
              <a:rPr lang="zh-CN" altLang="en-US" sz="2400" dirty="0"/>
              <a:t>。</a:t>
            </a:r>
            <a:r>
              <a:rPr lang="zh-CN" altLang="en-US" dirty="0"/>
              <a:t> </a:t>
            </a:r>
          </a:p>
        </p:txBody>
      </p:sp>
      <p:sp>
        <p:nvSpPr>
          <p:cNvPr id="12291" name="Rectangle 3"/>
          <p:cNvSpPr>
            <a:spLocks noGrp="1" noChangeArrowheads="1"/>
          </p:cNvSpPr>
          <p:nvPr/>
        </p:nvSpPr>
        <p:spPr>
          <a:xfrm>
            <a:off x="174625" y="4122420"/>
            <a:ext cx="7886700" cy="2663825"/>
          </a:xfrm>
          <a:prstGeom prst="rect">
            <a:avLst/>
          </a:prstGeom>
          <a:noFill/>
          <a:ln w="9525">
            <a:noFill/>
          </a:ln>
        </p:spPr>
        <p:txBody>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algn="just" eaLnBrk="1" hangingPunct="1">
              <a:lnSpc>
                <a:spcPct val="155000"/>
              </a:lnSpc>
              <a:buFont typeface="Wingdings" panose="05000000000000000000" pitchFamily="2" charset="2"/>
              <a:buNone/>
            </a:pPr>
            <a:r>
              <a:rPr lang="en-US" altLang="zh-CN" sz="2400" dirty="0"/>
              <a:t> (2) </a:t>
            </a:r>
            <a:r>
              <a:rPr lang="zh-CN" altLang="en-US" sz="2400" dirty="0"/>
              <a:t>规定一组操作</a:t>
            </a:r>
            <a:r>
              <a:rPr lang="en-US" altLang="zh-CN" sz="2400" dirty="0"/>
              <a:t>(</a:t>
            </a:r>
            <a:r>
              <a:rPr lang="zh-CN" altLang="en-US" sz="2400" dirty="0"/>
              <a:t>算子</a:t>
            </a:r>
            <a:r>
              <a:rPr lang="en-US" altLang="zh-CN" sz="2400" dirty="0"/>
              <a:t>), </a:t>
            </a:r>
            <a:r>
              <a:rPr lang="zh-CN" altLang="en-US" sz="2400" dirty="0"/>
              <a:t>能够使状态从一个状态变为另一个状态。</a:t>
            </a:r>
          </a:p>
          <a:p>
            <a:pPr algn="just" eaLnBrk="1" hangingPunct="1">
              <a:lnSpc>
                <a:spcPct val="155000"/>
              </a:lnSpc>
              <a:spcBef>
                <a:spcPct val="65000"/>
              </a:spcBef>
              <a:buFont typeface="Wingdings" panose="05000000000000000000" pitchFamily="2" charset="2"/>
              <a:buNone/>
            </a:pPr>
            <a:r>
              <a:rPr lang="zh-CN" altLang="en-US" sz="2400" dirty="0"/>
              <a:t> </a:t>
            </a:r>
            <a:r>
              <a:rPr lang="en-US" altLang="zh-CN" sz="2400" dirty="0"/>
              <a:t>(3) </a:t>
            </a:r>
            <a:r>
              <a:rPr lang="zh-CN" altLang="en-US" sz="2400" dirty="0"/>
              <a:t>决定一种搜索策略，使得能够从初始状态出发，沿某个路径达到目标状态。</a:t>
            </a:r>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5400000">
            <a:off x="-2232025" y="3086735"/>
            <a:ext cx="5113655" cy="68389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6147" name="组 14"/>
          <p:cNvGrpSpPr/>
          <p:nvPr/>
        </p:nvGrpSpPr>
        <p:grpSpPr>
          <a:xfrm>
            <a:off x="-17462" y="5848350"/>
            <a:ext cx="954087" cy="152400"/>
            <a:chOff x="-22302" y="6654791"/>
            <a:chExt cx="1271471" cy="203210"/>
          </a:xfrm>
        </p:grpSpPr>
        <p:sp>
          <p:nvSpPr>
            <p:cNvPr id="9" name="圆角矩形 8"/>
            <p:cNvSpPr/>
            <p:nvPr/>
          </p:nvSpPr>
          <p:spPr>
            <a:xfrm flipV="1">
              <a:off x="240033" y="6654791"/>
              <a:ext cx="224253"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圆角矩形 9"/>
            <p:cNvSpPr/>
            <p:nvPr/>
          </p:nvSpPr>
          <p:spPr>
            <a:xfrm flipV="1">
              <a:off x="-22302" y="6654791"/>
              <a:ext cx="224254"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圆角矩形 10"/>
            <p:cNvSpPr/>
            <p:nvPr/>
          </p:nvSpPr>
          <p:spPr>
            <a:xfrm flipV="1">
              <a:off x="756237" y="6654791"/>
              <a:ext cx="224253"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圆角矩形 11"/>
            <p:cNvSpPr/>
            <p:nvPr/>
          </p:nvSpPr>
          <p:spPr>
            <a:xfrm flipV="1">
              <a:off x="493904" y="6654791"/>
              <a:ext cx="224253"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圆角矩形 7"/>
            <p:cNvSpPr/>
            <p:nvPr/>
          </p:nvSpPr>
          <p:spPr>
            <a:xfrm flipV="1">
              <a:off x="1024916" y="6654791"/>
              <a:ext cx="224253"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7" name="文本框 86"/>
          <p:cNvSpPr txBox="1"/>
          <p:nvPr/>
        </p:nvSpPr>
        <p:spPr>
          <a:xfrm>
            <a:off x="1272540" y="108268"/>
            <a:ext cx="5776913" cy="932815"/>
          </a:xfrm>
          <a:prstGeom prst="rect">
            <a:avLst/>
          </a:prstGeom>
          <a:noFill/>
        </p:spPr>
        <p:txBody>
          <a:bodyPr lIns="68577" tIns="34289" rIns="68577" bIns="34289">
            <a:spAutoFit/>
          </a:bodyPr>
          <a:lstStyle/>
          <a:p>
            <a:pPr marR="0" algn="ctr" defTabSz="914400" eaLnBrk="1" hangingPunct="1">
              <a:lnSpc>
                <a:spcPct val="150000"/>
              </a:lnSpc>
              <a:buClrTx/>
              <a:buSzTx/>
              <a:buFontTx/>
              <a:defRPr/>
            </a:pPr>
            <a:r>
              <a:rPr kumimoji="0" lang="zh-CN" altLang="en-US" sz="3750" b="1" kern="1200" cap="none" spc="0" normalizeH="0" baseline="0" noProof="0" dirty="0">
                <a:latin typeface="微软雅黑" panose="020B0503020204020204" pitchFamily="34" charset="-122"/>
                <a:ea typeface="宋体" panose="02010600030101010101" pitchFamily="2" charset="-122"/>
                <a:cs typeface="+mn-cs"/>
              </a:rPr>
              <a:t>知识表示方法</a:t>
            </a:r>
            <a:endParaRPr kumimoji="0" lang="zh-CN" altLang="en-US" sz="3750" b="1"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6150" name="内容占位符 2"/>
          <p:cNvSpPr>
            <a:spLocks noGrp="1"/>
          </p:cNvSpPr>
          <p:nvPr>
            <p:ph idx="1"/>
          </p:nvPr>
        </p:nvSpPr>
        <p:spPr>
          <a:xfrm>
            <a:off x="1021715" y="1285875"/>
            <a:ext cx="6677660" cy="4986655"/>
          </a:xfrm>
        </p:spPr>
        <p:txBody>
          <a:bodyPr vert="horz" wrap="square" lIns="91440" tIns="45720" rIns="91440" bIns="45720" anchor="t"/>
          <a:lstStyle/>
          <a:p>
            <a:pPr eaLnBrk="1" hangingPunct="1"/>
            <a:r>
              <a:rPr lang="zh-CN" altLang="en-US" dirty="0"/>
              <a:t>状态空间表示</a:t>
            </a:r>
            <a:r>
              <a:rPr lang="en-US" altLang="zh-CN" dirty="0"/>
              <a:t>(State Space)</a:t>
            </a:r>
            <a:endParaRPr lang="zh-CN" altLang="en-US" dirty="0"/>
          </a:p>
          <a:p>
            <a:pPr eaLnBrk="1" hangingPunct="1"/>
            <a:r>
              <a:rPr lang="zh-CN" altLang="en-US" dirty="0"/>
              <a:t>问题归约表示</a:t>
            </a:r>
            <a:r>
              <a:rPr lang="en-US" altLang="zh-CN" dirty="0"/>
              <a:t>(Problem Reduction)</a:t>
            </a:r>
          </a:p>
          <a:p>
            <a:pPr eaLnBrk="1" hangingPunct="1"/>
            <a:r>
              <a:rPr lang="zh-CN" altLang="en-US" dirty="0"/>
              <a:t>谓词逻辑表示（</a:t>
            </a:r>
            <a:r>
              <a:rPr lang="en-US" altLang="zh-CN" dirty="0"/>
              <a:t>Predicate Logic</a:t>
            </a:r>
            <a:r>
              <a:rPr lang="zh-CN" altLang="en-US" dirty="0"/>
              <a:t>）</a:t>
            </a:r>
            <a:endParaRPr lang="en-US" altLang="zh-CN" dirty="0"/>
          </a:p>
          <a:p>
            <a:pPr eaLnBrk="1" hangingPunct="1"/>
            <a:r>
              <a:rPr lang="zh-CN" altLang="en-US" dirty="0"/>
              <a:t>产生式规则（</a:t>
            </a:r>
            <a:r>
              <a:rPr lang="en-US" altLang="zh-CN" dirty="0"/>
              <a:t>Production Rule</a:t>
            </a:r>
            <a:r>
              <a:rPr lang="zh-CN" altLang="en-US" dirty="0"/>
              <a:t>）</a:t>
            </a:r>
            <a:endParaRPr lang="en-US" altLang="zh-CN" dirty="0"/>
          </a:p>
          <a:p>
            <a:pPr eaLnBrk="1" hangingPunct="1"/>
            <a:r>
              <a:rPr lang="zh-CN" altLang="en-US" dirty="0"/>
              <a:t>框架表示法</a:t>
            </a:r>
            <a:r>
              <a:rPr lang="en-US" altLang="zh-CN" dirty="0"/>
              <a:t>(Frame)</a:t>
            </a:r>
          </a:p>
          <a:p>
            <a:pPr eaLnBrk="1" hangingPunct="1"/>
            <a:r>
              <a:rPr lang="zh-CN" altLang="en-US" dirty="0"/>
              <a:t>语义网络表示法</a:t>
            </a:r>
            <a:r>
              <a:rPr lang="en-US" altLang="zh-CN" dirty="0"/>
              <a:t>(Semantic Networks)</a:t>
            </a:r>
          </a:p>
          <a:p>
            <a:pPr eaLnBrk="1" hangingPunct="1"/>
            <a:r>
              <a:rPr lang="zh-CN" altLang="en-US" dirty="0"/>
              <a:t>知识图谱</a:t>
            </a:r>
            <a:r>
              <a:rPr lang="en-US" altLang="zh-CN" dirty="0"/>
              <a:t>(Knowledge Graph)</a:t>
            </a:r>
          </a:p>
          <a:p>
            <a:pPr eaLnBrk="1" hangingPunct="1"/>
            <a:endParaRPr lang="zh-CN" altLang="en-US" dirty="0"/>
          </a:p>
        </p:txBody>
      </p:sp>
      <p:sp>
        <p:nvSpPr>
          <p:cNvPr id="6151" name="灯片编号占位符 5"/>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3</a:t>
            </a:fld>
            <a:endParaRPr lang="en-US" altLang="en-US" sz="1200" dirty="0">
              <a:solidFill>
                <a:srgbClr val="898989"/>
              </a:solidFill>
            </a:endParaRPr>
          </a:p>
        </p:txBody>
      </p:sp>
      <p:pic>
        <p:nvPicPr>
          <p:cNvPr id="6152" name="Picture 2" descr="https://timgsa.baidu.com/timg?image&amp;quality=80&amp;size=b9999_10000&amp;sec=1572366459387&amp;di=406a7954cf0909a68ffe9de642ee1a7c&amp;imgtype=0&amp;src=http%3A%2F%2Fpic2.zhimg.com%2Fv2-8fe74cca1af372e1f9a0b455f83b9baa_1200x500.jpg"/>
          <p:cNvPicPr>
            <a:picLocks noChangeAspect="1" noChangeArrowheads="1"/>
          </p:cNvPicPr>
          <p:nvPr/>
        </p:nvPicPr>
        <p:blipFill>
          <a:blip r:embed="rId3"/>
          <a:srcRect/>
          <a:stretch>
            <a:fillRect/>
          </a:stretch>
        </p:blipFill>
        <p:spPr bwMode="auto">
          <a:xfrm>
            <a:off x="6120130" y="5020945"/>
            <a:ext cx="2852420" cy="1700530"/>
          </a:xfrm>
          <a:prstGeom prst="ellipse">
            <a:avLst/>
          </a:prstGeom>
          <a:ln>
            <a:noFill/>
          </a:ln>
          <a:effectLst>
            <a:softEdge rad="112500"/>
          </a:effectLst>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16613"/>
          <a:stretch>
            <a:fillRect/>
          </a:stretch>
        </p:blipFill>
        <p:spPr>
          <a:xfrm>
            <a:off x="0" y="5583"/>
            <a:ext cx="9144000" cy="5709357"/>
          </a:xfrm>
          <a:prstGeom prst="rect">
            <a:avLst/>
          </a:prstGeom>
        </p:spPr>
      </p:pic>
      <p:sp>
        <p:nvSpPr>
          <p:cNvPr id="3" name="文本框 2"/>
          <p:cNvSpPr txBox="1"/>
          <p:nvPr/>
        </p:nvSpPr>
        <p:spPr>
          <a:xfrm>
            <a:off x="609704" y="6019732"/>
            <a:ext cx="7772196" cy="461665"/>
          </a:xfrm>
          <a:prstGeom prst="rect">
            <a:avLst/>
          </a:prstGeom>
          <a:noFill/>
        </p:spPr>
        <p:txBody>
          <a:bodyPr wrap="square" rtlCol="0">
            <a:spAutoFit/>
          </a:bodyPr>
          <a:lstStyle/>
          <a:p>
            <a:r>
              <a:rPr lang="zh-CN" altLang="en-US" sz="2400" dirty="0"/>
              <a:t>最优化问题，找到两节点间具有最小代价的路径。</a:t>
            </a:r>
          </a:p>
        </p:txBody>
      </p:sp>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314960"/>
            <a:ext cx="8642350" cy="3544570"/>
          </a:xfrm>
        </p:spPr>
        <p:txBody>
          <a:bodyPr/>
          <a:lstStyle/>
          <a:p>
            <a:r>
              <a:rPr lang="zh-CN" altLang="en-US" dirty="0"/>
              <a:t>希望有较小的状态空间，希望能合并或简化规则（操作符、算符）</a:t>
            </a:r>
          </a:p>
          <a:p>
            <a:pPr lvl="1"/>
            <a:r>
              <a:rPr lang="zh-CN" altLang="en-US" dirty="0"/>
              <a:t>水壶问题的状态空间比较小，搜索策略可以采用耗尽式搜索。</a:t>
            </a:r>
            <a:endParaRPr lang="en-US" altLang="zh-CN" dirty="0"/>
          </a:p>
          <a:p>
            <a:r>
              <a:rPr lang="zh-CN" altLang="en-US" dirty="0"/>
              <a:t>然而，对于一般的问题空间，如何决定搜索策略？这需对求解问题的特征进行分析。</a:t>
            </a:r>
          </a:p>
        </p:txBody>
      </p:sp>
      <p:sp>
        <p:nvSpPr>
          <p:cNvPr id="4" name="灯片编号占位符 3"/>
          <p:cNvSpPr>
            <a:spLocks noGrp="1"/>
          </p:cNvSpPr>
          <p:nvPr>
            <p:ph type="sldNum" sz="quarter" idx="12"/>
          </p:nvPr>
        </p:nvSpPr>
        <p:spPr/>
        <p:txBody>
          <a:bodyPr/>
          <a:lstStyle/>
          <a:p>
            <a:fld id="{888F8D02-9041-4C59-BC62-13DE0E5C6713}" type="slidenum">
              <a:rPr lang="zh-CN" altLang="en-US" sz="100" smtClean="0">
                <a:solidFill>
                  <a:prstClr val="black">
                    <a:tint val="75000"/>
                  </a:prstClr>
                </a:solidFill>
              </a:rPr>
              <a:t>31</a:t>
            </a:fld>
            <a:endParaRPr lang="zh-CN" altLang="en-US" sz="100">
              <a:solidFill>
                <a:prstClr val="black">
                  <a:tint val="75000"/>
                </a:prstClr>
              </a:solidFill>
            </a:endParaRPr>
          </a:p>
        </p:txBody>
      </p:sp>
      <p:sp>
        <p:nvSpPr>
          <p:cNvPr id="32771" name="Rectangle 3"/>
          <p:cNvSpPr>
            <a:spLocks noGrp="1" noChangeArrowheads="1"/>
          </p:cNvSpPr>
          <p:nvPr/>
        </p:nvSpPr>
        <p:spPr>
          <a:xfrm>
            <a:off x="92075" y="4318635"/>
            <a:ext cx="8919210" cy="2407920"/>
          </a:xfrm>
          <a:prstGeom prst="rect">
            <a:avLst/>
          </a:prstGeom>
          <a:noFill/>
          <a:ln w="9525">
            <a:noFill/>
          </a:ln>
        </p:spPr>
        <p:txBody>
          <a:bodyPr/>
          <a:lst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rgbClr val="99CC00"/>
                </a:solidFill>
                <a:latin typeface="+mn-lt"/>
                <a:ea typeface="+mn-ea"/>
                <a:cs typeface="+mn-cs"/>
              </a:defRPr>
            </a:lvl9pPr>
          </a:lstStyle>
          <a:p>
            <a:pPr marL="295275" indent="-98425" algn="ctr">
              <a:buNone/>
            </a:pPr>
            <a:r>
              <a:rPr lang="zh-CN" altLang="en-US" sz="2700" b="1" dirty="0">
                <a:ea typeface="楷体_GB2312" pitchFamily="49" charset="-122"/>
              </a:rPr>
              <a:t>问题的可分解性</a:t>
            </a:r>
          </a:p>
          <a:p>
            <a:pPr marL="295275" indent="-98425">
              <a:lnSpc>
                <a:spcPct val="135000"/>
              </a:lnSpc>
              <a:buNone/>
            </a:pPr>
            <a:r>
              <a:rPr lang="zh-CN" altLang="en-US" sz="2700" dirty="0"/>
              <a:t>         如果问题能分解成若干子问题，则将子问题解出后，原问题的解也就求出来了。这种解决问题的方法称为</a:t>
            </a:r>
            <a:r>
              <a:rPr lang="zh-CN" altLang="en-US" sz="2700" b="1" dirty="0">
                <a:solidFill>
                  <a:srgbClr val="FF0000"/>
                </a:solidFill>
              </a:rPr>
              <a:t>问题的归约</a:t>
            </a:r>
            <a:r>
              <a:rPr lang="zh-CN" altLang="en-US" sz="2700" dirty="0"/>
              <a:t>。</a:t>
            </a:r>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6440" y="2546985"/>
            <a:ext cx="7886700" cy="1764030"/>
          </a:xfrm>
        </p:spPr>
        <p:txBody>
          <a:bodyPr anchor="ctr" anchorCtr="0"/>
          <a:lstStyle/>
          <a:p>
            <a:pPr algn="ctr"/>
            <a:r>
              <a:rPr lang="zh-CN" altLang="en-US" dirty="0"/>
              <a:t>问题归约表示</a:t>
            </a:r>
          </a:p>
        </p:txBody>
      </p:sp>
      <p:sp>
        <p:nvSpPr>
          <p:cNvPr id="5" name="文本占位符 4"/>
          <p:cNvSpPr>
            <a:spLocks noGrp="1"/>
          </p:cNvSpPr>
          <p:nvPr>
            <p:ph type="body" idx="1"/>
          </p:nvPr>
        </p:nvSpPr>
        <p:spPr/>
        <p:txBody>
          <a:bodyPr/>
          <a:lstStyle/>
          <a:p>
            <a:pPr algn="ctr"/>
            <a:r>
              <a:rPr lang="en-US" altLang="zh-CN" sz="3200" dirty="0"/>
              <a:t>Problem Reduction</a:t>
            </a:r>
            <a:endParaRPr lang="zh-CN" altLang="en-US" sz="3200" dirty="0"/>
          </a:p>
        </p:txBody>
      </p:sp>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99127" y="6519446"/>
            <a:ext cx="8085042" cy="338554"/>
          </a:xfrm>
          <a:prstGeom prst="rect">
            <a:avLst/>
          </a:prstGeom>
          <a:solidFill>
            <a:schemeClr val="bg1"/>
          </a:solidFill>
        </p:spPr>
        <p:txBody>
          <a:bodyPr wrap="square">
            <a:spAutoFit/>
          </a:bodyPr>
          <a:lstStyle/>
          <a:p>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Wuhan University Artificial Intelligence        </a:t>
            </a:r>
          </a:p>
        </p:txBody>
      </p:sp>
      <p:pic>
        <p:nvPicPr>
          <p:cNvPr id="2" name="图片 1"/>
          <p:cNvPicPr>
            <a:picLocks noChangeAspect="1"/>
          </p:cNvPicPr>
          <p:nvPr/>
        </p:nvPicPr>
        <p:blipFill>
          <a:blip r:embed="rId2"/>
          <a:stretch>
            <a:fillRect/>
          </a:stretch>
        </p:blipFill>
        <p:spPr>
          <a:xfrm>
            <a:off x="0" y="11221"/>
            <a:ext cx="9144000" cy="6835557"/>
          </a:xfrm>
          <a:prstGeom prst="rect">
            <a:avLst/>
          </a:prstGeom>
        </p:spPr>
      </p:pic>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724"/>
            <a:ext cx="9144000" cy="6816552"/>
          </a:xfrm>
          <a:prstGeom prst="rect">
            <a:avLst/>
          </a:prstGeom>
        </p:spPr>
      </p:pic>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88F8D02-9041-4C59-BC62-13DE0E5C6713}" type="slidenum">
              <a:rPr lang="zh-CN" altLang="en-US" sz="100" smtClean="0"/>
              <a:t>35</a:t>
            </a:fld>
            <a:endParaRPr lang="zh-CN" altLang="en-US" sz="100"/>
          </a:p>
        </p:txBody>
      </p:sp>
      <p:sp>
        <p:nvSpPr>
          <p:cNvPr id="3" name="矩形 2"/>
          <p:cNvSpPr/>
          <p:nvPr/>
        </p:nvSpPr>
        <p:spPr>
          <a:xfrm>
            <a:off x="193040" y="217805"/>
            <a:ext cx="8259445" cy="3415030"/>
          </a:xfrm>
          <a:prstGeom prst="rect">
            <a:avLst/>
          </a:prstGeom>
        </p:spPr>
        <p:txBody>
          <a:bodyPr wrap="square">
            <a:spAutoFit/>
          </a:bodyPr>
          <a:lstStyle/>
          <a:p>
            <a:pPr algn="just">
              <a:lnSpc>
                <a:spcPct val="150000"/>
              </a:lnSpc>
            </a:pPr>
            <a:r>
              <a:rPr lang="zh-CN" altLang="en-US" sz="2400" dirty="0"/>
              <a:t>根据图对应的实际背景，可分为：</a:t>
            </a:r>
            <a:endParaRPr lang="en-US" altLang="zh-CN" sz="2400" dirty="0"/>
          </a:p>
          <a:p>
            <a:pPr marL="457200" indent="-457200" algn="just">
              <a:lnSpc>
                <a:spcPct val="150000"/>
              </a:lnSpc>
              <a:buFont typeface="Arial" panose="020B0604020202020204" pitchFamily="34" charset="0"/>
              <a:buChar char="•"/>
            </a:pPr>
            <a:r>
              <a:rPr lang="zh-CN" altLang="en-US" sz="2400" b="1" dirty="0"/>
              <a:t>或图</a:t>
            </a:r>
            <a:r>
              <a:rPr lang="zh-CN" altLang="en-US" sz="2400" dirty="0"/>
              <a:t>：搜索扩展时，可在若干分支中选择其中之一（如：下棋）。</a:t>
            </a:r>
            <a:endParaRPr lang="en-US" altLang="zh-CN" sz="2400" dirty="0"/>
          </a:p>
          <a:p>
            <a:pPr marL="457200" indent="-457200" algn="just">
              <a:lnSpc>
                <a:spcPct val="150000"/>
              </a:lnSpc>
              <a:buFont typeface="Arial" panose="020B0604020202020204" pitchFamily="34" charset="0"/>
              <a:buChar char="•"/>
            </a:pPr>
            <a:r>
              <a:rPr lang="zh-CN" altLang="en-US" sz="2400" b="1" dirty="0"/>
              <a:t>与</a:t>
            </a:r>
            <a:r>
              <a:rPr lang="en-US" altLang="zh-CN" sz="2400" b="1" dirty="0"/>
              <a:t>/</a:t>
            </a:r>
            <a:r>
              <a:rPr lang="zh-CN" altLang="en-US" sz="2400" b="1" dirty="0"/>
              <a:t>或图</a:t>
            </a:r>
            <a:r>
              <a:rPr lang="zh-CN" altLang="en-US" sz="2400" dirty="0"/>
              <a:t>：搜索扩展时，有可能要同时搜索若干分支（如：求积分分解的子问题都得求解），也有可能在若干分支中选择其中之一。</a:t>
            </a:r>
          </a:p>
        </p:txBody>
      </p:sp>
      <p:pic>
        <p:nvPicPr>
          <p:cNvPr id="4" name="图片 3"/>
          <p:cNvPicPr>
            <a:picLocks noChangeAspect="1"/>
          </p:cNvPicPr>
          <p:nvPr>
            <p:custDataLst>
              <p:tags r:id="rId1"/>
            </p:custDataLst>
          </p:nvPr>
        </p:nvPicPr>
        <p:blipFill>
          <a:blip r:embed="rId4"/>
          <a:srcRect l="4330" t="33639" r="4571" b="11111"/>
          <a:stretch>
            <a:fillRect/>
          </a:stretch>
        </p:blipFill>
        <p:spPr>
          <a:xfrm>
            <a:off x="891540" y="3518535"/>
            <a:ext cx="7360920" cy="33191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495074" y="705694"/>
            <a:ext cx="7928207" cy="482600"/>
          </a:xfrm>
          <a:prstGeom prst="rect">
            <a:avLst/>
          </a:prstGeom>
        </p:spPr>
        <p:txBody>
          <a:bodyPr wrap="square" lIns="68577" tIns="34289" rIns="68577" bIns="34289">
            <a:spAutoFit/>
          </a:bodyPr>
          <a:lstStyle/>
          <a:p>
            <a:r>
              <a:rPr lang="en-US" altLang="zh-CN" sz="2700" b="1" dirty="0">
                <a:latin typeface="+mj-ea"/>
                <a:ea typeface="+mj-ea"/>
              </a:rPr>
              <a:t> </a:t>
            </a:r>
            <a:r>
              <a:rPr lang="zh-CN" altLang="en-US" sz="2700" b="1" dirty="0">
                <a:latin typeface="+mj-ea"/>
                <a:ea typeface="+mj-ea"/>
              </a:rPr>
              <a:t>问题归约求解方法</a:t>
            </a:r>
            <a:endParaRPr lang="en-US" altLang="zh-CN" sz="2700" b="1" dirty="0">
              <a:latin typeface="+mj-ea"/>
              <a:ea typeface="+mj-ea"/>
            </a:endParaRPr>
          </a:p>
        </p:txBody>
      </p:sp>
      <p:sp>
        <p:nvSpPr>
          <p:cNvPr id="2" name="灯片编号占位符 1"/>
          <p:cNvSpPr>
            <a:spLocks noGrp="1"/>
          </p:cNvSpPr>
          <p:nvPr>
            <p:ph type="sldNum" sz="quarter" idx="12"/>
          </p:nvPr>
        </p:nvSpPr>
        <p:spPr/>
        <p:txBody>
          <a:bodyPr/>
          <a:lstStyle/>
          <a:p>
            <a:fld id="{888F8D02-9041-4C59-BC62-13DE0E5C6713}" type="slidenum">
              <a:rPr lang="zh-CN" altLang="en-US" sz="100" smtClean="0"/>
              <a:t>36</a:t>
            </a:fld>
            <a:endParaRPr lang="zh-CN" altLang="en-US" sz="100"/>
          </a:p>
        </p:txBody>
      </p:sp>
      <p:sp>
        <p:nvSpPr>
          <p:cNvPr id="3" name="矩形 2"/>
          <p:cNvSpPr/>
          <p:nvPr/>
        </p:nvSpPr>
        <p:spPr>
          <a:xfrm>
            <a:off x="495300" y="2483485"/>
            <a:ext cx="8258810" cy="3855720"/>
          </a:xfrm>
          <a:prstGeom prst="rect">
            <a:avLst/>
          </a:prstGeom>
        </p:spPr>
        <p:txBody>
          <a:bodyPr wrap="square">
            <a:spAutoFit/>
          </a:bodyPr>
          <a:lstStyle/>
          <a:p>
            <a:pPr algn="just">
              <a:lnSpc>
                <a:spcPct val="120000"/>
              </a:lnSpc>
            </a:pPr>
            <a:r>
              <a:rPr lang="zh-CN" altLang="en-US" sz="2400" dirty="0"/>
              <a:t>       问题归约中，问题分解为子问题后，对于求解原问题有</a:t>
            </a:r>
            <a:r>
              <a:rPr lang="en-US" altLang="zh-CN" sz="2400" dirty="0"/>
              <a:t>3</a:t>
            </a:r>
            <a:r>
              <a:rPr lang="zh-CN" altLang="en-US" sz="2400" dirty="0"/>
              <a:t>种可能（</a:t>
            </a:r>
            <a:r>
              <a:rPr lang="zh-CN" altLang="en-US" sz="2400" b="1" dirty="0"/>
              <a:t>与</a:t>
            </a:r>
            <a:r>
              <a:rPr lang="en-US" altLang="zh-CN" sz="2400" b="1" dirty="0"/>
              <a:t>/</a:t>
            </a:r>
            <a:r>
              <a:rPr lang="zh-CN" altLang="en-US" sz="2400" b="1" dirty="0"/>
              <a:t>或图</a:t>
            </a:r>
            <a:r>
              <a:rPr lang="zh-CN" altLang="en-US" sz="2400" dirty="0"/>
              <a:t>概念的由来）：</a:t>
            </a:r>
            <a:endParaRPr lang="en-US" altLang="zh-CN" sz="2400" dirty="0"/>
          </a:p>
          <a:p>
            <a:pPr marL="514350" indent="-514350" algn="just">
              <a:lnSpc>
                <a:spcPct val="120000"/>
              </a:lnSpc>
              <a:buFont typeface="+mj-lt"/>
              <a:buAutoNum type="arabicPeriod"/>
            </a:pPr>
            <a:r>
              <a:rPr lang="zh-CN" altLang="en-US" sz="2100" dirty="0"/>
              <a:t>解决其中一个子问题，原问题得解（</a:t>
            </a:r>
            <a:r>
              <a:rPr lang="en-US" altLang="zh-CN" sz="2100" b="1" dirty="0"/>
              <a:t>or</a:t>
            </a:r>
            <a:r>
              <a:rPr lang="zh-CN" altLang="en-US" sz="2100" dirty="0"/>
              <a:t>）</a:t>
            </a:r>
            <a:endParaRPr lang="en-US" altLang="zh-CN" sz="2100" dirty="0"/>
          </a:p>
          <a:p>
            <a:pPr marL="514350" indent="-514350" algn="just">
              <a:lnSpc>
                <a:spcPct val="120000"/>
              </a:lnSpc>
              <a:buFont typeface="+mj-lt"/>
              <a:buAutoNum type="arabicPeriod"/>
            </a:pPr>
            <a:r>
              <a:rPr lang="zh-CN" altLang="en-US" sz="2100" dirty="0"/>
              <a:t>解决全部问题，原问题得解（</a:t>
            </a:r>
            <a:r>
              <a:rPr lang="en-US" altLang="zh-CN" sz="2100" b="1" dirty="0"/>
              <a:t>and</a:t>
            </a:r>
            <a:r>
              <a:rPr lang="zh-CN" altLang="en-US" sz="2100" dirty="0"/>
              <a:t>）</a:t>
            </a:r>
            <a:endParaRPr lang="en-US" altLang="zh-CN" sz="2100" dirty="0"/>
          </a:p>
          <a:p>
            <a:pPr marL="514350" indent="-514350" algn="just">
              <a:lnSpc>
                <a:spcPct val="120000"/>
              </a:lnSpc>
              <a:buFont typeface="+mj-lt"/>
              <a:buAutoNum type="arabicPeriod"/>
            </a:pPr>
            <a:r>
              <a:rPr lang="zh-CN" altLang="en-US" sz="2100" dirty="0"/>
              <a:t>解决其中一些子问题，原问题得解（</a:t>
            </a:r>
            <a:r>
              <a:rPr lang="en-US" altLang="zh-CN" sz="2100" b="1" dirty="0"/>
              <a:t>and</a:t>
            </a:r>
            <a:r>
              <a:rPr lang="zh-CN" altLang="en-US" sz="2100" dirty="0"/>
              <a:t>，</a:t>
            </a:r>
            <a:r>
              <a:rPr lang="en-US" altLang="zh-CN" sz="2100" b="1" dirty="0"/>
              <a:t>or</a:t>
            </a:r>
            <a:r>
              <a:rPr lang="zh-CN" altLang="en-US" sz="2100" dirty="0"/>
              <a:t>）</a:t>
            </a:r>
          </a:p>
          <a:p>
            <a:pPr marL="514350" indent="-514350" algn="just">
              <a:lnSpc>
                <a:spcPct val="120000"/>
              </a:lnSpc>
              <a:buFont typeface="+mj-lt"/>
              <a:buAutoNum type="arabicPeriod"/>
            </a:pPr>
            <a:endParaRPr lang="en-US" altLang="zh-CN" sz="2100" dirty="0"/>
          </a:p>
          <a:p>
            <a:pPr algn="just">
              <a:lnSpc>
                <a:spcPct val="120000"/>
              </a:lnSpc>
            </a:pPr>
            <a:r>
              <a:rPr lang="zh-CN" altLang="en-US" sz="2400" dirty="0"/>
              <a:t>        从初始问题出发</a:t>
            </a:r>
            <a:r>
              <a:rPr lang="en-US" altLang="zh-CN" sz="2400" dirty="0"/>
              <a:t>, </a:t>
            </a:r>
            <a:r>
              <a:rPr lang="zh-CN" altLang="en-US" sz="2400" dirty="0"/>
              <a:t>建立子问题以及子问题的子问题</a:t>
            </a:r>
            <a:r>
              <a:rPr lang="en-US" altLang="zh-CN" sz="2400" dirty="0"/>
              <a:t>, </a:t>
            </a:r>
            <a:r>
              <a:rPr lang="zh-CN" altLang="en-US" sz="2400" dirty="0"/>
              <a:t>直至把初始问题规约为一个本原问题的集合</a:t>
            </a:r>
            <a:r>
              <a:rPr lang="en-US" altLang="zh-CN" sz="2400" dirty="0"/>
              <a:t>, </a:t>
            </a:r>
            <a:r>
              <a:rPr lang="zh-CN" altLang="en-US" sz="2400" dirty="0"/>
              <a:t>这就是问题规约的实质。</a:t>
            </a:r>
            <a:endParaRPr lang="en-US" altLang="zh-CN" sz="2100" dirty="0"/>
          </a:p>
        </p:txBody>
      </p:sp>
      <p:pic>
        <p:nvPicPr>
          <p:cNvPr id="4" name="图片 3"/>
          <p:cNvPicPr>
            <a:picLocks noChangeAspect="1"/>
          </p:cNvPicPr>
          <p:nvPr/>
        </p:nvPicPr>
        <p:blipFill>
          <a:blip r:embed="rId3"/>
          <a:stretch>
            <a:fillRect/>
          </a:stretch>
        </p:blipFill>
        <p:spPr>
          <a:xfrm>
            <a:off x="5473065" y="27305"/>
            <a:ext cx="3670935" cy="23183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b="5398"/>
          <a:stretch>
            <a:fillRect/>
          </a:stretch>
        </p:blipFill>
        <p:spPr>
          <a:xfrm>
            <a:off x="0" y="12215"/>
            <a:ext cx="9144000" cy="6845785"/>
          </a:xfrm>
          <a:prstGeom prst="rect">
            <a:avLst/>
          </a:prstGeom>
        </p:spPr>
      </p:pic>
      <p:pic>
        <p:nvPicPr>
          <p:cNvPr id="3" name="图片 2"/>
          <p:cNvPicPr/>
          <p:nvPr/>
        </p:nvPicPr>
        <p:blipFill rotWithShape="1">
          <a:blip r:embed="rId3">
            <a:extLst>
              <a:ext uri="{BEBA8EAE-BF5A-486C-A8C5-ECC9F3942E4B}">
                <a14:imgProps xmlns:a14="http://schemas.microsoft.com/office/drawing/2010/main">
                  <a14:imgLayer r:embed="rId4">
                    <a14:imgEffect>
                      <a14:backgroundRemoval t="19048" b="100000" l="34681" r="60213"/>
                    </a14:imgEffect>
                  </a14:imgLayer>
                </a14:imgProps>
              </a:ext>
            </a:extLst>
          </a:blip>
          <a:srcRect l="30555" r="38889"/>
          <a:stretch>
            <a:fillRect/>
          </a:stretch>
        </p:blipFill>
        <p:spPr>
          <a:xfrm>
            <a:off x="381110" y="-38024"/>
            <a:ext cx="855292" cy="909777"/>
          </a:xfrm>
          <a:prstGeom prst="rect">
            <a:avLst/>
          </a:prstGeom>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88F8D02-9041-4C59-BC62-13DE0E5C6713}" type="slidenum">
              <a:rPr lang="zh-CN" altLang="en-US" sz="100" smtClean="0"/>
              <a:t>38</a:t>
            </a:fld>
            <a:endParaRPr lang="zh-CN" altLang="en-US" sz="100"/>
          </a:p>
        </p:txBody>
      </p:sp>
      <p:sp>
        <p:nvSpPr>
          <p:cNvPr id="3" name="矩形 2"/>
          <p:cNvSpPr/>
          <p:nvPr/>
        </p:nvSpPr>
        <p:spPr>
          <a:xfrm>
            <a:off x="153035" y="3660775"/>
            <a:ext cx="8451215" cy="2470785"/>
          </a:xfrm>
          <a:prstGeom prst="rect">
            <a:avLst/>
          </a:prstGeom>
        </p:spPr>
        <p:txBody>
          <a:bodyPr wrap="square">
            <a:spAutoFit/>
          </a:bodyPr>
          <a:lstStyle/>
          <a:p>
            <a:pPr indent="92075" algn="just">
              <a:lnSpc>
                <a:spcPct val="120000"/>
              </a:lnSpc>
            </a:pPr>
            <a:r>
              <a:rPr lang="en-US" altLang="zh-CN" sz="2400" dirty="0">
                <a:solidFill>
                  <a:srgbClr val="3333FF"/>
                </a:solidFill>
              </a:rPr>
              <a:t>2</a:t>
            </a:r>
            <a:r>
              <a:rPr lang="zh-CN" altLang="en-US" sz="2400" dirty="0">
                <a:solidFill>
                  <a:srgbClr val="3333FF"/>
                </a:solidFill>
              </a:rPr>
              <a:t>．可解节点为：</a:t>
            </a:r>
          </a:p>
          <a:p>
            <a:pPr indent="92075" algn="just">
              <a:lnSpc>
                <a:spcPct val="120000"/>
              </a:lnSpc>
            </a:pPr>
            <a:r>
              <a:rPr lang="zh-CN" altLang="en-US" sz="2100" dirty="0"/>
              <a:t>   </a:t>
            </a:r>
            <a:r>
              <a:rPr lang="en-US" altLang="zh-CN" sz="2100" dirty="0"/>
              <a:t>2.1  </a:t>
            </a:r>
            <a:r>
              <a:rPr lang="zh-CN" altLang="en-US" sz="2100" dirty="0"/>
              <a:t>终叶节点是可解节点；</a:t>
            </a:r>
          </a:p>
          <a:p>
            <a:pPr indent="92075" algn="just">
              <a:lnSpc>
                <a:spcPct val="120000"/>
              </a:lnSpc>
            </a:pPr>
            <a:r>
              <a:rPr lang="zh-CN" altLang="en-US" sz="2100" dirty="0"/>
              <a:t>   </a:t>
            </a:r>
            <a:r>
              <a:rPr lang="en-US" altLang="zh-CN" sz="2100" dirty="0"/>
              <a:t>2.2 </a:t>
            </a:r>
            <a:r>
              <a:rPr lang="zh-CN" altLang="en-US" sz="2100" dirty="0"/>
              <a:t>若</a:t>
            </a:r>
            <a:r>
              <a:rPr lang="en-US" altLang="zh-CN" sz="2100" i="1" dirty="0"/>
              <a:t>n</a:t>
            </a:r>
            <a:r>
              <a:rPr lang="zh-CN" altLang="en-US" sz="2100" dirty="0"/>
              <a:t>为一非终叶节点，且含有“或”后继节点，则只有当后继节点中至少有一个是可解节点时，</a:t>
            </a:r>
            <a:r>
              <a:rPr lang="en-US" altLang="zh-CN" sz="2100" i="1" dirty="0"/>
              <a:t>n</a:t>
            </a:r>
            <a:r>
              <a:rPr lang="zh-CN" altLang="en-US" sz="2100" dirty="0"/>
              <a:t>才可解；</a:t>
            </a:r>
          </a:p>
          <a:p>
            <a:pPr indent="92075" algn="just">
              <a:lnSpc>
                <a:spcPct val="120000"/>
              </a:lnSpc>
            </a:pPr>
            <a:r>
              <a:rPr lang="zh-CN" altLang="en-US" sz="2100" dirty="0"/>
              <a:t>   </a:t>
            </a:r>
            <a:r>
              <a:rPr lang="en-US" altLang="zh-CN" sz="2100" dirty="0"/>
              <a:t>2.3 </a:t>
            </a:r>
            <a:r>
              <a:rPr lang="zh-CN" altLang="en-US" sz="2100" dirty="0"/>
              <a:t>若</a:t>
            </a:r>
            <a:r>
              <a:rPr lang="en-US" altLang="zh-CN" sz="2100" i="1" dirty="0"/>
              <a:t>n</a:t>
            </a:r>
            <a:r>
              <a:rPr lang="zh-CN" altLang="en-US" sz="2100" dirty="0"/>
              <a:t>为非终叶节点，且含“与”后继节点，则只有当后继节点全部可解时，</a:t>
            </a:r>
            <a:r>
              <a:rPr lang="en-US" altLang="zh-CN" sz="2100" i="1" dirty="0"/>
              <a:t>n</a:t>
            </a:r>
            <a:r>
              <a:rPr lang="zh-CN" altLang="en-US" sz="2100" dirty="0"/>
              <a:t>才可解。</a:t>
            </a:r>
          </a:p>
        </p:txBody>
      </p:sp>
      <p:sp>
        <p:nvSpPr>
          <p:cNvPr id="5" name="矩形 4"/>
          <p:cNvSpPr/>
          <p:nvPr/>
        </p:nvSpPr>
        <p:spPr>
          <a:xfrm>
            <a:off x="153035" y="807085"/>
            <a:ext cx="4549140" cy="2582545"/>
          </a:xfrm>
          <a:prstGeom prst="rect">
            <a:avLst/>
          </a:prstGeom>
        </p:spPr>
        <p:txBody>
          <a:bodyPr wrap="square">
            <a:spAutoFit/>
          </a:bodyPr>
          <a:lstStyle/>
          <a:p>
            <a:pPr indent="92075" algn="just">
              <a:lnSpc>
                <a:spcPct val="120000"/>
              </a:lnSpc>
            </a:pPr>
            <a:r>
              <a:rPr lang="zh-CN" altLang="en-US" sz="2100" dirty="0"/>
              <a:t>将问题求解归约为与</a:t>
            </a:r>
            <a:r>
              <a:rPr lang="en-US" altLang="zh-CN" sz="2100" dirty="0"/>
              <a:t>/</a:t>
            </a:r>
            <a:r>
              <a:rPr lang="zh-CN" altLang="en-US" sz="2100" dirty="0"/>
              <a:t>或图时，作如下规定：</a:t>
            </a:r>
          </a:p>
          <a:p>
            <a:pPr indent="92075" algn="just">
              <a:lnSpc>
                <a:spcPct val="120000"/>
              </a:lnSpc>
            </a:pPr>
            <a:endParaRPr lang="zh-CN" altLang="en-US" sz="2100" dirty="0"/>
          </a:p>
          <a:p>
            <a:pPr indent="92075" algn="just">
              <a:lnSpc>
                <a:spcPct val="120000"/>
              </a:lnSpc>
            </a:pPr>
            <a:r>
              <a:rPr lang="en-US" altLang="zh-CN" sz="2400" dirty="0">
                <a:solidFill>
                  <a:srgbClr val="3333FF"/>
                </a:solidFill>
              </a:rPr>
              <a:t>1</a:t>
            </a:r>
            <a:r>
              <a:rPr lang="zh-CN" altLang="en-US" sz="2400" dirty="0">
                <a:solidFill>
                  <a:srgbClr val="3333FF"/>
                </a:solidFill>
              </a:rPr>
              <a:t>．根节点为原始问题描述</a:t>
            </a:r>
            <a:r>
              <a:rPr lang="en-US" altLang="zh-CN" sz="2400" dirty="0">
                <a:solidFill>
                  <a:srgbClr val="3333FF"/>
                </a:solidFill>
              </a:rPr>
              <a:t>;</a:t>
            </a:r>
          </a:p>
          <a:p>
            <a:pPr indent="92075" algn="just">
              <a:lnSpc>
                <a:spcPct val="120000"/>
              </a:lnSpc>
            </a:pPr>
            <a:r>
              <a:rPr lang="en-US" altLang="zh-CN" sz="2400" dirty="0"/>
              <a:t>    </a:t>
            </a:r>
            <a:r>
              <a:rPr lang="zh-CN" altLang="en-US" sz="2400" dirty="0"/>
              <a:t>本原问题的节点为叶节点。</a:t>
            </a:r>
          </a:p>
          <a:p>
            <a:pPr indent="92075" algn="just">
              <a:lnSpc>
                <a:spcPct val="120000"/>
              </a:lnSpc>
            </a:pPr>
            <a:endParaRPr lang="zh-CN" altLang="en-US" sz="2400" dirty="0"/>
          </a:p>
        </p:txBody>
      </p:sp>
      <p:pic>
        <p:nvPicPr>
          <p:cNvPr id="7" name="图片 6"/>
          <p:cNvPicPr>
            <a:picLocks noChangeAspect="1"/>
          </p:cNvPicPr>
          <p:nvPr/>
        </p:nvPicPr>
        <p:blipFill>
          <a:blip r:embed="rId3"/>
          <a:stretch>
            <a:fillRect/>
          </a:stretch>
        </p:blipFill>
        <p:spPr>
          <a:xfrm>
            <a:off x="5591810" y="7620"/>
            <a:ext cx="3401060" cy="34918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88F8D02-9041-4C59-BC62-13DE0E5C6713}" type="slidenum">
              <a:rPr lang="zh-CN" altLang="en-US" sz="100" smtClean="0"/>
              <a:t>39</a:t>
            </a:fld>
            <a:endParaRPr lang="zh-CN" altLang="en-US" sz="100"/>
          </a:p>
        </p:txBody>
      </p:sp>
      <p:sp>
        <p:nvSpPr>
          <p:cNvPr id="4" name="矩形 3"/>
          <p:cNvSpPr/>
          <p:nvPr/>
        </p:nvSpPr>
        <p:spPr>
          <a:xfrm>
            <a:off x="265430" y="338455"/>
            <a:ext cx="8450580" cy="2980690"/>
          </a:xfrm>
          <a:prstGeom prst="rect">
            <a:avLst/>
          </a:prstGeom>
        </p:spPr>
        <p:txBody>
          <a:bodyPr wrap="square">
            <a:spAutoFit/>
          </a:bodyPr>
          <a:lstStyle/>
          <a:p>
            <a:pPr algn="just">
              <a:lnSpc>
                <a:spcPct val="120000"/>
              </a:lnSpc>
              <a:spcBef>
                <a:spcPts val="600"/>
              </a:spcBef>
            </a:pPr>
            <a:r>
              <a:rPr lang="en-US" altLang="zh-CN" sz="2400" dirty="0">
                <a:solidFill>
                  <a:srgbClr val="3333FF"/>
                </a:solidFill>
              </a:rPr>
              <a:t>3</a:t>
            </a:r>
            <a:r>
              <a:rPr lang="zh-CN" altLang="en-US" sz="2400" dirty="0">
                <a:solidFill>
                  <a:srgbClr val="3333FF"/>
                </a:solidFill>
              </a:rPr>
              <a:t>． 不可解节点：</a:t>
            </a:r>
          </a:p>
          <a:p>
            <a:pPr algn="just">
              <a:lnSpc>
                <a:spcPct val="120000"/>
              </a:lnSpc>
              <a:spcBef>
                <a:spcPts val="600"/>
              </a:spcBef>
            </a:pPr>
            <a:r>
              <a:rPr lang="zh-CN" altLang="en-US" sz="2400" dirty="0"/>
              <a:t>     </a:t>
            </a:r>
            <a:r>
              <a:rPr lang="en-US" altLang="zh-CN" sz="2400" dirty="0"/>
              <a:t>3.1 </a:t>
            </a:r>
            <a:r>
              <a:rPr lang="zh-CN" altLang="en-US" sz="2400" dirty="0"/>
              <a:t>没有后继节点的非终叶节点为不可解。</a:t>
            </a:r>
          </a:p>
          <a:p>
            <a:pPr algn="just">
              <a:lnSpc>
                <a:spcPct val="120000"/>
              </a:lnSpc>
              <a:spcBef>
                <a:spcPts val="600"/>
              </a:spcBef>
            </a:pPr>
            <a:r>
              <a:rPr lang="zh-CN" altLang="en-US" sz="2400" dirty="0"/>
              <a:t>     </a:t>
            </a:r>
            <a:r>
              <a:rPr lang="en-US" altLang="zh-CN" sz="2400" dirty="0"/>
              <a:t>3.2 </a:t>
            </a:r>
            <a:r>
              <a:rPr lang="zh-CN" altLang="en-US" sz="2400" dirty="0"/>
              <a:t>若</a:t>
            </a:r>
            <a:r>
              <a:rPr lang="en-US" altLang="zh-CN" sz="2400" i="1" dirty="0"/>
              <a:t>n</a:t>
            </a:r>
            <a:r>
              <a:rPr lang="zh-CN" altLang="en-US" sz="2400" dirty="0"/>
              <a:t>为一非叶节点含有“或”后继节点，则仅当全部后继节点为不可解时，</a:t>
            </a:r>
            <a:r>
              <a:rPr lang="en-US" altLang="zh-CN" sz="2400" i="1" dirty="0"/>
              <a:t>n</a:t>
            </a:r>
            <a:r>
              <a:rPr lang="zh-CN" altLang="en-US" sz="2400" dirty="0"/>
              <a:t>不可解。</a:t>
            </a:r>
          </a:p>
          <a:p>
            <a:pPr algn="just">
              <a:lnSpc>
                <a:spcPct val="120000"/>
              </a:lnSpc>
              <a:spcBef>
                <a:spcPts val="600"/>
              </a:spcBef>
              <a:tabLst>
                <a:tab pos="445770" algn="l"/>
              </a:tabLst>
            </a:pPr>
            <a:r>
              <a:rPr lang="zh-CN" altLang="en-US" sz="2400" dirty="0"/>
              <a:t>     </a:t>
            </a:r>
            <a:r>
              <a:rPr lang="en-US" altLang="zh-CN" sz="2400" dirty="0"/>
              <a:t>3.3 </a:t>
            </a:r>
            <a:r>
              <a:rPr lang="zh-CN" altLang="en-US" sz="2400" dirty="0"/>
              <a:t>若</a:t>
            </a:r>
            <a:r>
              <a:rPr lang="en-US" altLang="zh-CN" sz="2400" i="1" dirty="0"/>
              <a:t>n</a:t>
            </a:r>
            <a:r>
              <a:rPr lang="zh-CN" altLang="en-US" sz="2400" dirty="0"/>
              <a:t>为一非叶节点含有“与”后继节点，则只要有一个后继节点为不可解时，</a:t>
            </a:r>
            <a:r>
              <a:rPr lang="en-US" altLang="zh-CN" sz="2400" i="1" dirty="0"/>
              <a:t>n</a:t>
            </a:r>
            <a:r>
              <a:rPr lang="zh-CN" altLang="en-US" sz="2400" dirty="0"/>
              <a:t>为不可解。</a:t>
            </a:r>
          </a:p>
        </p:txBody>
      </p:sp>
      <p:pic>
        <p:nvPicPr>
          <p:cNvPr id="5" name="图片 4"/>
          <p:cNvPicPr>
            <a:picLocks noChangeAspect="1"/>
          </p:cNvPicPr>
          <p:nvPr/>
        </p:nvPicPr>
        <p:blipFill>
          <a:blip r:embed="rId3"/>
          <a:stretch>
            <a:fillRect/>
          </a:stretch>
        </p:blipFill>
        <p:spPr>
          <a:xfrm>
            <a:off x="2505710" y="3553460"/>
            <a:ext cx="6409690" cy="3048000"/>
          </a:xfrm>
          <a:prstGeom prst="rect">
            <a:avLst/>
          </a:prstGeom>
        </p:spPr>
      </p:pic>
      <p:sp>
        <p:nvSpPr>
          <p:cNvPr id="6" name="文本框 5"/>
          <p:cNvSpPr txBox="1"/>
          <p:nvPr/>
        </p:nvSpPr>
        <p:spPr>
          <a:xfrm>
            <a:off x="265430" y="4468495"/>
            <a:ext cx="1873250" cy="368300"/>
          </a:xfrm>
          <a:prstGeom prst="rect">
            <a:avLst/>
          </a:prstGeom>
          <a:noFill/>
        </p:spPr>
        <p:txBody>
          <a:bodyPr wrap="none" rtlCol="0" anchor="t">
            <a:spAutoFit/>
          </a:bodyPr>
          <a:lstStyle/>
          <a:p>
            <a:r>
              <a:rPr lang="zh-CN" altLang="en-US" dirty="0">
                <a:sym typeface="+mn-ea"/>
              </a:rPr>
              <a:t>终叶节点用</a:t>
            </a:r>
            <a:r>
              <a:rPr lang="en-US" altLang="zh-CN" dirty="0">
                <a:sym typeface="+mn-ea"/>
              </a:rPr>
              <a:t>t</a:t>
            </a:r>
            <a:r>
              <a:rPr lang="zh-CN" altLang="en-US" dirty="0">
                <a:sym typeface="+mn-ea"/>
              </a:rPr>
              <a:t>表示</a:t>
            </a:r>
          </a:p>
        </p:txBody>
      </p:sp>
      <p:sp>
        <p:nvSpPr>
          <p:cNvPr id="7" name="文本框 6"/>
          <p:cNvSpPr txBox="1"/>
          <p:nvPr/>
        </p:nvSpPr>
        <p:spPr>
          <a:xfrm>
            <a:off x="-32385" y="5149215"/>
            <a:ext cx="2468880" cy="368300"/>
          </a:xfrm>
          <a:prstGeom prst="rect">
            <a:avLst/>
          </a:prstGeom>
          <a:noFill/>
        </p:spPr>
        <p:txBody>
          <a:bodyPr wrap="none" rtlCol="0" anchor="t">
            <a:spAutoFit/>
          </a:bodyPr>
          <a:lstStyle/>
          <a:p>
            <a:r>
              <a:rPr lang="zh-CN" altLang="en-US" dirty="0">
                <a:sym typeface="+mn-ea"/>
              </a:rPr>
              <a:t>有解节点用小圆点表示</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4</a:t>
            </a:fld>
            <a:endParaRPr lang="en-US" altLang="en-US" sz="1200" dirty="0">
              <a:solidFill>
                <a:srgbClr val="898989"/>
              </a:solidFill>
            </a:endParaRPr>
          </a:p>
        </p:txBody>
      </p:sp>
      <p:pic>
        <p:nvPicPr>
          <p:cNvPr id="8196" name="Picture 2" descr="http://www.whu.edu.cn/ch_template/img/logo.png"/>
          <p:cNvPicPr>
            <a:picLocks noChangeAspect="1"/>
          </p:cNvPicPr>
          <p:nvPr/>
        </p:nvPicPr>
        <p:blipFill>
          <a:blip r:embed="rId3"/>
          <a:stretch>
            <a:fillRect/>
          </a:stretch>
        </p:blipFill>
        <p:spPr>
          <a:xfrm>
            <a:off x="7442200" y="136525"/>
            <a:ext cx="1584325" cy="504825"/>
          </a:xfrm>
          <a:prstGeom prst="rect">
            <a:avLst/>
          </a:prstGeom>
          <a:noFill/>
          <a:ln w="9525">
            <a:noFill/>
          </a:ln>
        </p:spPr>
      </p:pic>
      <p:sp>
        <p:nvSpPr>
          <p:cNvPr id="8197" name="矩形 2"/>
          <p:cNvSpPr/>
          <p:nvPr/>
        </p:nvSpPr>
        <p:spPr>
          <a:xfrm>
            <a:off x="784225" y="2299970"/>
            <a:ext cx="7361555" cy="2907665"/>
          </a:xfrm>
          <a:prstGeom prst="rect">
            <a:avLst/>
          </a:prstGeom>
          <a:noFill/>
          <a:ln w="9525">
            <a:noFill/>
          </a:ln>
        </p:spPr>
        <p:txBody>
          <a:bodyPr wrap="square">
            <a:spAutoFit/>
          </a:bodyPr>
          <a:lstStyle/>
          <a:p>
            <a:pPr eaLnBrk="1" hangingPunct="1">
              <a:lnSpc>
                <a:spcPct val="150000"/>
              </a:lnSpc>
              <a:spcBef>
                <a:spcPts val="900"/>
              </a:spcBef>
            </a:pPr>
            <a:r>
              <a:rPr lang="zh-CN" altLang="en-US" sz="2400" b="1" dirty="0">
                <a:latin typeface="Verdana" panose="020B0604030504040204" pitchFamily="34" charset="0"/>
              </a:rPr>
              <a:t>      人工智能的求解以知识为基础，智能系统中，知识通常是特定领域的，一个程序具备的知识越多，它的求解问题的能力就越强，所以，知识表示是人工智能研究的一个重要课题，也</a:t>
            </a:r>
            <a:r>
              <a:rPr lang="zh-CN" altLang="zh-CN" sz="2400" b="1" dirty="0">
                <a:latin typeface="Verdana" panose="020B0604030504040204" pitchFamily="34" charset="0"/>
              </a:rPr>
              <a:t>贯穿</a:t>
            </a:r>
            <a:r>
              <a:rPr lang="zh-CN" altLang="en-US" sz="2400" b="1" dirty="0">
                <a:latin typeface="Verdana" panose="020B0604030504040204" pitchFamily="34" charset="0"/>
              </a:rPr>
              <a:t>着</a:t>
            </a:r>
            <a:r>
              <a:rPr lang="zh-CN" altLang="zh-CN" sz="2400" b="1" dirty="0">
                <a:latin typeface="Verdana" panose="020B0604030504040204" pitchFamily="34" charset="0"/>
              </a:rPr>
              <a:t>人工智能发展历程</a:t>
            </a:r>
            <a:r>
              <a:rPr lang="zh-CN" altLang="en-US" sz="2400" b="1" dirty="0">
                <a:latin typeface="Verdana" panose="020B0604030504040204" pitchFamily="34" charset="0"/>
              </a:rPr>
              <a:t>。</a:t>
            </a:r>
            <a:endParaRPr lang="en-US" altLang="zh-CN" sz="2400" b="1" dirty="0">
              <a:latin typeface="Verdana" panose="020B0604030504040204" pitchFamily="34" charset="0"/>
            </a:endParaRPr>
          </a:p>
          <a:p>
            <a:pPr eaLnBrk="1" hangingPunct="1">
              <a:lnSpc>
                <a:spcPct val="150000"/>
              </a:lnSpc>
              <a:spcBef>
                <a:spcPts val="900"/>
              </a:spcBef>
            </a:pPr>
            <a:endParaRPr lang="en-US" altLang="zh-CN" sz="2100" dirty="0">
              <a:latin typeface="Verdana" panose="020B0604030504040204" pitchFamily="34" charset="0"/>
            </a:endParaRPr>
          </a:p>
        </p:txBody>
      </p:sp>
      <p:sp>
        <p:nvSpPr>
          <p:cNvPr id="10" name="矩形 217089"/>
          <p:cNvSpPr>
            <a:spLocks noChangeArrowheads="1"/>
          </p:cNvSpPr>
          <p:nvPr/>
        </p:nvSpPr>
        <p:spPr bwMode="auto">
          <a:xfrm>
            <a:off x="0" y="0"/>
            <a:ext cx="9144000" cy="765175"/>
          </a:xfrm>
          <a:prstGeom prst="rect">
            <a:avLst/>
          </a:prstGeom>
          <a:solidFill>
            <a:srgbClr val="A50021"/>
          </a:solidFill>
          <a:ln>
            <a:noFill/>
          </a:ln>
        </p:spPr>
        <p:txBody>
          <a:bodyPr anchor="b"/>
          <a:lstStyle>
            <a:lvl1pPr indent="176530">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200" cap="none" spc="4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知识表示方法</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图片 9"/>
          <p:cNvPicPr>
            <a:picLocks noGrp="1" noChangeAspect="1"/>
          </p:cNvPicPr>
          <p:nvPr>
            <p:ph idx="1"/>
            <p:custDataLst>
              <p:tags r:id="rId1"/>
            </p:custDataLst>
          </p:nvPr>
        </p:nvPicPr>
        <p:blipFill>
          <a:blip r:embed="rId3"/>
          <a:stretch>
            <a:fillRect/>
          </a:stretch>
        </p:blipFill>
        <p:spPr>
          <a:xfrm>
            <a:off x="1259840" y="1245870"/>
            <a:ext cx="6623050" cy="4724400"/>
          </a:xfrm>
          <a:prstGeom prst="rect">
            <a:avLst/>
          </a:prstGeom>
          <a:noFill/>
          <a:ln w="9525">
            <a:noFill/>
          </a:ln>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6440" y="2546985"/>
            <a:ext cx="7886700" cy="1764030"/>
          </a:xfrm>
        </p:spPr>
        <p:txBody>
          <a:bodyPr anchor="ctr" anchorCtr="0"/>
          <a:lstStyle/>
          <a:p>
            <a:pPr algn="ctr"/>
            <a:r>
              <a:rPr lang="zh-CN" altLang="en-US" dirty="0">
                <a:latin typeface="Times New Roman" panose="02020603050405020304" pitchFamily="18" charset="0"/>
                <a:ea typeface="黑体" panose="02010609060101010101" pitchFamily="49" charset="-122"/>
                <a:sym typeface="+mn-ea"/>
              </a:rPr>
              <a:t>谓词逻辑表示</a:t>
            </a:r>
            <a:endParaRPr lang="zh-CN" altLang="en-US"/>
          </a:p>
        </p:txBody>
      </p:sp>
      <p:sp>
        <p:nvSpPr>
          <p:cNvPr id="5" name="文本占位符 4"/>
          <p:cNvSpPr>
            <a:spLocks noGrp="1"/>
          </p:cNvSpPr>
          <p:nvPr>
            <p:ph type="body" idx="1"/>
          </p:nvPr>
        </p:nvSpPr>
        <p:spPr/>
        <p:txBody>
          <a:bodyPr/>
          <a:lstStyle/>
          <a:p>
            <a:pPr algn="ctr"/>
            <a:r>
              <a:rPr lang="en-US" altLang="zh-CN" sz="2800" dirty="0"/>
              <a:t>Predicate Logic</a:t>
            </a:r>
            <a:endParaRPr lang="zh-CN" altLang="en-US" sz="2800" dirty="0"/>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281488" y="1046163"/>
            <a:ext cx="4862513" cy="363538"/>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80"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42</a:t>
            </a:fld>
            <a:endParaRPr lang="en-US" altLang="en-US" sz="1200" dirty="0">
              <a:solidFill>
                <a:srgbClr val="898989"/>
              </a:solidFill>
            </a:endParaRPr>
          </a:p>
        </p:txBody>
      </p:sp>
      <p:pic>
        <p:nvPicPr>
          <p:cNvPr id="24581" name="Picture 2" descr="http://www.whu.edu.cn/ch_template/img/logo.png"/>
          <p:cNvPicPr>
            <a:picLocks noChangeAspect="1"/>
          </p:cNvPicPr>
          <p:nvPr/>
        </p:nvPicPr>
        <p:blipFill>
          <a:blip r:embed="rId3"/>
          <a:stretch>
            <a:fillRect/>
          </a:stretch>
        </p:blipFill>
        <p:spPr>
          <a:xfrm>
            <a:off x="7445375" y="157163"/>
            <a:ext cx="1584325" cy="504825"/>
          </a:xfrm>
          <a:prstGeom prst="rect">
            <a:avLst/>
          </a:prstGeom>
          <a:noFill/>
          <a:ln w="9525">
            <a:noFill/>
          </a:ln>
        </p:spPr>
      </p:pic>
      <p:sp>
        <p:nvSpPr>
          <p:cNvPr id="24582" name="矩形 2"/>
          <p:cNvSpPr/>
          <p:nvPr/>
        </p:nvSpPr>
        <p:spPr>
          <a:xfrm>
            <a:off x="673100" y="2228850"/>
            <a:ext cx="8121650" cy="3536950"/>
          </a:xfrm>
          <a:prstGeom prst="rect">
            <a:avLst/>
          </a:prstGeom>
          <a:noFill/>
          <a:ln w="9525">
            <a:noFill/>
          </a:ln>
        </p:spPr>
        <p:txBody>
          <a:bodyPr>
            <a:spAutoFit/>
          </a:bodyPr>
          <a:lstStyle/>
          <a:p>
            <a:pPr marL="342900" indent="-342900" eaLnBrk="1" hangingPunct="1">
              <a:lnSpc>
                <a:spcPct val="130000"/>
              </a:lnSpc>
              <a:spcBef>
                <a:spcPct val="50000"/>
              </a:spcBef>
              <a:buFont typeface="Arial" panose="020B0604020202020204" pitchFamily="34" charset="0"/>
              <a:buChar char="•"/>
            </a:pPr>
            <a:r>
              <a:rPr lang="zh-CN" altLang="en-US" sz="3200" dirty="0">
                <a:latin typeface="Verdana" panose="020B0604030504040204" pitchFamily="34" charset="0"/>
              </a:rPr>
              <a:t>逻辑表示是一种比较常见的知识表示法；</a:t>
            </a:r>
            <a:endParaRPr lang="en-US" altLang="zh-CN" sz="3200" dirty="0">
              <a:latin typeface="Verdana" panose="020B0604030504040204" pitchFamily="34" charset="0"/>
            </a:endParaRPr>
          </a:p>
          <a:p>
            <a:pPr marL="342900" indent="-342900" eaLnBrk="1" hangingPunct="1">
              <a:lnSpc>
                <a:spcPct val="130000"/>
              </a:lnSpc>
              <a:spcBef>
                <a:spcPct val="50000"/>
              </a:spcBef>
              <a:buFont typeface="Arial" panose="020B0604020202020204" pitchFamily="34" charset="0"/>
              <a:buChar char="•"/>
            </a:pPr>
            <a:r>
              <a:rPr lang="zh-CN" altLang="en-US" sz="3200" dirty="0">
                <a:solidFill>
                  <a:srgbClr val="FF0000"/>
                </a:solidFill>
                <a:latin typeface="Verdana" panose="020B0604030504040204" pitchFamily="34" charset="0"/>
              </a:rPr>
              <a:t>命题逻辑和谓词逻辑</a:t>
            </a:r>
            <a:r>
              <a:rPr lang="zh-CN" altLang="en-US" sz="3200" dirty="0">
                <a:latin typeface="Verdana" panose="020B0604030504040204" pitchFamily="34" charset="0"/>
              </a:rPr>
              <a:t>最先应用于人工智能的两种逻辑，在知识的形式化表示方面，特别在定理的自动证明方面，发挥了重要作用，在</a:t>
            </a:r>
            <a:r>
              <a:rPr lang="en-US" altLang="zh-CN" sz="3200" dirty="0">
                <a:latin typeface="Verdana" panose="020B0604030504040204" pitchFamily="34" charset="0"/>
              </a:rPr>
              <a:t>AI</a:t>
            </a:r>
            <a:r>
              <a:rPr lang="zh-CN" altLang="en-US" sz="3200" dirty="0">
                <a:latin typeface="Verdana" panose="020B0604030504040204" pitchFamily="34" charset="0"/>
              </a:rPr>
              <a:t>的发展史中占有重要地位。</a:t>
            </a:r>
          </a:p>
        </p:txBody>
      </p:sp>
      <p:sp>
        <p:nvSpPr>
          <p:cNvPr id="24583" name="矩形 217089"/>
          <p:cNvSpPr/>
          <p:nvPr/>
        </p:nvSpPr>
        <p:spPr>
          <a:xfrm>
            <a:off x="0" y="0"/>
            <a:ext cx="9144000" cy="765175"/>
          </a:xfrm>
          <a:prstGeom prst="rect">
            <a:avLst/>
          </a:prstGeom>
          <a:solidFill>
            <a:srgbClr val="A50021"/>
          </a:solidFill>
          <a:ln w="9525">
            <a:noFill/>
          </a:ln>
        </p:spPr>
        <p:txBody>
          <a:bodyPr anchor="b"/>
          <a:lstStyle/>
          <a:p>
            <a:pPr indent="176530" eaLnBrk="1" hangingPunct="1"/>
            <a:r>
              <a:rPr lang="zh-CN" altLang="en-US" sz="3600" dirty="0">
                <a:solidFill>
                  <a:schemeClr val="bg1"/>
                </a:solidFill>
                <a:latin typeface="Times New Roman" panose="02020603050405020304" pitchFamily="18" charset="0"/>
                <a:ea typeface="黑体" panose="02010609060101010101" pitchFamily="49" charset="-122"/>
              </a:rPr>
              <a:t>逻辑表示法</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43</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26627" name="矩形 217089"/>
          <p:cNvSpPr/>
          <p:nvPr/>
        </p:nvSpPr>
        <p:spPr>
          <a:xfrm>
            <a:off x="0" y="0"/>
            <a:ext cx="9144000" cy="765175"/>
          </a:xfrm>
          <a:prstGeom prst="rect">
            <a:avLst/>
          </a:prstGeom>
          <a:solidFill>
            <a:srgbClr val="A50021"/>
          </a:solidFill>
          <a:ln w="9525">
            <a:noFill/>
          </a:ln>
        </p:spPr>
        <p:txBody>
          <a:bodyPr anchor="b"/>
          <a:lstStyle/>
          <a:p>
            <a:pPr indent="176530" eaLnBrk="1" hangingPunct="1"/>
            <a:r>
              <a:rPr lang="zh-CN" altLang="en-US" sz="3600" dirty="0">
                <a:solidFill>
                  <a:schemeClr val="bg1"/>
                </a:solidFill>
                <a:latin typeface="Times New Roman" panose="02020603050405020304" pitchFamily="18" charset="0"/>
                <a:ea typeface="黑体" panose="02010609060101010101" pitchFamily="49" charset="-122"/>
              </a:rPr>
              <a:t>逻辑表示法</a:t>
            </a:r>
          </a:p>
        </p:txBody>
      </p:sp>
      <p:graphicFrame>
        <p:nvGraphicFramePr>
          <p:cNvPr id="26628" name="对象 217090"/>
          <p:cNvGraphicFramePr/>
          <p:nvPr/>
        </p:nvGraphicFramePr>
        <p:xfrm>
          <a:off x="203200" y="1117600"/>
          <a:ext cx="8650288" cy="5287963"/>
        </p:xfrm>
        <a:graphic>
          <a:graphicData uri="http://schemas.openxmlformats.org/presentationml/2006/ole">
            <mc:AlternateContent xmlns:mc="http://schemas.openxmlformats.org/markup-compatibility/2006">
              <mc:Choice xmlns:v="urn:schemas-microsoft-com:vml" Requires="v">
                <p:oleObj spid="_x0000_s3103" r:id="rId3" imgW="5295900" imgH="4619625" progId="Paint.Picture">
                  <p:embed/>
                </p:oleObj>
              </mc:Choice>
              <mc:Fallback>
                <p:oleObj r:id="rId3" imgW="5295900" imgH="4619625" progId="Paint.Picture">
                  <p:embed/>
                  <p:pic>
                    <p:nvPicPr>
                      <p:cNvPr id="0" name="图片 3076"/>
                      <p:cNvPicPr/>
                      <p:nvPr/>
                    </p:nvPicPr>
                    <p:blipFill>
                      <a:blip r:embed="rId4"/>
                      <a:stretch>
                        <a:fillRect/>
                      </a:stretch>
                    </p:blipFill>
                    <p:spPr>
                      <a:xfrm>
                        <a:off x="203200" y="1117600"/>
                        <a:ext cx="8650288" cy="5287963"/>
                      </a:xfrm>
                      <a:prstGeom prst="rect">
                        <a:avLst/>
                      </a:prstGeom>
                      <a:noFill/>
                      <a:ln w="38100">
                        <a:noFill/>
                        <a:miter/>
                      </a:ln>
                    </p:spPr>
                  </p:pic>
                </p:oleObj>
              </mc:Fallback>
            </mc:AlternateContent>
          </a:graphicData>
        </a:graphic>
      </p:graphicFrame>
      <p:sp>
        <p:nvSpPr>
          <p:cNvPr id="217092" name="矩形 217091"/>
          <p:cNvSpPr/>
          <p:nvPr/>
        </p:nvSpPr>
        <p:spPr>
          <a:xfrm>
            <a:off x="6261100" y="2322513"/>
            <a:ext cx="2205038" cy="609600"/>
          </a:xfrm>
          <a:prstGeom prst="rect">
            <a:avLst/>
          </a:prstGeom>
          <a:noFill/>
          <a:ln w="38100" cap="flat" cmpd="sng">
            <a:solidFill>
              <a:schemeClr val="accent2"/>
            </a:solidFill>
            <a:prstDash val="solid"/>
            <a:miter/>
            <a:headEnd type="none" w="med" len="med"/>
            <a:tailEnd type="none" w="med" len="med"/>
          </a:ln>
        </p:spPr>
        <p:txBody>
          <a:bodyPr/>
          <a:lstStyle/>
          <a:p>
            <a:pPr eaLnBrk="1" hangingPunct="1"/>
            <a:endParaRPr lang="zh-CN" altLang="en-US" dirty="0">
              <a:latin typeface="Verdan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7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281488" y="1046163"/>
            <a:ext cx="4862513" cy="363538"/>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651"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44</a:t>
            </a:fld>
            <a:endParaRPr lang="en-US" altLang="en-US" sz="1200" dirty="0">
              <a:solidFill>
                <a:srgbClr val="898989"/>
              </a:solidFill>
            </a:endParaRPr>
          </a:p>
        </p:txBody>
      </p:sp>
      <p:pic>
        <p:nvPicPr>
          <p:cNvPr id="27652" name="Picture 2" descr="http://www.whu.edu.cn/ch_template/img/logo.png"/>
          <p:cNvPicPr>
            <a:picLocks noChangeAspect="1"/>
          </p:cNvPicPr>
          <p:nvPr/>
        </p:nvPicPr>
        <p:blipFill>
          <a:blip r:embed="rId3"/>
          <a:stretch>
            <a:fillRect/>
          </a:stretch>
        </p:blipFill>
        <p:spPr>
          <a:xfrm>
            <a:off x="7410450" y="220663"/>
            <a:ext cx="1584325" cy="503237"/>
          </a:xfrm>
          <a:prstGeom prst="rect">
            <a:avLst/>
          </a:prstGeom>
          <a:noFill/>
          <a:ln w="9525">
            <a:noFill/>
          </a:ln>
        </p:spPr>
      </p:pic>
      <p:sp>
        <p:nvSpPr>
          <p:cNvPr id="27653" name="矩形 2"/>
          <p:cNvSpPr/>
          <p:nvPr/>
        </p:nvSpPr>
        <p:spPr>
          <a:xfrm>
            <a:off x="307974" y="1763778"/>
            <a:ext cx="8121650" cy="4970015"/>
          </a:xfrm>
          <a:prstGeom prst="rect">
            <a:avLst/>
          </a:prstGeom>
          <a:noFill/>
          <a:ln w="9525">
            <a:noFill/>
          </a:ln>
        </p:spPr>
        <p:txBody>
          <a:bodyPr>
            <a:spAutoFit/>
          </a:bodyPr>
          <a:lstStyle/>
          <a:p>
            <a:pPr marL="342900" indent="-342900" eaLnBrk="1" hangingPunct="1">
              <a:lnSpc>
                <a:spcPct val="130000"/>
              </a:lnSpc>
              <a:spcBef>
                <a:spcPct val="50000"/>
              </a:spcBef>
              <a:buFont typeface="Wingdings" panose="05000000000000000000" pitchFamily="2" charset="2"/>
              <a:buChar char="Ø"/>
            </a:pPr>
            <a:r>
              <a:rPr lang="zh-CN" altLang="en-US" sz="2100" dirty="0">
                <a:solidFill>
                  <a:srgbClr val="FF0000"/>
                </a:solidFill>
                <a:latin typeface="Verdana" panose="020B0604030504040204" pitchFamily="34" charset="0"/>
              </a:rPr>
              <a:t>命题逻辑</a:t>
            </a:r>
            <a:r>
              <a:rPr lang="zh-CN" altLang="en-US" sz="2100" dirty="0">
                <a:latin typeface="Verdana" panose="020B0604030504040204" pitchFamily="34" charset="0"/>
              </a:rPr>
              <a:t>，常用大写英文字母表示，如：</a:t>
            </a:r>
            <a:r>
              <a:rPr lang="en-US" altLang="zh-CN" sz="2100" dirty="0">
                <a:latin typeface="Verdana" panose="020B0604030504040204" pitchFamily="34" charset="0"/>
              </a:rPr>
              <a:t>P</a:t>
            </a:r>
            <a:r>
              <a:rPr lang="zh-CN" altLang="en-US" sz="2100" dirty="0">
                <a:latin typeface="Verdana" panose="020B0604030504040204" pitchFamily="34" charset="0"/>
              </a:rPr>
              <a:t>表示“武汉是第七届世界军人运动会的主办城市”这个命题。</a:t>
            </a:r>
            <a:endParaRPr lang="en-US" altLang="zh-CN" sz="2100" dirty="0">
              <a:latin typeface="Verdana" panose="020B0604030504040204" pitchFamily="34" charset="0"/>
            </a:endParaRPr>
          </a:p>
          <a:p>
            <a:pPr marL="342900" indent="-342900" eaLnBrk="1" hangingPunct="1">
              <a:lnSpc>
                <a:spcPct val="130000"/>
              </a:lnSpc>
              <a:spcBef>
                <a:spcPct val="50000"/>
              </a:spcBef>
              <a:buFont typeface="Wingdings" panose="05000000000000000000" pitchFamily="2" charset="2"/>
              <a:buChar char="Ø"/>
            </a:pPr>
            <a:r>
              <a:rPr lang="zh-CN" altLang="en-US" sz="2100" dirty="0"/>
              <a:t>命题逻辑是指以逻辑运算符结合原子命题来构成代表“命题”的公式，以及允许某些公式建构成“定理”的一套形式“证明规则”。</a:t>
            </a:r>
            <a:endParaRPr lang="en-US" altLang="zh-CN" sz="2100" dirty="0">
              <a:latin typeface="Verdana" panose="020B0604030504040204" pitchFamily="34" charset="0"/>
            </a:endParaRPr>
          </a:p>
          <a:p>
            <a:pPr marL="342900" indent="-342900" eaLnBrk="1" hangingPunct="1">
              <a:lnSpc>
                <a:spcPct val="130000"/>
              </a:lnSpc>
              <a:spcBef>
                <a:spcPct val="50000"/>
              </a:spcBef>
              <a:buFont typeface="Wingdings" panose="05000000000000000000" pitchFamily="2" charset="2"/>
              <a:buChar char="Ø"/>
            </a:pPr>
            <a:r>
              <a:rPr lang="zh-CN" altLang="en-US" sz="2100" dirty="0">
                <a:latin typeface="Verdana" panose="020B0604030504040204" pitchFamily="34" charset="0"/>
              </a:rPr>
              <a:t>命题逻辑表示法有较大的局限性：</a:t>
            </a:r>
            <a:endParaRPr lang="en-US" altLang="zh-CN" sz="2100" dirty="0">
              <a:latin typeface="Verdana" panose="020B0604030504040204" pitchFamily="34" charset="0"/>
            </a:endParaRPr>
          </a:p>
          <a:p>
            <a:pPr marL="684530" lvl="1" indent="-342900" eaLnBrk="1" hangingPunct="1">
              <a:lnSpc>
                <a:spcPct val="130000"/>
              </a:lnSpc>
              <a:spcBef>
                <a:spcPct val="50000"/>
              </a:spcBef>
              <a:buFont typeface="Arial" panose="020B0604020202020204" pitchFamily="34" charset="0"/>
              <a:buChar char="•"/>
            </a:pPr>
            <a:r>
              <a:rPr lang="zh-CN" altLang="en-US" dirty="0">
                <a:latin typeface="Verdana" panose="020B0604030504040204" pitchFamily="34" charset="0"/>
              </a:rPr>
              <a:t>其无法把它描述的事物的结构及逻辑特征反映出来，“老李是小李的父亲”</a:t>
            </a:r>
            <a:r>
              <a:rPr lang="en-US" altLang="zh-CN" dirty="0">
                <a:latin typeface="Verdana" panose="020B0604030504040204" pitchFamily="34" charset="0"/>
              </a:rPr>
              <a:t>——</a:t>
            </a:r>
            <a:r>
              <a:rPr lang="zh-CN" altLang="en-US" dirty="0">
                <a:latin typeface="Verdana" panose="020B0604030504040204" pitchFamily="34" charset="0"/>
              </a:rPr>
              <a:t>字母</a:t>
            </a:r>
            <a:r>
              <a:rPr lang="en-US" altLang="zh-CN" dirty="0">
                <a:latin typeface="Verdana" panose="020B0604030504040204" pitchFamily="34" charset="0"/>
              </a:rPr>
              <a:t>P</a:t>
            </a:r>
            <a:r>
              <a:rPr lang="zh-CN" altLang="en-US" dirty="0">
                <a:latin typeface="Verdana" panose="020B0604030504040204" pitchFamily="34" charset="0"/>
              </a:rPr>
              <a:t>表示不出二李怎样的父子关系；</a:t>
            </a:r>
            <a:endParaRPr lang="en-US" altLang="zh-CN" dirty="0">
              <a:latin typeface="Verdana" panose="020B0604030504040204" pitchFamily="34" charset="0"/>
            </a:endParaRPr>
          </a:p>
          <a:p>
            <a:pPr marL="684530" lvl="1" indent="-342900" eaLnBrk="1" hangingPunct="1">
              <a:lnSpc>
                <a:spcPct val="130000"/>
              </a:lnSpc>
              <a:spcBef>
                <a:spcPct val="50000"/>
              </a:spcBef>
              <a:buFont typeface="Arial" panose="020B0604020202020204" pitchFamily="34" charset="0"/>
              <a:buChar char="•"/>
            </a:pPr>
            <a:r>
              <a:rPr lang="zh-CN" altLang="en-US" dirty="0">
                <a:latin typeface="Verdana" panose="020B0604030504040204" pitchFamily="34" charset="0"/>
              </a:rPr>
              <a:t>也不能把不同事物间的共同特征表述出来，如：两个命题 “李白是诗人”，“杜甫也是诗人”</a:t>
            </a:r>
            <a:r>
              <a:rPr lang="en-US" altLang="zh-CN" dirty="0">
                <a:latin typeface="Verdana" panose="020B0604030504040204" pitchFamily="34" charset="0"/>
              </a:rPr>
              <a:t>——                                                                 </a:t>
            </a:r>
            <a:r>
              <a:rPr lang="zh-CN" altLang="en-US" dirty="0">
                <a:latin typeface="Verdana" panose="020B0604030504040204" pitchFamily="34" charset="0"/>
              </a:rPr>
              <a:t>共同特征（都是诗人）无法形式化的表示出来。</a:t>
            </a:r>
          </a:p>
        </p:txBody>
      </p:sp>
      <p:pic>
        <p:nvPicPr>
          <p:cNvPr id="27654" name="图片 3"/>
          <p:cNvPicPr>
            <a:picLocks noChangeAspect="1"/>
          </p:cNvPicPr>
          <p:nvPr/>
        </p:nvPicPr>
        <p:blipFill>
          <a:blip r:embed="rId4"/>
          <a:stretch>
            <a:fillRect/>
          </a:stretch>
        </p:blipFill>
        <p:spPr>
          <a:xfrm>
            <a:off x="4122739" y="5929563"/>
            <a:ext cx="4713287" cy="336550"/>
          </a:xfrm>
          <a:prstGeom prst="rect">
            <a:avLst/>
          </a:prstGeom>
          <a:noFill/>
          <a:ln w="9525">
            <a:noFill/>
          </a:ln>
        </p:spPr>
      </p:pic>
      <p:sp>
        <p:nvSpPr>
          <p:cNvPr id="27655" name="矩形 217089"/>
          <p:cNvSpPr/>
          <p:nvPr/>
        </p:nvSpPr>
        <p:spPr>
          <a:xfrm>
            <a:off x="0" y="0"/>
            <a:ext cx="9144000" cy="765175"/>
          </a:xfrm>
          <a:prstGeom prst="rect">
            <a:avLst/>
          </a:prstGeom>
          <a:solidFill>
            <a:srgbClr val="A50021"/>
          </a:solidFill>
          <a:ln w="9525">
            <a:noFill/>
          </a:ln>
        </p:spPr>
        <p:txBody>
          <a:bodyPr anchor="b"/>
          <a:lstStyle/>
          <a:p>
            <a:pPr indent="176530" eaLnBrk="1" hangingPunct="1"/>
            <a:r>
              <a:rPr lang="zh-CN" altLang="en-US" sz="3600" dirty="0">
                <a:solidFill>
                  <a:schemeClr val="bg1"/>
                </a:solidFill>
                <a:latin typeface="Times New Roman" panose="02020603050405020304" pitchFamily="18" charset="0"/>
                <a:ea typeface="黑体" panose="02010609060101010101" pitchFamily="49" charset="-122"/>
              </a:rPr>
              <a:t>逻辑表示法</a:t>
            </a:r>
          </a:p>
        </p:txBody>
      </p:sp>
      <p:sp>
        <p:nvSpPr>
          <p:cNvPr id="12" name="矩形 11"/>
          <p:cNvSpPr/>
          <p:nvPr/>
        </p:nvSpPr>
        <p:spPr>
          <a:xfrm>
            <a:off x="762000" y="1276350"/>
            <a:ext cx="7927975" cy="621030"/>
          </a:xfrm>
          <a:prstGeom prst="rect">
            <a:avLst/>
          </a:prstGeom>
        </p:spPr>
        <p:txBody>
          <a:bodyPr lIns="68577" tIns="34289" rIns="68577" bIns="3428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chemeClr val="tx1"/>
                </a:solidFill>
                <a:effectLst/>
                <a:uLnTx/>
                <a:uFillTx/>
                <a:latin typeface="+mj-ea"/>
                <a:ea typeface="+mj-ea"/>
                <a:cs typeface="+mn-cs"/>
              </a:rPr>
              <a:t>命题逻辑</a:t>
            </a:r>
            <a:endParaRPr kumimoji="0" lang="en-US" altLang="zh-CN" sz="3600" b="1" i="0" u="none" strike="noStrike" kern="1200" cap="none" spc="0" normalizeH="0" baseline="0" noProof="0" dirty="0">
              <a:ln>
                <a:noFill/>
              </a:ln>
              <a:solidFill>
                <a:schemeClr val="tx1"/>
              </a:solidFill>
              <a:effectLst/>
              <a:uLnTx/>
              <a:uFillTx/>
              <a:latin typeface="+mj-ea"/>
              <a:ea typeface="+mj-ea"/>
              <a:cs typeface="+mn-cs"/>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281488" y="1046163"/>
            <a:ext cx="4862513" cy="363538"/>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9"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45</a:t>
            </a:fld>
            <a:endParaRPr lang="en-US" altLang="en-US" sz="1200" dirty="0">
              <a:solidFill>
                <a:srgbClr val="898989"/>
              </a:solidFill>
            </a:endParaRPr>
          </a:p>
        </p:txBody>
      </p:sp>
      <p:pic>
        <p:nvPicPr>
          <p:cNvPr id="29700" name="Picture 2" descr="http://www.whu.edu.cn/ch_template/img/logo.png"/>
          <p:cNvPicPr>
            <a:picLocks noChangeAspect="1"/>
          </p:cNvPicPr>
          <p:nvPr/>
        </p:nvPicPr>
        <p:blipFill>
          <a:blip r:embed="rId3"/>
          <a:stretch>
            <a:fillRect/>
          </a:stretch>
        </p:blipFill>
        <p:spPr>
          <a:xfrm>
            <a:off x="7435850" y="168275"/>
            <a:ext cx="1584325" cy="503238"/>
          </a:xfrm>
          <a:prstGeom prst="rect">
            <a:avLst/>
          </a:prstGeom>
          <a:noFill/>
          <a:ln w="9525">
            <a:noFill/>
          </a:ln>
        </p:spPr>
      </p:pic>
      <p:sp>
        <p:nvSpPr>
          <p:cNvPr id="29701" name="矩形 2"/>
          <p:cNvSpPr/>
          <p:nvPr/>
        </p:nvSpPr>
        <p:spPr>
          <a:xfrm>
            <a:off x="512445" y="1539240"/>
            <a:ext cx="8120063" cy="3043238"/>
          </a:xfrm>
          <a:prstGeom prst="rect">
            <a:avLst/>
          </a:prstGeom>
          <a:noFill/>
          <a:ln w="9525">
            <a:noFill/>
          </a:ln>
        </p:spPr>
        <p:txBody>
          <a:bodyPr>
            <a:spAutoFit/>
          </a:bodyPr>
          <a:lstStyle/>
          <a:p>
            <a:pPr marL="342900" indent="-342900" eaLnBrk="1" hangingPunct="1">
              <a:lnSpc>
                <a:spcPct val="130000"/>
              </a:lnSpc>
              <a:spcBef>
                <a:spcPct val="50000"/>
              </a:spcBef>
              <a:buFont typeface="Wingdings" panose="05000000000000000000" pitchFamily="2" charset="2"/>
              <a:buChar char="Ø"/>
            </a:pPr>
            <a:r>
              <a:rPr lang="zh-CN" altLang="en-US" sz="2100" dirty="0">
                <a:latin typeface="Verdana" panose="020B0604030504040204" pitchFamily="34" charset="0"/>
              </a:rPr>
              <a:t>谓词逻辑，是在命题逻辑的基础上发展而来的。</a:t>
            </a:r>
            <a:endParaRPr lang="en-US" altLang="zh-CN" sz="2100" dirty="0">
              <a:latin typeface="Verdana" panose="020B0604030504040204" pitchFamily="34" charset="0"/>
            </a:endParaRPr>
          </a:p>
          <a:p>
            <a:pPr marL="342900" indent="-342900" eaLnBrk="1" hangingPunct="1">
              <a:lnSpc>
                <a:spcPct val="130000"/>
              </a:lnSpc>
              <a:spcBef>
                <a:spcPct val="50000"/>
              </a:spcBef>
              <a:buFont typeface="Wingdings" panose="05000000000000000000" pitchFamily="2" charset="2"/>
              <a:buChar char="Ø"/>
            </a:pPr>
            <a:r>
              <a:rPr lang="zh-CN" altLang="en-US" sz="2100" dirty="0">
                <a:latin typeface="Verdana" panose="020B0604030504040204" pitchFamily="34" charset="0"/>
              </a:rPr>
              <a:t>一个命题至少由一个主语和一个谓语组成。</a:t>
            </a:r>
            <a:endParaRPr lang="en-US" altLang="zh-CN" sz="2100" dirty="0">
              <a:latin typeface="Verdana" panose="020B0604030504040204" pitchFamily="34" charset="0"/>
            </a:endParaRPr>
          </a:p>
          <a:p>
            <a:pPr marL="684530" lvl="1" indent="-342900" eaLnBrk="1" hangingPunct="1">
              <a:lnSpc>
                <a:spcPct val="130000"/>
              </a:lnSpc>
              <a:spcBef>
                <a:spcPct val="50000"/>
              </a:spcBef>
              <a:buFont typeface="Arial" panose="020B0604020202020204" pitchFamily="34" charset="0"/>
              <a:buChar char="•"/>
            </a:pPr>
            <a:r>
              <a:rPr lang="zh-CN" altLang="en-US" dirty="0">
                <a:latin typeface="Verdana" panose="020B0604030504040204" pitchFamily="34" charset="0"/>
              </a:rPr>
              <a:t>主语表示了独立存在的某个事物、实体或概念；</a:t>
            </a:r>
            <a:endParaRPr lang="en-US" altLang="zh-CN" dirty="0">
              <a:latin typeface="Verdana" panose="020B0604030504040204" pitchFamily="34" charset="0"/>
            </a:endParaRPr>
          </a:p>
          <a:p>
            <a:pPr marL="684530" lvl="1" indent="-342900" eaLnBrk="1" hangingPunct="1">
              <a:lnSpc>
                <a:spcPct val="130000"/>
              </a:lnSpc>
              <a:spcBef>
                <a:spcPct val="50000"/>
              </a:spcBef>
              <a:buFont typeface="Arial" panose="020B0604020202020204" pitchFamily="34" charset="0"/>
              <a:buChar char="•"/>
            </a:pPr>
            <a:r>
              <a:rPr lang="zh-CN" altLang="en-US" dirty="0">
                <a:latin typeface="Verdana" panose="020B0604030504040204" pitchFamily="34" charset="0"/>
              </a:rPr>
              <a:t>谓语表示主语的性质、状态、关系等属性。</a:t>
            </a:r>
            <a:endParaRPr lang="en-US" altLang="zh-CN" dirty="0">
              <a:latin typeface="Verdana" panose="020B0604030504040204" pitchFamily="34" charset="0"/>
            </a:endParaRPr>
          </a:p>
          <a:p>
            <a:pPr marL="342900" indent="-342900" eaLnBrk="1" hangingPunct="1">
              <a:lnSpc>
                <a:spcPct val="130000"/>
              </a:lnSpc>
              <a:spcBef>
                <a:spcPct val="50000"/>
              </a:spcBef>
              <a:buFont typeface="Wingdings" panose="05000000000000000000" pitchFamily="2" charset="2"/>
              <a:buChar char="Ø"/>
            </a:pPr>
            <a:r>
              <a:rPr lang="zh-CN" altLang="en-US" sz="2100" b="1" dirty="0">
                <a:solidFill>
                  <a:srgbClr val="FF0000"/>
                </a:solidFill>
                <a:latin typeface="Verdana" panose="020B0604030504040204" pitchFamily="34" charset="0"/>
              </a:rPr>
              <a:t>谓词逻辑：</a:t>
            </a:r>
            <a:r>
              <a:rPr lang="zh-CN" altLang="en-US" sz="2100" dirty="0">
                <a:latin typeface="Verdana" panose="020B0604030504040204" pitchFamily="34" charset="0"/>
              </a:rPr>
              <a:t>将命题中的“谓词”抽象出来，作为知识的核心，而将主语作为谓词支配的部分，就要将知识形式化。</a:t>
            </a:r>
            <a:endParaRPr lang="en-US" altLang="zh-CN" dirty="0">
              <a:latin typeface="Verdana" panose="020B0604030504040204" pitchFamily="34" charset="0"/>
            </a:endParaRPr>
          </a:p>
        </p:txBody>
      </p:sp>
      <p:sp>
        <p:nvSpPr>
          <p:cNvPr id="29703" name="矩形 217089"/>
          <p:cNvSpPr/>
          <p:nvPr/>
        </p:nvSpPr>
        <p:spPr>
          <a:xfrm>
            <a:off x="0" y="0"/>
            <a:ext cx="9144000" cy="765175"/>
          </a:xfrm>
          <a:prstGeom prst="rect">
            <a:avLst/>
          </a:prstGeom>
          <a:solidFill>
            <a:srgbClr val="A50021"/>
          </a:solidFill>
          <a:ln w="9525">
            <a:noFill/>
          </a:ln>
        </p:spPr>
        <p:txBody>
          <a:bodyPr anchor="b"/>
          <a:lstStyle/>
          <a:p>
            <a:pPr indent="176530" eaLnBrk="1" hangingPunct="1"/>
            <a:r>
              <a:rPr lang="zh-CN" altLang="en-US" sz="3600" dirty="0">
                <a:solidFill>
                  <a:schemeClr val="bg1"/>
                </a:solidFill>
                <a:latin typeface="Times New Roman" panose="02020603050405020304" pitchFamily="18" charset="0"/>
                <a:ea typeface="黑体" panose="02010609060101010101" pitchFamily="49" charset="-122"/>
              </a:rPr>
              <a:t>逻辑表示法</a:t>
            </a:r>
          </a:p>
        </p:txBody>
      </p:sp>
      <p:sp>
        <p:nvSpPr>
          <p:cNvPr id="47" name="矩形 46"/>
          <p:cNvSpPr/>
          <p:nvPr/>
        </p:nvSpPr>
        <p:spPr>
          <a:xfrm>
            <a:off x="608013" y="918210"/>
            <a:ext cx="7927975" cy="621030"/>
          </a:xfrm>
          <a:prstGeom prst="rect">
            <a:avLst/>
          </a:prstGeom>
        </p:spPr>
        <p:txBody>
          <a:bodyPr lIns="68577" tIns="34289" rIns="68577" bIns="3428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3600" b="1" dirty="0">
                <a:sym typeface="+mn-ea"/>
              </a:rPr>
              <a:t>谓词逻辑（</a:t>
            </a:r>
            <a:r>
              <a:rPr lang="en-US" altLang="zh-CN" sz="3600" b="1" dirty="0">
                <a:sym typeface="+mn-ea"/>
              </a:rPr>
              <a:t>Predicate Logic</a:t>
            </a:r>
            <a:r>
              <a:rPr lang="zh-CN" altLang="en-US" sz="3600" b="1" dirty="0">
                <a:sym typeface="+mn-ea"/>
              </a:rPr>
              <a:t>）</a:t>
            </a:r>
            <a:endParaRPr kumimoji="0" lang="en-US" altLang="zh-CN" sz="3600" b="1" i="0" u="none" strike="noStrike" kern="1200" cap="none" spc="0" normalizeH="0" baseline="0" noProof="0" dirty="0">
              <a:ln>
                <a:noFill/>
              </a:ln>
              <a:solidFill>
                <a:schemeClr val="tx1"/>
              </a:solidFill>
              <a:effectLst/>
              <a:uLnTx/>
              <a:uFillTx/>
              <a:latin typeface="+mj-ea"/>
              <a:ea typeface="+mj-ea"/>
              <a:cs typeface="+mn-cs"/>
            </a:endParaRPr>
          </a:p>
        </p:txBody>
      </p:sp>
      <p:sp>
        <p:nvSpPr>
          <p:cNvPr id="2" name="矩形 2"/>
          <p:cNvSpPr/>
          <p:nvPr/>
        </p:nvSpPr>
        <p:spPr>
          <a:xfrm>
            <a:off x="422910" y="4582795"/>
            <a:ext cx="8597265" cy="2352675"/>
          </a:xfrm>
          <a:prstGeom prst="rect">
            <a:avLst/>
          </a:prstGeom>
          <a:noFill/>
          <a:ln w="9525">
            <a:noFill/>
          </a:ln>
        </p:spPr>
        <p:txBody>
          <a:bodyPr wrap="square">
            <a:spAutoFit/>
          </a:bodyPr>
          <a:lstStyle/>
          <a:p>
            <a:pPr marL="800100" lvl="1" indent="-342900" eaLnBrk="1" hangingPunct="1">
              <a:lnSpc>
                <a:spcPct val="130000"/>
              </a:lnSpc>
              <a:spcBef>
                <a:spcPct val="50000"/>
              </a:spcBef>
              <a:buFont typeface="Wingdings" panose="05000000000000000000" charset="0"/>
              <a:buChar char="l"/>
            </a:pPr>
            <a:r>
              <a:rPr lang="zh-CN" altLang="en-US" sz="2100" b="1" dirty="0">
                <a:latin typeface="Verdana" panose="020B0604030504040204" pitchFamily="34" charset="0"/>
              </a:rPr>
              <a:t>逻辑语句</a:t>
            </a:r>
            <a:r>
              <a:rPr lang="zh-CN" altLang="en-US" sz="2100" b="1" dirty="0">
                <a:solidFill>
                  <a:schemeClr val="tx1"/>
                </a:solidFill>
                <a:latin typeface="Verdana" panose="020B0604030504040204" pitchFamily="34" charset="0"/>
              </a:rPr>
              <a:t>，</a:t>
            </a:r>
            <a:r>
              <a:rPr lang="zh-CN" altLang="en-US" sz="2100" dirty="0">
                <a:latin typeface="Verdana" panose="020B0604030504040204" pitchFamily="34" charset="0"/>
              </a:rPr>
              <a:t>更具体地说是</a:t>
            </a:r>
            <a:r>
              <a:rPr lang="zh-CN" altLang="en-US" sz="2100" b="1" dirty="0">
                <a:solidFill>
                  <a:srgbClr val="FF0000"/>
                </a:solidFill>
                <a:latin typeface="Verdana" panose="020B0604030504040204" pitchFamily="34" charset="0"/>
              </a:rPr>
              <a:t>一阶谓词演算（</a:t>
            </a:r>
            <a:r>
              <a:rPr lang="en-US" altLang="zh-CN" sz="2100" b="1" dirty="0">
                <a:solidFill>
                  <a:srgbClr val="FF0000"/>
                </a:solidFill>
                <a:latin typeface="Verdana" panose="020B0604030504040204" pitchFamily="34" charset="0"/>
              </a:rPr>
              <a:t>first order predicate calculus</a:t>
            </a:r>
            <a:r>
              <a:rPr lang="zh-CN" altLang="en-US" sz="2100" b="1" dirty="0">
                <a:solidFill>
                  <a:srgbClr val="FF0000"/>
                </a:solidFill>
                <a:latin typeface="Verdana" panose="020B0604030504040204" pitchFamily="34" charset="0"/>
              </a:rPr>
              <a:t>）</a:t>
            </a:r>
            <a:r>
              <a:rPr lang="zh-CN" altLang="en-US" sz="2100" dirty="0">
                <a:latin typeface="Verdana" panose="020B0604030504040204" pitchFamily="34" charset="0"/>
              </a:rPr>
              <a:t>，是一种形式语言</a:t>
            </a:r>
            <a:r>
              <a:rPr lang="en-US" altLang="zh-CN" sz="2100" dirty="0">
                <a:latin typeface="Verdana" panose="020B0604030504040204" pitchFamily="34" charset="0"/>
              </a:rPr>
              <a:t>;</a:t>
            </a:r>
          </a:p>
          <a:p>
            <a:pPr marL="800100" lvl="1" indent="-342900" eaLnBrk="1" hangingPunct="1">
              <a:lnSpc>
                <a:spcPct val="130000"/>
              </a:lnSpc>
              <a:spcBef>
                <a:spcPct val="50000"/>
              </a:spcBef>
              <a:buFont typeface="Wingdings" panose="05000000000000000000" charset="0"/>
              <a:buChar char="l"/>
            </a:pPr>
            <a:r>
              <a:rPr lang="zh-CN" altLang="en-US" sz="2100" dirty="0">
                <a:latin typeface="Verdana" panose="020B0604030504040204" pitchFamily="34" charset="0"/>
              </a:rPr>
              <a:t>目的在于数学中的逻辑论证符号化；如果能采用数学演绎的方式证明一个新语句是从那些已知正确的语句导出的，那么也就能断定这个新语句也是正确的。</a:t>
            </a:r>
            <a:endParaRPr lang="zh-CN" dirty="0">
              <a:latin typeface="Verdana" panose="020B0604030504040204" pitchFamily="34"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46</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31747" name="标题 218113"/>
          <p:cNvSpPr>
            <a:spLocks noGrp="1"/>
          </p:cNvSpPr>
          <p:nvPr>
            <p:ph type="title"/>
          </p:nvPr>
        </p:nvSpPr>
        <p:spPr/>
        <p:txBody>
          <a:bodyPr vert="horz" wrap="square" lIns="91440" tIns="45720" rIns="91440" bIns="45720" anchor="b"/>
          <a:lstStyle/>
          <a:p>
            <a:pPr eaLnBrk="1" hangingPunct="1"/>
            <a:r>
              <a:rPr lang="zh-CN" altLang="en-US" dirty="0">
                <a:latin typeface="Times New Roman" panose="02020603050405020304" pitchFamily="18" charset="0"/>
              </a:rPr>
              <a:t>谓词逻辑表示</a:t>
            </a:r>
          </a:p>
        </p:txBody>
      </p:sp>
      <p:sp>
        <p:nvSpPr>
          <p:cNvPr id="31748" name="文本占位符 218114"/>
          <p:cNvSpPr>
            <a:spLocks noGrp="1"/>
          </p:cNvSpPr>
          <p:nvPr>
            <p:ph idx="1"/>
          </p:nvPr>
        </p:nvSpPr>
        <p:spPr>
          <a:xfrm>
            <a:off x="1600200" y="979488"/>
            <a:ext cx="7292975" cy="5400675"/>
          </a:xfrm>
        </p:spPr>
        <p:txBody>
          <a:bodyPr vert="horz" wrap="square" lIns="91440" tIns="45720" rIns="91440" bIns="45720" anchor="t"/>
          <a:lstStyle/>
          <a:p>
            <a:pPr marL="514350" indent="-514350" defTabSz="914400" eaLnBrk="1" hangingPunct="1">
              <a:lnSpc>
                <a:spcPct val="140000"/>
              </a:lnSpc>
              <a:buFont typeface="Arial" panose="020B0604020202020204" pitchFamily="34" charset="0"/>
              <a:buAutoNum type="arabicPeriod"/>
              <a:tabLst>
                <a:tab pos="1438275" algn="l"/>
                <a:tab pos="1529080" algn="l"/>
              </a:tabLst>
            </a:pPr>
            <a:r>
              <a:rPr lang="zh-CN" altLang="en-US" b="1" dirty="0">
                <a:latin typeface="Times New Roman" panose="02020603050405020304" pitchFamily="18" charset="0"/>
              </a:rPr>
              <a:t>命题</a:t>
            </a:r>
          </a:p>
          <a:p>
            <a:pPr marL="514350" indent="-514350" defTabSz="914400" eaLnBrk="1" hangingPunct="1">
              <a:lnSpc>
                <a:spcPct val="140000"/>
              </a:lnSpc>
              <a:buFont typeface="Arial" panose="020B0604020202020204" pitchFamily="34" charset="0"/>
              <a:buAutoNum type="arabicPeriod"/>
              <a:tabLst>
                <a:tab pos="1438275" algn="l"/>
                <a:tab pos="1529080" algn="l"/>
              </a:tabLst>
            </a:pPr>
            <a:r>
              <a:rPr lang="zh-CN" altLang="en-US" b="1" dirty="0">
                <a:latin typeface="Times New Roman" panose="02020603050405020304" pitchFamily="18" charset="0"/>
              </a:rPr>
              <a:t>谓词</a:t>
            </a:r>
          </a:p>
          <a:p>
            <a:pPr marL="514350" indent="-514350" defTabSz="914400" eaLnBrk="1" hangingPunct="1">
              <a:lnSpc>
                <a:spcPct val="140000"/>
              </a:lnSpc>
              <a:buFont typeface="Arial" panose="020B0604020202020204" pitchFamily="34" charset="0"/>
              <a:buAutoNum type="arabicPeriod"/>
              <a:tabLst>
                <a:tab pos="1438275" algn="l"/>
                <a:tab pos="1529080" algn="l"/>
              </a:tabLst>
            </a:pPr>
            <a:r>
              <a:rPr lang="zh-CN" altLang="en-US" b="1" dirty="0">
                <a:latin typeface="Times New Roman" panose="02020603050405020304" pitchFamily="18" charset="0"/>
              </a:rPr>
              <a:t>谓词公式</a:t>
            </a:r>
          </a:p>
          <a:p>
            <a:pPr marL="514350" indent="-514350" defTabSz="914400" eaLnBrk="1" hangingPunct="1">
              <a:lnSpc>
                <a:spcPct val="140000"/>
              </a:lnSpc>
              <a:buFont typeface="Arial" panose="020B0604020202020204" pitchFamily="34" charset="0"/>
              <a:buAutoNum type="arabicPeriod"/>
              <a:tabLst>
                <a:tab pos="1438275" algn="l"/>
                <a:tab pos="1529080" algn="l"/>
              </a:tabLst>
            </a:pPr>
            <a:r>
              <a:rPr lang="zh-CN" altLang="en-US" b="1" dirty="0">
                <a:latin typeface="Times New Roman" panose="02020603050405020304" pitchFamily="18" charset="0"/>
              </a:rPr>
              <a:t>谓词公式的性质</a:t>
            </a:r>
          </a:p>
          <a:p>
            <a:pPr marL="514350" indent="-514350" defTabSz="914400" eaLnBrk="1" hangingPunct="1">
              <a:lnSpc>
                <a:spcPct val="140000"/>
              </a:lnSpc>
              <a:buFont typeface="Arial" panose="020B0604020202020204" pitchFamily="34" charset="0"/>
              <a:buAutoNum type="arabicPeriod"/>
              <a:tabLst>
                <a:tab pos="1438275" algn="l"/>
                <a:tab pos="1529080" algn="l"/>
              </a:tabLst>
            </a:pPr>
            <a:r>
              <a:rPr lang="zh-CN" altLang="en-US" b="1" dirty="0">
                <a:latin typeface="Times New Roman" panose="02020603050405020304" pitchFamily="18" charset="0"/>
              </a:rPr>
              <a:t>一阶谓词逻辑知识表示方法</a:t>
            </a:r>
          </a:p>
          <a:p>
            <a:pPr marL="514350" indent="-514350" defTabSz="914400" eaLnBrk="1" hangingPunct="1">
              <a:lnSpc>
                <a:spcPct val="140000"/>
              </a:lnSpc>
              <a:buFont typeface="Arial" panose="020B0604020202020204" pitchFamily="34" charset="0"/>
              <a:buAutoNum type="arabicPeriod"/>
              <a:tabLst>
                <a:tab pos="1438275" algn="l"/>
                <a:tab pos="1529080" algn="l"/>
              </a:tabLst>
            </a:pPr>
            <a:r>
              <a:rPr lang="zh-CN" altLang="en-US" b="1" dirty="0">
                <a:latin typeface="Times New Roman" panose="02020603050405020304" pitchFamily="18" charset="0"/>
              </a:rPr>
              <a:t>一阶谓词逻辑表示法的特点</a:t>
            </a:r>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47</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219138" name="矩形 219137"/>
          <p:cNvSpPr/>
          <p:nvPr/>
        </p:nvSpPr>
        <p:spPr>
          <a:xfrm>
            <a:off x="198438" y="3878263"/>
            <a:ext cx="8770937" cy="2409825"/>
          </a:xfrm>
          <a:prstGeom prst="rect">
            <a:avLst/>
          </a:prstGeom>
          <a:gradFill rotWithShape="0">
            <a:gsLst>
              <a:gs pos="0">
                <a:srgbClr val="CCFFFF"/>
              </a:gs>
              <a:gs pos="100000">
                <a:srgbClr val="FFFFFF"/>
              </a:gs>
            </a:gsLst>
            <a:path path="rect">
              <a:fillToRect l="100000" b="100000"/>
            </a:path>
            <a:tileRect/>
          </a:gradFill>
          <a:ln w="9525" cap="flat" cmpd="sng">
            <a:solidFill>
              <a:srgbClr val="008080"/>
            </a:solidFill>
            <a:prstDash val="solid"/>
            <a:miter/>
            <a:headEnd type="none" w="med" len="med"/>
            <a:tailEnd type="none" w="med" len="med"/>
          </a:ln>
        </p:spPr>
        <p:txBody>
          <a:bodyPr>
            <a:spAutoFit/>
          </a:bodyPr>
          <a:lstStyle/>
          <a:p>
            <a:pPr eaLnBrk="1" hangingPunct="1">
              <a:lnSpc>
                <a:spcPct val="120000"/>
              </a:lnSpc>
              <a:spcBef>
                <a:spcPct val="50000"/>
              </a:spcBef>
              <a:buClr>
                <a:schemeClr val="accent2"/>
              </a:buClr>
              <a:buFont typeface="Wingdings" panose="05000000000000000000" pitchFamily="2" charset="2"/>
              <a:buBlip>
                <a:blip r:embed="rId2"/>
              </a:buBlip>
            </a:pPr>
            <a:r>
              <a:rPr lang="en-US" altLang="zh-CN" sz="2600" dirty="0">
                <a:latin typeface="Times New Roman" panose="02020603050405020304" pitchFamily="18" charset="0"/>
              </a:rPr>
              <a:t> </a:t>
            </a:r>
            <a:r>
              <a:rPr lang="zh-CN" altLang="en-US" sz="2600" b="1" dirty="0">
                <a:latin typeface="Times New Roman" panose="02020603050405020304" pitchFamily="18" charset="0"/>
              </a:rPr>
              <a:t>命题逻辑</a:t>
            </a:r>
            <a:r>
              <a:rPr lang="zh-CN" altLang="en-US" sz="2600" dirty="0">
                <a:latin typeface="Times New Roman" panose="02020603050405020304" pitchFamily="18" charset="0"/>
              </a:rPr>
              <a:t>：研究命题及命题之间关系的符号逻辑系统。</a:t>
            </a:r>
          </a:p>
          <a:p>
            <a:pPr eaLnBrk="1" hangingPunct="1">
              <a:lnSpc>
                <a:spcPct val="120000"/>
              </a:lnSpc>
              <a:spcBef>
                <a:spcPct val="50000"/>
              </a:spcBef>
              <a:buClr>
                <a:schemeClr val="accent2"/>
              </a:buClr>
              <a:buFont typeface="Wingdings" panose="05000000000000000000" pitchFamily="2" charset="2"/>
              <a:buBlip>
                <a:blip r:embed="rId2"/>
              </a:buBlip>
            </a:pPr>
            <a:r>
              <a:rPr lang="zh-CN" altLang="en-US" sz="2600" dirty="0">
                <a:latin typeface="Times New Roman" panose="02020603050405020304" pitchFamily="18" charset="0"/>
              </a:rPr>
              <a:t> 命题逻辑可看作是谓词逻辑的一种特殊形式。</a:t>
            </a:r>
          </a:p>
          <a:p>
            <a:pPr eaLnBrk="1" hangingPunct="1">
              <a:lnSpc>
                <a:spcPct val="120000"/>
              </a:lnSpc>
              <a:spcBef>
                <a:spcPct val="50000"/>
              </a:spcBef>
              <a:buClr>
                <a:schemeClr val="accent2"/>
              </a:buClr>
              <a:buFont typeface="Wingdings" panose="05000000000000000000" pitchFamily="2" charset="2"/>
              <a:buBlip>
                <a:blip r:embed="rId2"/>
              </a:buBlip>
            </a:pPr>
            <a:r>
              <a:rPr lang="zh-CN" altLang="en-US" sz="2600" dirty="0">
                <a:latin typeface="Times New Roman" panose="02020603050405020304" pitchFamily="18" charset="0"/>
              </a:rPr>
              <a:t> </a:t>
            </a:r>
            <a:r>
              <a:rPr lang="zh-CN" altLang="en-US" sz="2600" b="1" dirty="0">
                <a:latin typeface="Times New Roman" panose="02020603050405020304" pitchFamily="18" charset="0"/>
              </a:rPr>
              <a:t>命题逻辑表示法</a:t>
            </a:r>
            <a:r>
              <a:rPr lang="zh-CN" altLang="en-US" sz="2600" dirty="0">
                <a:latin typeface="Times New Roman" panose="02020603050405020304" pitchFamily="18" charset="0"/>
              </a:rPr>
              <a:t>：无法把它所描述的事物的结构及逻辑特征反映出来，也不能把不同事物间的共同特征表述出来。</a:t>
            </a:r>
          </a:p>
        </p:txBody>
      </p:sp>
      <p:sp>
        <p:nvSpPr>
          <p:cNvPr id="32772" name="标题 219138"/>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1  </a:t>
            </a:r>
            <a:r>
              <a:rPr lang="zh-CN" altLang="en-US" dirty="0">
                <a:latin typeface="Times New Roman" panose="02020603050405020304" pitchFamily="18" charset="0"/>
              </a:rPr>
              <a:t>命题</a:t>
            </a:r>
          </a:p>
        </p:txBody>
      </p:sp>
      <p:sp>
        <p:nvSpPr>
          <p:cNvPr id="32773" name="文本占位符 219139"/>
          <p:cNvSpPr>
            <a:spLocks noGrp="1"/>
          </p:cNvSpPr>
          <p:nvPr>
            <p:ph idx="1"/>
          </p:nvPr>
        </p:nvSpPr>
        <p:spPr>
          <a:xfrm>
            <a:off x="250825" y="908050"/>
            <a:ext cx="8670925" cy="2613025"/>
          </a:xfrm>
          <a:solidFill>
            <a:srgbClr val="FFFFFF">
              <a:alpha val="100000"/>
            </a:srgbClr>
          </a:solidFill>
          <a:ln>
            <a:solidFill>
              <a:srgbClr val="808080">
                <a:alpha val="100000"/>
              </a:srgbClr>
            </a:solidFill>
            <a:miter lim="800000"/>
          </a:ln>
        </p:spPr>
        <p:txBody>
          <a:bodyPr vert="horz" wrap="square" lIns="91440" tIns="45720" rIns="91440" bIns="45720" anchor="t"/>
          <a:lstStyle/>
          <a:p>
            <a:pPr marL="97155" indent="-97155" eaLnBrk="1" hangingPunct="1">
              <a:lnSpc>
                <a:spcPct val="110000"/>
              </a:lnSpc>
            </a:pPr>
            <a:r>
              <a:rPr lang="en-US" altLang="zh-CN" sz="3200" dirty="0">
                <a:latin typeface="Times New Roman" panose="02020603050405020304" pitchFamily="18" charset="0"/>
              </a:rPr>
              <a:t> </a:t>
            </a:r>
            <a:r>
              <a:rPr lang="zh-CN" altLang="en-US" sz="2600" b="1" dirty="0">
                <a:latin typeface="Times New Roman" panose="02020603050405020304" pitchFamily="18" charset="0"/>
              </a:rPr>
              <a:t>命题（</a:t>
            </a:r>
            <a:r>
              <a:rPr lang="en-US" altLang="zh-CN" sz="2600" b="1" dirty="0">
                <a:latin typeface="Times New Roman" panose="02020603050405020304" pitchFamily="18" charset="0"/>
              </a:rPr>
              <a:t>proposition</a:t>
            </a:r>
            <a:r>
              <a:rPr lang="zh-CN" altLang="en-US" sz="2600" b="1" dirty="0">
                <a:latin typeface="Times New Roman" panose="02020603050405020304" pitchFamily="18" charset="0"/>
              </a:rPr>
              <a:t>）</a:t>
            </a:r>
            <a:r>
              <a:rPr lang="zh-CN" altLang="en-US" sz="2600" dirty="0">
                <a:latin typeface="Times New Roman" panose="02020603050405020304" pitchFamily="18" charset="0"/>
              </a:rPr>
              <a:t>：一个非真即假的陈述句。</a:t>
            </a:r>
          </a:p>
          <a:p>
            <a:pPr marL="97155" indent="-97155" eaLnBrk="1" hangingPunct="1">
              <a:lnSpc>
                <a:spcPct val="110000"/>
              </a:lnSpc>
              <a:buClr>
                <a:srgbClr val="0000FF"/>
              </a:buClr>
              <a:buFont typeface="Wingdings" panose="05000000000000000000" pitchFamily="2" charset="2"/>
              <a:buChar char="§"/>
            </a:pPr>
            <a:r>
              <a:rPr lang="zh-CN" altLang="en-US" sz="2600" dirty="0">
                <a:latin typeface="Times New Roman" panose="02020603050405020304" pitchFamily="18" charset="0"/>
              </a:rPr>
              <a:t> 若</a:t>
            </a:r>
            <a:r>
              <a:rPr lang="zh-CN" altLang="en-US" sz="2600" b="1" dirty="0">
                <a:latin typeface="Times New Roman" panose="02020603050405020304" pitchFamily="18" charset="0"/>
              </a:rPr>
              <a:t>命题的意义为真</a:t>
            </a:r>
            <a:r>
              <a:rPr lang="zh-CN" altLang="en-US" sz="2600" dirty="0">
                <a:latin typeface="Times New Roman" panose="02020603050405020304" pitchFamily="18" charset="0"/>
              </a:rPr>
              <a:t>，称它的真值为真，记为 </a:t>
            </a:r>
            <a:r>
              <a:rPr lang="en-US" altLang="zh-CN" sz="2600" i="1" dirty="0">
                <a:latin typeface="Times New Roman" panose="02020603050405020304" pitchFamily="18" charset="0"/>
              </a:rPr>
              <a:t>T</a:t>
            </a:r>
            <a:r>
              <a:rPr lang="zh-CN" altLang="en-US" sz="2600" dirty="0">
                <a:latin typeface="Times New Roman" panose="02020603050405020304" pitchFamily="18" charset="0"/>
              </a:rPr>
              <a:t>。</a:t>
            </a:r>
          </a:p>
          <a:p>
            <a:pPr marL="97155" indent="-97155" eaLnBrk="1" hangingPunct="1">
              <a:lnSpc>
                <a:spcPct val="110000"/>
              </a:lnSpc>
              <a:buClr>
                <a:srgbClr val="0000FF"/>
              </a:buClr>
              <a:buFont typeface="Wingdings" panose="05000000000000000000" pitchFamily="2" charset="2"/>
              <a:buChar char="§"/>
            </a:pPr>
            <a:r>
              <a:rPr lang="zh-CN" altLang="en-US" sz="2600" dirty="0">
                <a:latin typeface="Times New Roman" panose="02020603050405020304" pitchFamily="18" charset="0"/>
              </a:rPr>
              <a:t> 若</a:t>
            </a:r>
            <a:r>
              <a:rPr lang="zh-CN" altLang="en-US" sz="2600" b="1" dirty="0">
                <a:latin typeface="Times New Roman" panose="02020603050405020304" pitchFamily="18" charset="0"/>
              </a:rPr>
              <a:t>命题的意义为假</a:t>
            </a:r>
            <a:r>
              <a:rPr lang="zh-CN" altLang="en-US" sz="2600" dirty="0">
                <a:latin typeface="Times New Roman" panose="02020603050405020304" pitchFamily="18" charset="0"/>
              </a:rPr>
              <a:t>，称它的真值为假，记为 </a:t>
            </a:r>
            <a:r>
              <a:rPr lang="en-US" altLang="zh-CN" sz="2600" i="1" dirty="0">
                <a:latin typeface="Times New Roman" panose="02020603050405020304" pitchFamily="18" charset="0"/>
              </a:rPr>
              <a:t>F</a:t>
            </a:r>
            <a:r>
              <a:rPr lang="zh-CN" altLang="en-US" sz="2600" dirty="0">
                <a:latin typeface="Times New Roman" panose="02020603050405020304" pitchFamily="18" charset="0"/>
              </a:rPr>
              <a:t>。</a:t>
            </a:r>
          </a:p>
          <a:p>
            <a:pPr marL="97155" indent="-97155" eaLnBrk="1" hangingPunct="1">
              <a:lnSpc>
                <a:spcPct val="110000"/>
              </a:lnSpc>
              <a:buClr>
                <a:srgbClr val="0000FF"/>
              </a:buClr>
              <a:buFont typeface="Wingdings" panose="05000000000000000000" pitchFamily="2" charset="2"/>
              <a:buChar char="§"/>
            </a:pPr>
            <a:r>
              <a:rPr lang="zh-CN" altLang="en-US" sz="2600" dirty="0">
                <a:latin typeface="Times New Roman" panose="02020603050405020304" pitchFamily="18" charset="0"/>
              </a:rPr>
              <a:t> 一个</a:t>
            </a:r>
            <a:r>
              <a:rPr lang="zh-CN" altLang="en-US" sz="2600" b="1" dirty="0">
                <a:latin typeface="Times New Roman" panose="02020603050405020304" pitchFamily="18" charset="0"/>
              </a:rPr>
              <a:t>命题可在一种条件下为真，在另一种条件下为假</a:t>
            </a:r>
            <a:r>
              <a:rPr lang="zh-CN" altLang="en-US" sz="3000" dirty="0">
                <a:latin typeface="Times New Roman" panose="02020603050405020304" pitchFamily="18" charset="0"/>
              </a:rPr>
              <a:t>。</a:t>
            </a:r>
          </a:p>
        </p:txBody>
      </p:sp>
      <p:sp>
        <p:nvSpPr>
          <p:cNvPr id="219141" name="线形标注 1(带边框和强调线) 219140"/>
          <p:cNvSpPr/>
          <p:nvPr/>
        </p:nvSpPr>
        <p:spPr>
          <a:xfrm>
            <a:off x="2894013" y="952500"/>
            <a:ext cx="1881187" cy="508000"/>
          </a:xfrm>
          <a:prstGeom prst="accentBorderCallout1">
            <a:avLst>
              <a:gd name="adj1" fmla="val 22500"/>
              <a:gd name="adj2" fmla="val -4051"/>
              <a:gd name="adj3" fmla="val 160625"/>
              <a:gd name="adj4" fmla="val -64218"/>
            </a:avLst>
          </a:prstGeom>
          <a:solidFill>
            <a:srgbClr val="FFFFFF"/>
          </a:solidFill>
          <a:ln w="25400" cap="flat" cmpd="sng">
            <a:solidFill>
              <a:srgbClr val="0000FF"/>
            </a:solidFill>
            <a:prstDash val="solid"/>
            <a:miter/>
            <a:headEnd type="none" w="med" len="med"/>
            <a:tailEnd type="none" w="med" len="med"/>
          </a:ln>
        </p:spPr>
        <p:txBody>
          <a:bodyPr/>
          <a:lstStyle/>
          <a:p>
            <a:pPr eaLnBrk="1" hangingPunct="1"/>
            <a:r>
              <a:rPr lang="zh-CN" altLang="en-US" sz="2600" b="1" dirty="0">
                <a:latin typeface="Arial" panose="020B0604020202020204" pitchFamily="34" charset="0"/>
              </a:rPr>
              <a:t>例如：</a:t>
            </a:r>
            <a:r>
              <a:rPr lang="en-US" altLang="zh-CN" sz="2600" b="1" dirty="0">
                <a:latin typeface="Times New Roman" panose="02020603050405020304" pitchFamily="18" charset="0"/>
              </a:rPr>
              <a:t>3&lt;5</a:t>
            </a:r>
            <a:r>
              <a:rPr lang="en-US" altLang="zh-CN" sz="2600" b="1" dirty="0">
                <a:latin typeface="Arial" panose="020B0604020202020204" pitchFamily="34" charset="0"/>
              </a:rPr>
              <a:t>   </a:t>
            </a:r>
          </a:p>
        </p:txBody>
      </p:sp>
      <p:sp>
        <p:nvSpPr>
          <p:cNvPr id="219142" name="线形标注 1(带边框和强调线) 219141"/>
          <p:cNvSpPr/>
          <p:nvPr/>
        </p:nvSpPr>
        <p:spPr>
          <a:xfrm>
            <a:off x="2914650" y="2790825"/>
            <a:ext cx="3692525" cy="581025"/>
          </a:xfrm>
          <a:prstGeom prst="accentBorderCallout1">
            <a:avLst>
              <a:gd name="adj1" fmla="val 19671"/>
              <a:gd name="adj2" fmla="val -2065"/>
              <a:gd name="adj3" fmla="val -21310"/>
              <a:gd name="adj4" fmla="val -34394"/>
            </a:avLst>
          </a:prstGeom>
          <a:solidFill>
            <a:srgbClr val="FFFFFF"/>
          </a:solidFill>
          <a:ln w="25400" cap="flat" cmpd="sng">
            <a:solidFill>
              <a:srgbClr val="0000FF"/>
            </a:solidFill>
            <a:prstDash val="solid"/>
            <a:miter/>
            <a:headEnd type="none" w="med" len="med"/>
            <a:tailEnd type="none" w="med" len="med"/>
          </a:ln>
        </p:spPr>
        <p:txBody>
          <a:bodyPr/>
          <a:lstStyle/>
          <a:p>
            <a:pPr eaLnBrk="1" hangingPunct="1"/>
            <a:r>
              <a:rPr lang="zh-CN" altLang="en-US" sz="2600" b="1" dirty="0">
                <a:latin typeface="Arial" panose="020B0604020202020204" pitchFamily="34" charset="0"/>
              </a:rPr>
              <a:t>例如：太阳从西边升起</a:t>
            </a:r>
          </a:p>
          <a:p>
            <a:pPr eaLnBrk="1" hangingPunct="1"/>
            <a:r>
              <a:rPr lang="zh-CN" altLang="en-US" sz="2600" b="1" dirty="0">
                <a:latin typeface="Arial" panose="020B0604020202020204" pitchFamily="34" charset="0"/>
              </a:rPr>
              <a:t>       </a:t>
            </a:r>
          </a:p>
        </p:txBody>
      </p:sp>
      <p:sp>
        <p:nvSpPr>
          <p:cNvPr id="219143" name="线形标注 1(带边框和强调线) 219142"/>
          <p:cNvSpPr/>
          <p:nvPr/>
        </p:nvSpPr>
        <p:spPr>
          <a:xfrm>
            <a:off x="2909888" y="3382963"/>
            <a:ext cx="2268537" cy="555625"/>
          </a:xfrm>
          <a:prstGeom prst="accentBorderCallout1">
            <a:avLst>
              <a:gd name="adj1" fmla="val 20569"/>
              <a:gd name="adj2" fmla="val -3361"/>
              <a:gd name="adj3" fmla="val -12856"/>
              <a:gd name="adj4" fmla="val -53046"/>
            </a:avLst>
          </a:prstGeom>
          <a:solidFill>
            <a:srgbClr val="FFFFFF"/>
          </a:solidFill>
          <a:ln w="25400" cap="flat" cmpd="sng">
            <a:solidFill>
              <a:srgbClr val="0000FF"/>
            </a:solidFill>
            <a:prstDash val="solid"/>
            <a:miter/>
            <a:headEnd type="none" w="med" len="med"/>
            <a:tailEnd type="none" w="med" len="med"/>
          </a:ln>
        </p:spPr>
        <p:txBody>
          <a:bodyPr/>
          <a:lstStyle/>
          <a:p>
            <a:pPr eaLnBrk="1" hangingPunct="1"/>
            <a:r>
              <a:rPr lang="zh-CN" altLang="en-US" sz="2600" b="1" dirty="0">
                <a:latin typeface="Arial" panose="020B0604020202020204" pitchFamily="34" charset="0"/>
              </a:rPr>
              <a:t>例</a:t>
            </a:r>
            <a:r>
              <a:rPr lang="en-US" altLang="zh-CN" sz="2600" b="1" dirty="0">
                <a:latin typeface="Arial" panose="020B0604020202020204" pitchFamily="34" charset="0"/>
              </a:rPr>
              <a:t>: 1</a:t>
            </a:r>
            <a:r>
              <a:rPr lang="zh-CN" altLang="en-US" sz="2600" b="1" dirty="0">
                <a:latin typeface="Arial" panose="020B0604020202020204" pitchFamily="34" charset="0"/>
              </a:rPr>
              <a:t>＋</a:t>
            </a:r>
            <a:r>
              <a:rPr lang="en-US" altLang="zh-CN" sz="2600" b="1" dirty="0">
                <a:latin typeface="Arial" panose="020B0604020202020204" pitchFamily="34" charset="0"/>
              </a:rPr>
              <a:t>1</a:t>
            </a:r>
            <a:r>
              <a:rPr lang="zh-CN" altLang="en-US" sz="2600" b="1" dirty="0">
                <a:latin typeface="Arial" panose="020B0604020202020204" pitchFamily="34" charset="0"/>
              </a:rPr>
              <a:t>＝</a:t>
            </a:r>
            <a:r>
              <a:rPr lang="en-US" altLang="zh-CN" sz="2600" b="1" dirty="0">
                <a:latin typeface="Arial" panose="020B0604020202020204" pitchFamily="34" charset="0"/>
              </a:rPr>
              <a:t>10</a:t>
            </a:r>
          </a:p>
        </p:txBody>
      </p:sp>
      <p:sp>
        <p:nvSpPr>
          <p:cNvPr id="219144" name="线形标注 1(带边框和强调线) 219143"/>
          <p:cNvSpPr/>
          <p:nvPr/>
        </p:nvSpPr>
        <p:spPr>
          <a:xfrm>
            <a:off x="314643" y="6288405"/>
            <a:ext cx="3597275" cy="539750"/>
          </a:xfrm>
          <a:prstGeom prst="accentBorderCallout1">
            <a:avLst>
              <a:gd name="adj1" fmla="val 21176"/>
              <a:gd name="adj2" fmla="val 102120"/>
              <a:gd name="adj3" fmla="val -30705"/>
              <a:gd name="adj4" fmla="val 39549"/>
            </a:avLst>
          </a:prstGeom>
          <a:solidFill>
            <a:srgbClr val="FFFFFF"/>
          </a:solidFill>
          <a:ln w="25400" cap="flat" cmpd="sng">
            <a:solidFill>
              <a:schemeClr val="accent2"/>
            </a:solidFill>
            <a:prstDash val="solid"/>
            <a:miter/>
            <a:headEnd type="none" w="med" len="med"/>
            <a:tailEnd type="none" w="med" len="med"/>
          </a:ln>
        </p:spPr>
        <p:txBody>
          <a:bodyPr/>
          <a:lstStyle/>
          <a:p>
            <a:pPr eaLnBrk="1" hangingPunct="1"/>
            <a:r>
              <a:rPr lang="en-US" altLang="zh-CN" sz="2600" b="1" i="1" dirty="0">
                <a:latin typeface="Times New Roman" panose="02020603050405020304" pitchFamily="18" charset="0"/>
              </a:rPr>
              <a:t>P</a:t>
            </a:r>
            <a:r>
              <a:rPr lang="zh-CN" altLang="en-US" sz="2600" b="1" dirty="0">
                <a:latin typeface="Arial" panose="020B0604020202020204" pitchFamily="34" charset="0"/>
              </a:rPr>
              <a:t>：老李是小李的父亲</a:t>
            </a:r>
          </a:p>
        </p:txBody>
      </p:sp>
      <p:sp>
        <p:nvSpPr>
          <p:cNvPr id="219145" name="线形标注 1(带边框和强调线) 219144"/>
          <p:cNvSpPr/>
          <p:nvPr/>
        </p:nvSpPr>
        <p:spPr>
          <a:xfrm>
            <a:off x="2762250" y="3394075"/>
            <a:ext cx="5135563" cy="560388"/>
          </a:xfrm>
          <a:prstGeom prst="accentBorderCallout1">
            <a:avLst>
              <a:gd name="adj1" fmla="val 20398"/>
              <a:gd name="adj2" fmla="val -1481"/>
              <a:gd name="adj3" fmla="val 118699"/>
              <a:gd name="adj4" fmla="val -27417"/>
            </a:avLst>
          </a:prstGeom>
          <a:solidFill>
            <a:srgbClr val="FFFFFF"/>
          </a:solidFill>
          <a:ln w="25400" cap="flat" cmpd="sng">
            <a:solidFill>
              <a:schemeClr val="accent2"/>
            </a:solidFill>
            <a:prstDash val="solid"/>
            <a:miter/>
            <a:headEnd type="none" w="med" len="med"/>
            <a:tailEnd type="none" w="med" len="med"/>
          </a:ln>
        </p:spPr>
        <p:txBody>
          <a:bodyPr/>
          <a:lstStyle/>
          <a:p>
            <a:pPr eaLnBrk="1" hangingPunct="1"/>
            <a:r>
              <a:rPr lang="en-US" altLang="zh-CN" sz="2600" b="1" i="1" dirty="0">
                <a:latin typeface="Times New Roman" panose="02020603050405020304" pitchFamily="18" charset="0"/>
              </a:rPr>
              <a:t>P</a:t>
            </a:r>
            <a:r>
              <a:rPr lang="zh-CN" altLang="en-US" sz="2600" b="1" dirty="0">
                <a:latin typeface="Arial" panose="020B0604020202020204" pitchFamily="34" charset="0"/>
              </a:rPr>
              <a:t>：北京是中华人民共和国的首都</a:t>
            </a:r>
          </a:p>
        </p:txBody>
      </p:sp>
      <p:sp>
        <p:nvSpPr>
          <p:cNvPr id="219146" name="线形标注 1(带边框和强调线) 219145"/>
          <p:cNvSpPr/>
          <p:nvPr/>
        </p:nvSpPr>
        <p:spPr>
          <a:xfrm>
            <a:off x="6286183" y="4318635"/>
            <a:ext cx="2857500" cy="881063"/>
          </a:xfrm>
          <a:prstGeom prst="accentBorderCallout1">
            <a:avLst>
              <a:gd name="adj1" fmla="val 12972"/>
              <a:gd name="adj2" fmla="val -2667"/>
              <a:gd name="adj3" fmla="val 163315"/>
              <a:gd name="adj4" fmla="val -900"/>
            </a:avLst>
          </a:prstGeom>
          <a:solidFill>
            <a:srgbClr val="FFFFFF"/>
          </a:solidFill>
          <a:ln w="25400" cap="flat" cmpd="sng">
            <a:solidFill>
              <a:schemeClr val="accent2"/>
            </a:solidFill>
            <a:prstDash val="solid"/>
            <a:miter/>
            <a:headEnd type="none" w="med" len="med"/>
            <a:tailEnd type="none" w="med" len="med"/>
          </a:ln>
        </p:spPr>
        <p:txBody>
          <a:bodyPr/>
          <a:lstStyle/>
          <a:p>
            <a:pPr eaLnBrk="1" hangingPunct="1"/>
            <a:r>
              <a:rPr lang="en-US" altLang="zh-CN" sz="2600" b="1" i="1" dirty="0">
                <a:latin typeface="Times New Roman" panose="02020603050405020304" pitchFamily="18" charset="0"/>
              </a:rPr>
              <a:t>P</a:t>
            </a:r>
            <a:r>
              <a:rPr lang="zh-CN" altLang="en-US" sz="2600" b="1" dirty="0">
                <a:latin typeface="Arial" panose="020B0604020202020204" pitchFamily="34" charset="0"/>
              </a:rPr>
              <a:t>：李白是诗人</a:t>
            </a:r>
          </a:p>
          <a:p>
            <a:pPr eaLnBrk="1" hangingPunct="1"/>
            <a:r>
              <a:rPr lang="en-US" altLang="zh-CN" sz="2600" b="1" i="1" dirty="0">
                <a:latin typeface="Times New Roman" panose="02020603050405020304" pitchFamily="18" charset="0"/>
              </a:rPr>
              <a:t>Q</a:t>
            </a:r>
            <a:r>
              <a:rPr lang="zh-CN" altLang="en-US" sz="2600" b="1" dirty="0">
                <a:latin typeface="Arial" panose="020B0604020202020204" pitchFamily="34" charset="0"/>
              </a:rPr>
              <a:t>：杜甫也是诗人</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9141"/>
                                        </p:tgtEl>
                                        <p:attrNameLst>
                                          <p:attrName>style.visibility</p:attrName>
                                        </p:attrNameLst>
                                      </p:cBhvr>
                                      <p:to>
                                        <p:strVal val="visible"/>
                                      </p:to>
                                    </p:set>
                                  </p:childTnLst>
                                  <p:subTnLst>
                                    <p:set>
                                      <p:cBhvr override="childStyle">
                                        <p:cTn dur="1" fill="hold" display="0" masterRel="nextClick" afterEffect="1"/>
                                        <p:tgtEl>
                                          <p:spTgt spid="21914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219142"/>
                                        </p:tgtEl>
                                        <p:attrNameLst>
                                          <p:attrName>style.visibility</p:attrName>
                                        </p:attrNameLst>
                                      </p:cBhvr>
                                      <p:to>
                                        <p:strVal val="visible"/>
                                      </p:to>
                                    </p:set>
                                    <p:animEffect transition="in" filter="box(in)">
                                      <p:cBhvr>
                                        <p:cTn id="11" dur="500"/>
                                        <p:tgtEl>
                                          <p:spTgt spid="219142"/>
                                        </p:tgtEl>
                                      </p:cBhvr>
                                    </p:animEffect>
                                  </p:childTnLst>
                                  <p:subTnLst>
                                    <p:set>
                                      <p:cBhvr override="childStyle">
                                        <p:cTn dur="1" fill="hold" display="0" masterRel="nextClick" afterEffect="1"/>
                                        <p:tgtEl>
                                          <p:spTgt spid="219142"/>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19143"/>
                                        </p:tgtEl>
                                        <p:attrNameLst>
                                          <p:attrName>style.visibility</p:attrName>
                                        </p:attrNameLst>
                                      </p:cBhvr>
                                      <p:to>
                                        <p:strVal val="visible"/>
                                      </p:to>
                                    </p:set>
                                    <p:animEffect transition="in" filter="box(in)">
                                      <p:cBhvr>
                                        <p:cTn id="16" dur="500"/>
                                        <p:tgtEl>
                                          <p:spTgt spid="219143"/>
                                        </p:tgtEl>
                                      </p:cBhvr>
                                    </p:animEffect>
                                  </p:childTnLst>
                                  <p:subTnLst>
                                    <p:set>
                                      <p:cBhvr override="childStyle">
                                        <p:cTn dur="1" fill="hold" display="0" masterRel="nextClick" afterEffect="1"/>
                                        <p:tgtEl>
                                          <p:spTgt spid="21914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19138"/>
                                        </p:tgtEl>
                                        <p:attrNameLst>
                                          <p:attrName>style.visibility</p:attrName>
                                        </p:attrNameLst>
                                      </p:cBhvr>
                                      <p:to>
                                        <p:strVal val="visible"/>
                                      </p:to>
                                    </p:set>
                                    <p:anim calcmode="lin" valueType="num">
                                      <p:cBhvr additive="base">
                                        <p:cTn id="21" dur="500" fill="hold"/>
                                        <p:tgtEl>
                                          <p:spTgt spid="219138"/>
                                        </p:tgtEl>
                                        <p:attrNameLst>
                                          <p:attrName>ppt_x</p:attrName>
                                        </p:attrNameLst>
                                      </p:cBhvr>
                                      <p:tavLst>
                                        <p:tav tm="0">
                                          <p:val>
                                            <p:strVal val="0-#ppt_w/2"/>
                                          </p:val>
                                        </p:tav>
                                        <p:tav tm="100000">
                                          <p:val>
                                            <p:strVal val="#ppt_x"/>
                                          </p:val>
                                        </p:tav>
                                      </p:tavLst>
                                    </p:anim>
                                    <p:anim calcmode="lin" valueType="num">
                                      <p:cBhvr additive="base">
                                        <p:cTn id="22" dur="500" fill="hold"/>
                                        <p:tgtEl>
                                          <p:spTgt spid="21913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19145"/>
                                        </p:tgtEl>
                                        <p:attrNameLst>
                                          <p:attrName>style.visibility</p:attrName>
                                        </p:attrNameLst>
                                      </p:cBhvr>
                                      <p:to>
                                        <p:strVal val="visible"/>
                                      </p:to>
                                    </p:set>
                                    <p:animEffect transition="in" filter="box(in)">
                                      <p:cBhvr>
                                        <p:cTn id="27" dur="500"/>
                                        <p:tgtEl>
                                          <p:spTgt spid="219145"/>
                                        </p:tgtEl>
                                      </p:cBhvr>
                                    </p:animEffect>
                                  </p:childTnLst>
                                  <p:subTnLst>
                                    <p:set>
                                      <p:cBhvr override="childStyle">
                                        <p:cTn dur="1" fill="hold" display="0" masterRel="nextClick" afterEffect="1"/>
                                        <p:tgtEl>
                                          <p:spTgt spid="21914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19144"/>
                                        </p:tgtEl>
                                        <p:attrNameLst>
                                          <p:attrName>style.visibility</p:attrName>
                                        </p:attrNameLst>
                                      </p:cBhvr>
                                      <p:to>
                                        <p:strVal val="visible"/>
                                      </p:to>
                                    </p:set>
                                    <p:animEffect transition="in" filter="box(in)">
                                      <p:cBhvr>
                                        <p:cTn id="32" dur="500"/>
                                        <p:tgtEl>
                                          <p:spTgt spid="219144"/>
                                        </p:tgtEl>
                                      </p:cBhvr>
                                    </p:animEffect>
                                  </p:childTnLst>
                                  <p:subTnLst>
                                    <p:set>
                                      <p:cBhvr override="childStyle">
                                        <p:cTn dur="1" fill="hold" display="0" masterRel="nextClick" afterEffect="1"/>
                                        <p:tgtEl>
                                          <p:spTgt spid="21914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19146"/>
                                        </p:tgtEl>
                                        <p:attrNameLst>
                                          <p:attrName>style.visibility</p:attrName>
                                        </p:attrNameLst>
                                      </p:cBhvr>
                                      <p:to>
                                        <p:strVal val="visible"/>
                                      </p:to>
                                    </p:set>
                                    <p:animEffect transition="in" filter="box(in)">
                                      <p:cBhvr>
                                        <p:cTn id="37" dur="500"/>
                                        <p:tgtEl>
                                          <p:spTgt spid="219146"/>
                                        </p:tgtEl>
                                      </p:cBhvr>
                                    </p:animEffect>
                                  </p:childTnLst>
                                  <p:subTnLst>
                                    <p:set>
                                      <p:cBhvr override="childStyle">
                                        <p:cTn dur="1" fill="hold" display="0" masterRel="nextClick" afterEffect="1"/>
                                        <p:tgtEl>
                                          <p:spTgt spid="21914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8" grpId="0" bldLvl="0" animBg="1"/>
      <p:bldP spid="219141" grpId="0" animBg="1"/>
      <p:bldP spid="219142" grpId="0" animBg="1"/>
      <p:bldP spid="219143" grpId="0" animBg="1"/>
      <p:bldP spid="219144" grpId="0" bldLvl="0" animBg="1"/>
      <p:bldP spid="219145" grpId="0" animBg="1"/>
      <p:bldP spid="219146"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48</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33795" name="标题 220161"/>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2  </a:t>
            </a:r>
            <a:r>
              <a:rPr lang="zh-CN" altLang="en-US" dirty="0">
                <a:latin typeface="Times New Roman" panose="02020603050405020304" pitchFamily="18" charset="0"/>
              </a:rPr>
              <a:t>谓词</a:t>
            </a:r>
          </a:p>
        </p:txBody>
      </p:sp>
      <p:sp>
        <p:nvSpPr>
          <p:cNvPr id="33796" name="矩形 220162"/>
          <p:cNvSpPr/>
          <p:nvPr/>
        </p:nvSpPr>
        <p:spPr>
          <a:xfrm>
            <a:off x="0" y="0"/>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33797" name="矩形 220163"/>
          <p:cNvSpPr/>
          <p:nvPr/>
        </p:nvSpPr>
        <p:spPr>
          <a:xfrm>
            <a:off x="0" y="0"/>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33798" name="文本占位符 220164"/>
          <p:cNvSpPr>
            <a:spLocks noGrp="1"/>
          </p:cNvSpPr>
          <p:nvPr>
            <p:ph idx="1"/>
          </p:nvPr>
        </p:nvSpPr>
        <p:spPr>
          <a:xfrm>
            <a:off x="250825" y="908050"/>
            <a:ext cx="8642350" cy="2586038"/>
          </a:xfrm>
        </p:spPr>
        <p:txBody>
          <a:bodyPr vert="horz" wrap="square" lIns="91440" tIns="45720" rIns="91440" bIns="45720" anchor="t"/>
          <a:lstStyle/>
          <a:p>
            <a:pPr marL="533400" indent="-533400" eaLnBrk="1" hangingPunct="1"/>
            <a:r>
              <a:rPr lang="zh-CN" altLang="en-US" b="1" dirty="0">
                <a:latin typeface="Times New Roman" panose="02020603050405020304" pitchFamily="18" charset="0"/>
              </a:rPr>
              <a:t>谓词的一般形式：   </a:t>
            </a:r>
            <a:r>
              <a:rPr lang="en-US" altLang="zh-CN" b="1" i="1" dirty="0">
                <a:latin typeface="Times New Roman" panose="02020603050405020304" pitchFamily="18" charset="0"/>
              </a:rPr>
              <a:t>P </a:t>
            </a:r>
            <a:r>
              <a:rPr lang="en-US" altLang="zh-CN" b="1" dirty="0">
                <a:latin typeface="Times New Roman" panose="02020603050405020304" pitchFamily="18" charset="0"/>
              </a:rPr>
              <a:t>(</a:t>
            </a:r>
            <a:r>
              <a:rPr lang="en-US" altLang="zh-CN" b="1" i="1" dirty="0">
                <a:latin typeface="Times New Roman" panose="02020603050405020304" pitchFamily="18" charset="0"/>
              </a:rPr>
              <a:t>x</a:t>
            </a:r>
            <a:r>
              <a:rPr lang="en-US" altLang="zh-CN" b="1" baseline="-25000" dirty="0">
                <a:latin typeface="Times New Roman" panose="02020603050405020304" pitchFamily="18" charset="0"/>
              </a:rPr>
              <a:t>1</a:t>
            </a:r>
            <a:r>
              <a:rPr lang="en-US" altLang="zh-CN" b="1" dirty="0">
                <a:latin typeface="Times New Roman" panose="02020603050405020304" pitchFamily="18" charset="0"/>
              </a:rPr>
              <a:t>, </a:t>
            </a:r>
            <a:r>
              <a:rPr lang="en-US" altLang="zh-CN" b="1" i="1" dirty="0">
                <a:latin typeface="Times New Roman" panose="02020603050405020304" pitchFamily="18" charset="0"/>
              </a:rPr>
              <a:t>x</a:t>
            </a:r>
            <a:r>
              <a:rPr lang="en-US" altLang="zh-CN" b="1" baseline="-25000" dirty="0">
                <a:latin typeface="Times New Roman" panose="02020603050405020304" pitchFamily="18" charset="0"/>
              </a:rPr>
              <a:t>2</a:t>
            </a:r>
            <a:r>
              <a:rPr lang="en-US" altLang="zh-CN" b="1" dirty="0">
                <a:latin typeface="Times New Roman" panose="02020603050405020304" pitchFamily="18" charset="0"/>
              </a:rPr>
              <a:t>,</a:t>
            </a:r>
            <a:r>
              <a:rPr lang="en-US" altLang="zh-CN" sz="4400" b="1" baseline="9000" dirty="0">
                <a:latin typeface="Times New Roman" panose="02020603050405020304" pitchFamily="18" charset="0"/>
              </a:rPr>
              <a:t>…</a:t>
            </a:r>
            <a:r>
              <a:rPr lang="en-US" altLang="zh-CN" b="1" dirty="0">
                <a:latin typeface="Times New Roman" panose="02020603050405020304" pitchFamily="18" charset="0"/>
              </a:rPr>
              <a:t>, </a:t>
            </a:r>
            <a:r>
              <a:rPr lang="en-US" altLang="zh-CN" b="1" i="1" dirty="0">
                <a:latin typeface="Times New Roman" panose="02020603050405020304" pitchFamily="18" charset="0"/>
              </a:rPr>
              <a:t>x</a:t>
            </a:r>
            <a:r>
              <a:rPr lang="en-US" altLang="zh-CN" b="1" i="1" baseline="-25000" dirty="0">
                <a:latin typeface="Times New Roman" panose="02020603050405020304" pitchFamily="18" charset="0"/>
              </a:rPr>
              <a:t>n</a:t>
            </a:r>
            <a:r>
              <a:rPr lang="en-US" altLang="zh-CN" b="1" dirty="0">
                <a:latin typeface="Times New Roman" panose="02020603050405020304" pitchFamily="18" charset="0"/>
              </a:rPr>
              <a:t>)</a:t>
            </a:r>
          </a:p>
          <a:p>
            <a:pPr marL="533400" indent="-533400" eaLnBrk="1" hangingPunct="1">
              <a:buFont typeface="Wingdings" panose="05000000000000000000" pitchFamily="2" charset="2"/>
              <a:buChar char="§"/>
            </a:pPr>
            <a:r>
              <a:rPr lang="zh-CN" altLang="en-US" sz="2600" b="1" dirty="0">
                <a:latin typeface="Times New Roman" panose="02020603050405020304" pitchFamily="18" charset="0"/>
              </a:rPr>
              <a:t>个体 </a:t>
            </a:r>
            <a:r>
              <a:rPr lang="en-US" altLang="zh-CN" sz="2600" b="1" i="1" dirty="0">
                <a:latin typeface="Times New Roman" panose="02020603050405020304" pitchFamily="18" charset="0"/>
              </a:rPr>
              <a:t>x</a:t>
            </a:r>
            <a:r>
              <a:rPr lang="en-US" altLang="zh-CN" sz="2600" b="1" baseline="-25000" dirty="0">
                <a:latin typeface="Times New Roman" panose="02020603050405020304" pitchFamily="18" charset="0"/>
              </a:rPr>
              <a:t>1</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x</a:t>
            </a:r>
            <a:r>
              <a:rPr lang="en-US" altLang="zh-CN" sz="2600" b="1" baseline="-25000" dirty="0">
                <a:latin typeface="Times New Roman" panose="02020603050405020304" pitchFamily="18" charset="0"/>
              </a:rPr>
              <a:t>2</a:t>
            </a:r>
            <a:r>
              <a:rPr lang="en-US" altLang="zh-CN" sz="2600" b="1" dirty="0">
                <a:latin typeface="Times New Roman" panose="02020603050405020304" pitchFamily="18" charset="0"/>
              </a:rPr>
              <a:t>,</a:t>
            </a:r>
            <a:r>
              <a:rPr lang="en-US" altLang="zh-CN" sz="4000" b="1" baseline="10000" dirty="0">
                <a:latin typeface="Times New Roman" panose="02020603050405020304" pitchFamily="18" charset="0"/>
              </a:rPr>
              <a:t>…</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x</a:t>
            </a:r>
            <a:r>
              <a:rPr lang="en-US" altLang="zh-CN" sz="2600" b="1" baseline="-25000" dirty="0">
                <a:latin typeface="Times New Roman" panose="02020603050405020304" pitchFamily="18" charset="0"/>
              </a:rPr>
              <a:t>n</a:t>
            </a:r>
            <a:r>
              <a:rPr lang="en-US" altLang="zh-CN" sz="2600" b="1" i="1" baseline="-25000" dirty="0">
                <a:latin typeface="Times New Roman" panose="02020603050405020304" pitchFamily="18" charset="0"/>
              </a:rPr>
              <a:t> </a:t>
            </a:r>
            <a:r>
              <a:rPr lang="zh-CN" altLang="en-US" sz="2600" dirty="0">
                <a:latin typeface="Times New Roman" panose="02020603050405020304" pitchFamily="18" charset="0"/>
              </a:rPr>
              <a:t>：某个独立存在的事物或者某个抽象的概念；</a:t>
            </a:r>
          </a:p>
          <a:p>
            <a:pPr marL="533400" indent="-533400" eaLnBrk="1" hangingPunct="1">
              <a:buFont typeface="Wingdings" panose="05000000000000000000" pitchFamily="2" charset="2"/>
              <a:buChar char="§"/>
            </a:pPr>
            <a:r>
              <a:rPr lang="zh-CN" altLang="en-US" sz="2600" b="1" dirty="0">
                <a:latin typeface="Times New Roman" panose="02020603050405020304" pitchFamily="18" charset="0"/>
              </a:rPr>
              <a:t>谓词名 </a:t>
            </a:r>
            <a:r>
              <a:rPr lang="en-US" altLang="zh-CN" sz="2600" b="1" i="1" dirty="0">
                <a:latin typeface="Times New Roman" panose="02020603050405020304" pitchFamily="18" charset="0"/>
              </a:rPr>
              <a:t>P</a:t>
            </a:r>
            <a:r>
              <a:rPr lang="zh-CN" altLang="en-US" sz="2600" dirty="0">
                <a:latin typeface="Times New Roman" panose="02020603050405020304" pitchFamily="18" charset="0"/>
              </a:rPr>
              <a:t>：刻画个体的性质、状态或个体间的关系。</a:t>
            </a:r>
          </a:p>
          <a:p>
            <a:pPr marL="533400" indent="-533400" eaLnBrk="1" hangingPunct="1">
              <a:buClr>
                <a:srgbClr val="0000FF"/>
              </a:buClr>
              <a:buFont typeface="Wingdings" panose="05000000000000000000" pitchFamily="2" charset="2"/>
              <a:buAutoNum type="arabicParenR"/>
            </a:pPr>
            <a:endParaRPr lang="zh-CN" altLang="en-US" b="1" dirty="0">
              <a:latin typeface="Times New Roman" panose="02020603050405020304" pitchFamily="18" charset="0"/>
            </a:endParaRPr>
          </a:p>
        </p:txBody>
      </p:sp>
      <p:sp>
        <p:nvSpPr>
          <p:cNvPr id="220166" name="线形标注 1(带边框和强调线) 220165"/>
          <p:cNvSpPr/>
          <p:nvPr/>
        </p:nvSpPr>
        <p:spPr>
          <a:xfrm>
            <a:off x="1697038" y="4329113"/>
            <a:ext cx="7269162" cy="2114550"/>
          </a:xfrm>
          <a:prstGeom prst="accentBorderCallout1">
            <a:avLst>
              <a:gd name="adj1" fmla="val 5407"/>
              <a:gd name="adj2" fmla="val -1046"/>
              <a:gd name="adj3" fmla="val -15764"/>
              <a:gd name="adj4" fmla="val -4435"/>
            </a:avLst>
          </a:prstGeom>
          <a:gradFill rotWithShape="0">
            <a:gsLst>
              <a:gs pos="0">
                <a:schemeClr val="accent1"/>
              </a:gs>
              <a:gs pos="100000">
                <a:schemeClr val="bg1"/>
              </a:gs>
            </a:gsLst>
            <a:path path="rect">
              <a:fillToRect l="100000" b="100000"/>
            </a:path>
            <a:tileRect/>
          </a:gradFill>
          <a:ln w="9525" cap="flat" cmpd="sng">
            <a:solidFill>
              <a:schemeClr val="tx1"/>
            </a:solidFill>
            <a:prstDash val="solid"/>
            <a:miter/>
            <a:headEnd type="none" w="med" len="med"/>
            <a:tailEnd type="none" w="med" len="med"/>
          </a:ln>
        </p:spPr>
        <p:txBody>
          <a:bodyPr/>
          <a:lstStyle/>
          <a:p>
            <a:pPr eaLnBrk="1" hangingPunct="1">
              <a:spcBef>
                <a:spcPct val="40000"/>
              </a:spcBef>
              <a:buClr>
                <a:schemeClr val="accent2"/>
              </a:buClr>
              <a:buFont typeface="Wingdings" panose="05000000000000000000" pitchFamily="2" charset="2"/>
              <a:buChar char="§"/>
            </a:pPr>
            <a:r>
              <a:rPr lang="en-US" altLang="zh-CN" sz="2600" b="1" dirty="0">
                <a:latin typeface="Times New Roman" panose="02020603050405020304" pitchFamily="18" charset="0"/>
              </a:rPr>
              <a:t> “</a:t>
            </a:r>
            <a:r>
              <a:rPr lang="zh-CN" altLang="en-US" sz="2600" b="1" dirty="0">
                <a:solidFill>
                  <a:schemeClr val="accent2"/>
                </a:solidFill>
                <a:latin typeface="Times New Roman" panose="02020603050405020304" pitchFamily="18" charset="0"/>
              </a:rPr>
              <a:t>老张是一个教师</a:t>
            </a:r>
            <a:r>
              <a:rPr lang="zh-CN" altLang="en-US" sz="2600" b="1" dirty="0">
                <a:latin typeface="Times New Roman" panose="02020603050405020304" pitchFamily="18" charset="0"/>
              </a:rPr>
              <a:t>”：一元谓词 </a:t>
            </a:r>
            <a:r>
              <a:rPr lang="en-US" altLang="zh-CN" sz="2600" b="1" i="1" dirty="0">
                <a:latin typeface="Times New Roman" panose="02020603050405020304" pitchFamily="18" charset="0"/>
              </a:rPr>
              <a:t>Teacher </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Zhang</a:t>
            </a:r>
            <a:r>
              <a:rPr lang="en-US" altLang="zh-CN" sz="2600" b="1" dirty="0">
                <a:latin typeface="Times New Roman" panose="02020603050405020304" pitchFamily="18" charset="0"/>
              </a:rPr>
              <a:t>)</a:t>
            </a:r>
          </a:p>
          <a:p>
            <a:pPr eaLnBrk="1" hangingPunct="1">
              <a:spcBef>
                <a:spcPct val="40000"/>
              </a:spcBef>
              <a:buClr>
                <a:schemeClr val="accent2"/>
              </a:buClr>
              <a:buFont typeface="Wingdings" panose="05000000000000000000" pitchFamily="2" charset="2"/>
              <a:buChar char="§"/>
            </a:pPr>
            <a:r>
              <a:rPr lang="en-US" altLang="zh-CN" sz="2600" b="1" dirty="0">
                <a:latin typeface="Times New Roman" panose="02020603050405020304" pitchFamily="18" charset="0"/>
              </a:rPr>
              <a:t> “</a:t>
            </a:r>
            <a:r>
              <a:rPr lang="en-US" altLang="zh-CN" sz="2600" b="1" dirty="0">
                <a:solidFill>
                  <a:schemeClr val="accent2"/>
                </a:solidFill>
                <a:latin typeface="Times New Roman" panose="02020603050405020304" pitchFamily="18" charset="0"/>
              </a:rPr>
              <a:t>5&gt;3</a:t>
            </a:r>
            <a:r>
              <a:rPr lang="en-US" altLang="zh-CN" sz="2600" b="1" dirty="0">
                <a:latin typeface="Times New Roman" panose="02020603050405020304" pitchFamily="18" charset="0"/>
              </a:rPr>
              <a:t>” </a:t>
            </a:r>
            <a:r>
              <a:rPr lang="zh-CN" altLang="en-US" sz="2600" b="1" dirty="0">
                <a:latin typeface="Times New Roman" panose="02020603050405020304" pitchFamily="18" charset="0"/>
              </a:rPr>
              <a:t>：</a:t>
            </a:r>
            <a:r>
              <a:rPr lang="zh-CN" altLang="en-US" sz="2600" dirty="0">
                <a:latin typeface="Times New Roman" panose="02020603050405020304" pitchFamily="18" charset="0"/>
              </a:rPr>
              <a:t>二元谓词</a:t>
            </a:r>
            <a:r>
              <a:rPr lang="zh-CN" altLang="en-US" sz="2600" b="1" dirty="0">
                <a:latin typeface="Times New Roman" panose="02020603050405020304" pitchFamily="18" charset="0"/>
              </a:rPr>
              <a:t> </a:t>
            </a:r>
            <a:r>
              <a:rPr lang="en-US" altLang="zh-CN" sz="2600" b="1" i="1" dirty="0">
                <a:latin typeface="Times New Roman" panose="02020603050405020304" pitchFamily="18" charset="0"/>
              </a:rPr>
              <a:t>Greater </a:t>
            </a:r>
            <a:r>
              <a:rPr lang="en-US" altLang="zh-CN" sz="2600" b="1" dirty="0">
                <a:latin typeface="Times New Roman" panose="02020603050405020304" pitchFamily="18" charset="0"/>
              </a:rPr>
              <a:t>(5, 3)</a:t>
            </a:r>
          </a:p>
          <a:p>
            <a:pPr eaLnBrk="1" hangingPunct="1">
              <a:spcBef>
                <a:spcPct val="40000"/>
              </a:spcBef>
              <a:buClr>
                <a:schemeClr val="accent2"/>
              </a:buClr>
              <a:buFont typeface="Wingdings" panose="05000000000000000000" pitchFamily="2" charset="2"/>
              <a:buChar char="§"/>
            </a:pPr>
            <a:r>
              <a:rPr lang="en-US" altLang="zh-CN" sz="2600" b="1" dirty="0">
                <a:latin typeface="Times New Roman" panose="02020603050405020304" pitchFamily="18" charset="0"/>
              </a:rPr>
              <a:t> “</a:t>
            </a:r>
            <a:r>
              <a:rPr lang="en-US" altLang="zh-CN" sz="2600" b="1" dirty="0">
                <a:solidFill>
                  <a:schemeClr val="accent2"/>
                </a:solidFill>
                <a:latin typeface="Times New Roman" panose="02020603050405020304" pitchFamily="18" charset="0"/>
              </a:rPr>
              <a:t>Smith</a:t>
            </a:r>
            <a:r>
              <a:rPr lang="zh-CN" altLang="en-US" sz="2600" b="1" dirty="0">
                <a:solidFill>
                  <a:schemeClr val="accent2"/>
                </a:solidFill>
                <a:latin typeface="Times New Roman" panose="02020603050405020304" pitchFamily="18" charset="0"/>
              </a:rPr>
              <a:t>作为一个工程师为</a:t>
            </a:r>
            <a:r>
              <a:rPr lang="en-US" altLang="zh-CN" sz="2600" b="1" dirty="0">
                <a:solidFill>
                  <a:schemeClr val="accent2"/>
                </a:solidFill>
                <a:latin typeface="Times New Roman" panose="02020603050405020304" pitchFamily="18" charset="0"/>
              </a:rPr>
              <a:t>IBM</a:t>
            </a:r>
            <a:r>
              <a:rPr lang="zh-CN" altLang="en-US" sz="2600" b="1" dirty="0">
                <a:solidFill>
                  <a:schemeClr val="accent2"/>
                </a:solidFill>
                <a:latin typeface="Times New Roman" panose="02020603050405020304" pitchFamily="18" charset="0"/>
              </a:rPr>
              <a:t>工作</a:t>
            </a:r>
            <a:r>
              <a:rPr lang="zh-CN" altLang="en-US" sz="2600" b="1" dirty="0">
                <a:latin typeface="Times New Roman" panose="02020603050405020304" pitchFamily="18" charset="0"/>
              </a:rPr>
              <a:t>”： </a:t>
            </a:r>
          </a:p>
          <a:p>
            <a:pPr algn="ctr" eaLnBrk="1" hangingPunct="1">
              <a:spcBef>
                <a:spcPct val="40000"/>
              </a:spcBef>
              <a:buClr>
                <a:srgbClr val="0000FF"/>
              </a:buClr>
            </a:pPr>
            <a:r>
              <a:rPr lang="zh-CN" altLang="en-US" sz="2600" dirty="0">
                <a:latin typeface="Times New Roman" panose="02020603050405020304" pitchFamily="18" charset="0"/>
              </a:rPr>
              <a:t>三元谓词</a:t>
            </a:r>
            <a:r>
              <a:rPr lang="zh-CN" altLang="en-US" sz="2600" b="1" dirty="0">
                <a:latin typeface="Times New Roman" panose="02020603050405020304" pitchFamily="18" charset="0"/>
              </a:rPr>
              <a:t> </a:t>
            </a:r>
            <a:r>
              <a:rPr lang="en-US" altLang="zh-CN" sz="2600" b="1" i="1" dirty="0">
                <a:latin typeface="Times New Roman" panose="02020603050405020304" pitchFamily="18" charset="0"/>
              </a:rPr>
              <a:t>Works </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Smith</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IBM</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engineer</a:t>
            </a:r>
            <a:r>
              <a:rPr lang="en-US" altLang="zh-CN" sz="2600" b="1" dirty="0">
                <a:latin typeface="Times New Roman" panose="02020603050405020304" pitchFamily="18" charset="0"/>
              </a:rPr>
              <a:t>)</a:t>
            </a:r>
          </a:p>
        </p:txBody>
      </p:sp>
      <p:sp>
        <p:nvSpPr>
          <p:cNvPr id="33800" name="矩形 220166"/>
          <p:cNvSpPr/>
          <p:nvPr/>
        </p:nvSpPr>
        <p:spPr>
          <a:xfrm>
            <a:off x="311150" y="3519488"/>
            <a:ext cx="8359775" cy="519112"/>
          </a:xfrm>
          <a:prstGeom prst="rect">
            <a:avLst/>
          </a:prstGeom>
          <a:noFill/>
          <a:ln w="9525">
            <a:noFill/>
          </a:ln>
        </p:spPr>
        <p:txBody>
          <a:bodyPr>
            <a:spAutoFit/>
          </a:bodyPr>
          <a:lstStyle/>
          <a:p>
            <a:pPr eaLnBrk="1" hangingPunct="1"/>
            <a:r>
              <a:rPr lang="zh-CN" altLang="en-US" sz="2800" b="1" dirty="0">
                <a:solidFill>
                  <a:srgbClr val="0000FF"/>
                </a:solidFill>
                <a:latin typeface="Times New Roman" panose="02020603050405020304" pitchFamily="18" charset="0"/>
              </a:rPr>
              <a:t>（</a:t>
            </a:r>
            <a:r>
              <a:rPr lang="en-US" altLang="zh-CN" sz="2800" b="1" dirty="0">
                <a:solidFill>
                  <a:srgbClr val="0000FF"/>
                </a:solidFill>
                <a:latin typeface="Times New Roman" panose="02020603050405020304" pitchFamily="18" charset="0"/>
              </a:rPr>
              <a:t>1</a:t>
            </a:r>
            <a:r>
              <a:rPr lang="zh-CN" altLang="en-US" sz="2800" b="1" dirty="0">
                <a:solidFill>
                  <a:srgbClr val="0000FF"/>
                </a:solidFill>
                <a:latin typeface="Times New Roman" panose="02020603050405020304" pitchFamily="18" charset="0"/>
              </a:rPr>
              <a:t>）</a:t>
            </a:r>
            <a:r>
              <a:rPr lang="zh-CN" altLang="en-US" sz="2800" b="1" dirty="0">
                <a:latin typeface="Times New Roman" panose="02020603050405020304" pitchFamily="18" charset="0"/>
              </a:rPr>
              <a:t>个体是常量：一个或者一组指定的个体。</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0166"/>
                                        </p:tgtEl>
                                        <p:attrNameLst>
                                          <p:attrName>style.visibility</p:attrName>
                                        </p:attrNameLst>
                                      </p:cBhvr>
                                      <p:to>
                                        <p:strVal val="visible"/>
                                      </p:to>
                                    </p:set>
                                    <p:animEffect transition="in" filter="slide(fromBottom)">
                                      <p:cBhvr>
                                        <p:cTn id="7" dur="500"/>
                                        <p:tgtEl>
                                          <p:spTgt spid="220166"/>
                                        </p:tgtEl>
                                      </p:cBhvr>
                                    </p:animEffect>
                                  </p:childTnLst>
                                  <p:subTnLst>
                                    <p:set>
                                      <p:cBhvr override="childStyle">
                                        <p:cTn dur="1" fill="hold" display="0" masterRel="nextClick" afterEffect="1"/>
                                        <p:tgtEl>
                                          <p:spTgt spid="22016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49</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34819" name="标题 221185"/>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2</a:t>
            </a:r>
            <a:r>
              <a:rPr lang="zh-CN" altLang="en-US" dirty="0">
                <a:latin typeface="Times New Roman" panose="02020603050405020304" pitchFamily="18" charset="0"/>
              </a:rPr>
              <a:t>谓词</a:t>
            </a:r>
          </a:p>
        </p:txBody>
      </p:sp>
      <p:sp>
        <p:nvSpPr>
          <p:cNvPr id="34820" name="矩形 221186"/>
          <p:cNvSpPr/>
          <p:nvPr/>
        </p:nvSpPr>
        <p:spPr>
          <a:xfrm>
            <a:off x="0" y="0"/>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34821" name="矩形 221187"/>
          <p:cNvSpPr/>
          <p:nvPr/>
        </p:nvSpPr>
        <p:spPr>
          <a:xfrm>
            <a:off x="0" y="0"/>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34822" name="文本占位符 221188"/>
          <p:cNvSpPr>
            <a:spLocks noGrp="1"/>
          </p:cNvSpPr>
          <p:nvPr>
            <p:ph idx="1"/>
          </p:nvPr>
        </p:nvSpPr>
        <p:spPr>
          <a:xfrm>
            <a:off x="22225" y="908050"/>
            <a:ext cx="8936038" cy="1597025"/>
          </a:xfrm>
        </p:spPr>
        <p:txBody>
          <a:bodyPr vert="horz" wrap="square" lIns="91440" tIns="45720" rIns="91440" bIns="45720" anchor="t"/>
          <a:lstStyle/>
          <a:p>
            <a:pPr marL="533400" indent="-533400" eaLnBrk="1" hangingPunct="1">
              <a:buClr>
                <a:srgbClr val="0000FF"/>
              </a:buClr>
              <a:buNone/>
            </a:pPr>
            <a:r>
              <a:rPr lang="zh-CN" altLang="en-US" b="1" dirty="0">
                <a:solidFill>
                  <a:srgbClr val="0000FF"/>
                </a:solidFill>
                <a:latin typeface="Times New Roman" panose="02020603050405020304" pitchFamily="18" charset="0"/>
              </a:rPr>
              <a:t>（</a:t>
            </a:r>
            <a:r>
              <a:rPr lang="en-US" altLang="zh-CN" b="1" dirty="0">
                <a:solidFill>
                  <a:srgbClr val="0000FF"/>
                </a:solidFill>
                <a:latin typeface="Times New Roman" panose="02020603050405020304" pitchFamily="18" charset="0"/>
              </a:rPr>
              <a:t>2</a:t>
            </a:r>
            <a:r>
              <a:rPr lang="zh-CN" altLang="en-US" b="1" dirty="0">
                <a:solidFill>
                  <a:srgbClr val="0000FF"/>
                </a:solidFill>
                <a:latin typeface="Times New Roman" panose="02020603050405020304" pitchFamily="18" charset="0"/>
              </a:rPr>
              <a:t>）</a:t>
            </a:r>
            <a:r>
              <a:rPr lang="zh-CN" altLang="en-US" b="1" dirty="0">
                <a:latin typeface="Times New Roman" panose="02020603050405020304" pitchFamily="18" charset="0"/>
              </a:rPr>
              <a:t>个体是变元（变量）：</a:t>
            </a:r>
            <a:r>
              <a:rPr lang="zh-CN" altLang="en-US" sz="2600" dirty="0">
                <a:latin typeface="Times New Roman" panose="02020603050405020304" pitchFamily="18" charset="0"/>
              </a:rPr>
              <a:t>没有指定的一个或者一组个体。</a:t>
            </a:r>
            <a:endParaRPr lang="zh-CN" altLang="en-US" b="1" dirty="0">
              <a:latin typeface="Times New Roman" panose="02020603050405020304" pitchFamily="18" charset="0"/>
            </a:endParaRPr>
          </a:p>
        </p:txBody>
      </p:sp>
      <p:sp>
        <p:nvSpPr>
          <p:cNvPr id="34823" name="线形标注 1(带边框和强调线) 221189"/>
          <p:cNvSpPr/>
          <p:nvPr/>
        </p:nvSpPr>
        <p:spPr>
          <a:xfrm>
            <a:off x="1746250" y="3217863"/>
            <a:ext cx="7385050" cy="677862"/>
          </a:xfrm>
          <a:prstGeom prst="accentBorderCallout1">
            <a:avLst>
              <a:gd name="adj1" fmla="val 16861"/>
              <a:gd name="adj2" fmla="val -1032"/>
              <a:gd name="adj3" fmla="val -34190"/>
              <a:gd name="adj4" fmla="val -3764"/>
            </a:avLst>
          </a:prstGeom>
          <a:solidFill>
            <a:srgbClr val="FFFFFF"/>
          </a:solidFill>
          <a:ln w="9525" cap="flat" cmpd="sng">
            <a:solidFill>
              <a:schemeClr val="tx1"/>
            </a:solidFill>
            <a:prstDash val="solid"/>
            <a:miter/>
            <a:headEnd type="none" w="med" len="med"/>
            <a:tailEnd type="none" w="med" len="med"/>
          </a:ln>
        </p:spPr>
        <p:txBody>
          <a:bodyPr/>
          <a:lstStyle/>
          <a:p>
            <a:pPr eaLnBrk="1" hangingPunct="1">
              <a:lnSpc>
                <a:spcPct val="120000"/>
              </a:lnSpc>
              <a:spcBef>
                <a:spcPct val="20000"/>
              </a:spcBef>
              <a:buClr>
                <a:schemeClr val="accent2"/>
              </a:buClr>
              <a:buFont typeface="Wingdings" panose="05000000000000000000" pitchFamily="2" charset="2"/>
              <a:buChar char="§"/>
            </a:pPr>
            <a:r>
              <a:rPr lang="en-US" altLang="zh-CN" sz="2800" b="1" dirty="0">
                <a:latin typeface="Times New Roman" panose="02020603050405020304" pitchFamily="18" charset="0"/>
              </a:rPr>
              <a:t> “</a:t>
            </a:r>
            <a:r>
              <a:rPr lang="zh-CN" altLang="en-US" sz="2800" b="1" dirty="0">
                <a:solidFill>
                  <a:schemeClr val="accent2"/>
                </a:solidFill>
                <a:latin typeface="Times New Roman" panose="02020603050405020304" pitchFamily="18" charset="0"/>
              </a:rPr>
              <a:t>小李的父亲是教师</a:t>
            </a:r>
            <a:r>
              <a:rPr lang="zh-CN" altLang="en-US" sz="2800" b="1" dirty="0">
                <a:latin typeface="Times New Roman" panose="02020603050405020304" pitchFamily="18" charset="0"/>
              </a:rPr>
              <a:t>”：</a:t>
            </a:r>
            <a:r>
              <a:rPr lang="en-US" altLang="zh-CN" sz="2800" b="1" i="1" dirty="0">
                <a:latin typeface="Times New Roman" panose="02020603050405020304" pitchFamily="18" charset="0"/>
              </a:rPr>
              <a:t>Teacher</a:t>
            </a:r>
            <a:r>
              <a:rPr lang="en-US" altLang="zh-CN" sz="2800" b="1" dirty="0">
                <a:latin typeface="Times New Roman" panose="02020603050405020304" pitchFamily="18" charset="0"/>
              </a:rPr>
              <a:t> (</a:t>
            </a:r>
            <a:r>
              <a:rPr lang="en-US" altLang="zh-CN" sz="2800" b="1" i="1" dirty="0">
                <a:solidFill>
                  <a:srgbClr val="0000FF"/>
                </a:solidFill>
                <a:latin typeface="Times New Roman" panose="02020603050405020304" pitchFamily="18" charset="0"/>
              </a:rPr>
              <a:t>father</a:t>
            </a:r>
            <a:r>
              <a:rPr lang="en-US" altLang="zh-CN" sz="2800" b="1" dirty="0">
                <a:solidFill>
                  <a:srgbClr val="0000FF"/>
                </a:solidFill>
                <a:latin typeface="Times New Roman" panose="02020603050405020304" pitchFamily="18" charset="0"/>
              </a:rPr>
              <a:t> (</a:t>
            </a:r>
            <a:r>
              <a:rPr lang="en-US" altLang="zh-CN" sz="2800" b="1" i="1" dirty="0">
                <a:solidFill>
                  <a:srgbClr val="0000FF"/>
                </a:solidFill>
                <a:latin typeface="Times New Roman" panose="02020603050405020304" pitchFamily="18" charset="0"/>
              </a:rPr>
              <a:t>Li</a:t>
            </a:r>
            <a:r>
              <a:rPr lang="en-US" altLang="zh-CN" sz="2800" b="1" dirty="0">
                <a:solidFill>
                  <a:srgbClr val="0000FF"/>
                </a:solidFill>
                <a:latin typeface="Times New Roman" panose="02020603050405020304" pitchFamily="18" charset="0"/>
              </a:rPr>
              <a:t>) )</a:t>
            </a:r>
            <a:endParaRPr lang="en-US" altLang="zh-CN" sz="2800" b="1" dirty="0">
              <a:latin typeface="Arial" panose="020B0604020202020204" pitchFamily="34" charset="0"/>
            </a:endParaRPr>
          </a:p>
        </p:txBody>
      </p:sp>
      <p:sp>
        <p:nvSpPr>
          <p:cNvPr id="34824" name="矩形 221190"/>
          <p:cNvSpPr/>
          <p:nvPr/>
        </p:nvSpPr>
        <p:spPr>
          <a:xfrm>
            <a:off x="57150" y="2554288"/>
            <a:ext cx="8197850" cy="519112"/>
          </a:xfrm>
          <a:prstGeom prst="rect">
            <a:avLst/>
          </a:prstGeom>
          <a:noFill/>
          <a:ln w="9525">
            <a:noFill/>
          </a:ln>
        </p:spPr>
        <p:txBody>
          <a:bodyPr wrap="none">
            <a:spAutoFit/>
          </a:bodyPr>
          <a:lstStyle/>
          <a:p>
            <a:pPr eaLnBrk="1" hangingPunct="1"/>
            <a:r>
              <a:rPr lang="zh-CN" altLang="en-US" sz="2800" b="1" dirty="0">
                <a:solidFill>
                  <a:srgbClr val="0000FF"/>
                </a:solidFill>
                <a:latin typeface="Times New Roman" panose="02020603050405020304" pitchFamily="18" charset="0"/>
              </a:rPr>
              <a:t>（</a:t>
            </a:r>
            <a:r>
              <a:rPr lang="en-US" altLang="zh-CN" sz="2800" b="1" dirty="0">
                <a:solidFill>
                  <a:srgbClr val="0000FF"/>
                </a:solidFill>
                <a:latin typeface="Times New Roman" panose="02020603050405020304" pitchFamily="18" charset="0"/>
              </a:rPr>
              <a:t>3</a:t>
            </a:r>
            <a:r>
              <a:rPr lang="zh-CN" altLang="en-US" sz="2800" b="1" dirty="0">
                <a:solidFill>
                  <a:srgbClr val="0000FF"/>
                </a:solidFill>
                <a:latin typeface="Times New Roman" panose="02020603050405020304" pitchFamily="18" charset="0"/>
              </a:rPr>
              <a:t>）</a:t>
            </a:r>
            <a:r>
              <a:rPr lang="zh-CN" altLang="en-US" sz="2800" b="1" dirty="0">
                <a:latin typeface="宋体" panose="02010600030101010101" pitchFamily="2" charset="-122"/>
              </a:rPr>
              <a:t>个体是</a:t>
            </a:r>
            <a:r>
              <a:rPr lang="zh-CN" altLang="en-US" sz="2800" b="1" dirty="0">
                <a:solidFill>
                  <a:srgbClr val="0000FF"/>
                </a:solidFill>
                <a:latin typeface="宋体" panose="02010600030101010101" pitchFamily="2" charset="-122"/>
              </a:rPr>
              <a:t>函数</a:t>
            </a:r>
            <a:r>
              <a:rPr lang="zh-CN" altLang="en-US" sz="2800" b="1" dirty="0">
                <a:latin typeface="宋体" panose="02010600030101010101" pitchFamily="2" charset="-122"/>
              </a:rPr>
              <a:t>：</a:t>
            </a:r>
            <a:r>
              <a:rPr lang="zh-CN" altLang="en-US" sz="2800" dirty="0">
                <a:latin typeface="宋体" panose="02010600030101010101" pitchFamily="2" charset="-122"/>
              </a:rPr>
              <a:t>一个个体到另一个个体的映射。</a:t>
            </a:r>
          </a:p>
        </p:txBody>
      </p:sp>
      <p:sp>
        <p:nvSpPr>
          <p:cNvPr id="34825" name="线形标注 1(带边框和强调线) 221191"/>
          <p:cNvSpPr/>
          <p:nvPr/>
        </p:nvSpPr>
        <p:spPr>
          <a:xfrm>
            <a:off x="3084513" y="1709738"/>
            <a:ext cx="2974975" cy="549275"/>
          </a:xfrm>
          <a:prstGeom prst="accentBorderCallout1">
            <a:avLst>
              <a:gd name="adj1" fmla="val 20810"/>
              <a:gd name="adj2" fmla="val -2560"/>
              <a:gd name="adj3" fmla="val -45088"/>
              <a:gd name="adj4" fmla="val -23907"/>
            </a:avLst>
          </a:prstGeom>
          <a:solidFill>
            <a:srgbClr val="FFFFFF"/>
          </a:solidFill>
          <a:ln w="9525" cap="flat" cmpd="sng">
            <a:solidFill>
              <a:schemeClr val="tx1"/>
            </a:solidFill>
            <a:prstDash val="solid"/>
            <a:miter/>
            <a:headEnd type="none" w="med" len="med"/>
            <a:tailEnd type="none" w="med" len="med"/>
          </a:ln>
        </p:spPr>
        <p:txBody>
          <a:bodyPr/>
          <a:lstStyle/>
          <a:p>
            <a:pPr eaLnBrk="1" hangingPunct="1"/>
            <a:r>
              <a:rPr lang="en-US" altLang="zh-CN" sz="2600" b="1" dirty="0">
                <a:latin typeface="Times New Roman" panose="02020603050405020304" pitchFamily="18" charset="0"/>
              </a:rPr>
              <a:t>“</a:t>
            </a:r>
            <a:r>
              <a:rPr lang="en-US" altLang="zh-CN" sz="2600" b="1" i="1" dirty="0">
                <a:solidFill>
                  <a:schemeClr val="accent2"/>
                </a:solidFill>
                <a:latin typeface="Times New Roman" panose="02020603050405020304" pitchFamily="18" charset="0"/>
              </a:rPr>
              <a:t>x</a:t>
            </a:r>
            <a:r>
              <a:rPr lang="en-US" altLang="zh-CN" sz="2600" b="1" dirty="0">
                <a:solidFill>
                  <a:schemeClr val="accent2"/>
                </a:solidFill>
                <a:latin typeface="Times New Roman" panose="02020603050405020304" pitchFamily="18" charset="0"/>
              </a:rPr>
              <a:t>&lt;5</a:t>
            </a:r>
            <a:r>
              <a:rPr lang="en-US" altLang="zh-CN" sz="2600" b="1" dirty="0">
                <a:latin typeface="Times New Roman" panose="02020603050405020304" pitchFamily="18" charset="0"/>
              </a:rPr>
              <a:t>” </a:t>
            </a:r>
            <a:r>
              <a:rPr lang="zh-CN" altLang="en-US" sz="2600" b="1" dirty="0">
                <a:latin typeface="宋体" panose="02010600030101010101" pitchFamily="2" charset="-122"/>
              </a:rPr>
              <a:t>：</a:t>
            </a:r>
            <a:r>
              <a:rPr lang="en-US" altLang="zh-CN" sz="2600" b="1" i="1" dirty="0">
                <a:latin typeface="Times New Roman" panose="02020603050405020304" pitchFamily="18" charset="0"/>
              </a:rPr>
              <a:t>Less</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5)</a:t>
            </a:r>
            <a:r>
              <a:rPr lang="en-US" altLang="zh-CN" sz="2600" b="1" dirty="0">
                <a:latin typeface="Arial" panose="020B0604020202020204" pitchFamily="34" charset="0"/>
              </a:rPr>
              <a:t> </a:t>
            </a:r>
          </a:p>
        </p:txBody>
      </p:sp>
      <p:sp>
        <p:nvSpPr>
          <p:cNvPr id="34826" name="矩形 221192"/>
          <p:cNvSpPr/>
          <p:nvPr/>
        </p:nvSpPr>
        <p:spPr>
          <a:xfrm>
            <a:off x="109538" y="4217988"/>
            <a:ext cx="3122612" cy="519112"/>
          </a:xfrm>
          <a:prstGeom prst="rect">
            <a:avLst/>
          </a:prstGeom>
          <a:noFill/>
          <a:ln w="9525">
            <a:noFill/>
          </a:ln>
        </p:spPr>
        <p:txBody>
          <a:bodyPr>
            <a:spAutoFit/>
          </a:bodyPr>
          <a:lstStyle/>
          <a:p>
            <a:pPr eaLnBrk="1" hangingPunct="1"/>
            <a:r>
              <a:rPr lang="zh-CN" altLang="en-US" sz="2800" b="1" dirty="0">
                <a:solidFill>
                  <a:srgbClr val="0000FF"/>
                </a:solidFill>
                <a:latin typeface="Times New Roman" panose="02020603050405020304" pitchFamily="18" charset="0"/>
              </a:rPr>
              <a:t>（</a:t>
            </a:r>
            <a:r>
              <a:rPr lang="en-US" altLang="zh-CN" sz="2800" b="1" dirty="0">
                <a:solidFill>
                  <a:srgbClr val="0000FF"/>
                </a:solidFill>
                <a:latin typeface="Times New Roman" panose="02020603050405020304" pitchFamily="18" charset="0"/>
              </a:rPr>
              <a:t>4</a:t>
            </a:r>
            <a:r>
              <a:rPr lang="zh-CN" altLang="en-US" sz="2800" b="1" dirty="0">
                <a:solidFill>
                  <a:srgbClr val="0000FF"/>
                </a:solidFill>
                <a:latin typeface="Times New Roman" panose="02020603050405020304" pitchFamily="18" charset="0"/>
              </a:rPr>
              <a:t>）</a:t>
            </a:r>
            <a:r>
              <a:rPr lang="zh-CN" altLang="en-US" sz="2800" b="1" dirty="0">
                <a:latin typeface="宋体" panose="02010600030101010101" pitchFamily="2" charset="-122"/>
              </a:rPr>
              <a:t>个体是</a:t>
            </a:r>
            <a:r>
              <a:rPr lang="zh-CN" altLang="en-US" sz="2800" b="1" dirty="0">
                <a:solidFill>
                  <a:srgbClr val="0000FF"/>
                </a:solidFill>
                <a:latin typeface="宋体" panose="02010600030101010101" pitchFamily="2" charset="-122"/>
              </a:rPr>
              <a:t>谓词</a:t>
            </a:r>
            <a:endParaRPr lang="zh-CN" altLang="en-US" sz="2800" dirty="0">
              <a:latin typeface="宋体" panose="02010600030101010101" pitchFamily="2" charset="-122"/>
            </a:endParaRPr>
          </a:p>
        </p:txBody>
      </p:sp>
      <p:sp>
        <p:nvSpPr>
          <p:cNvPr id="34827" name="线形标注 1(带边框和强调线) 221193"/>
          <p:cNvSpPr/>
          <p:nvPr/>
        </p:nvSpPr>
        <p:spPr>
          <a:xfrm>
            <a:off x="2287588" y="4908550"/>
            <a:ext cx="6630987" cy="1316038"/>
          </a:xfrm>
          <a:prstGeom prst="accentBorderCallout1">
            <a:avLst>
              <a:gd name="adj1" fmla="val 8685"/>
              <a:gd name="adj2" fmla="val -1148"/>
              <a:gd name="adj3" fmla="val -17611"/>
              <a:gd name="adj4" fmla="val -8787"/>
            </a:avLst>
          </a:prstGeom>
          <a:solidFill>
            <a:srgbClr val="FFFFFF"/>
          </a:solidFill>
          <a:ln w="9525" cap="flat" cmpd="sng">
            <a:solidFill>
              <a:schemeClr val="tx1"/>
            </a:solidFill>
            <a:prstDash val="solid"/>
            <a:miter/>
            <a:headEnd type="none" w="med" len="med"/>
            <a:tailEnd type="none" w="med" len="med"/>
          </a:ln>
        </p:spPr>
        <p:txBody>
          <a:bodyPr/>
          <a:lstStyle/>
          <a:p>
            <a:pPr eaLnBrk="1" hangingPunct="1">
              <a:lnSpc>
                <a:spcPct val="120000"/>
              </a:lnSpc>
              <a:spcBef>
                <a:spcPct val="20000"/>
              </a:spcBef>
              <a:buClr>
                <a:schemeClr val="accent2"/>
              </a:buClr>
              <a:buFont typeface="Wingdings" panose="05000000000000000000" pitchFamily="2" charset="2"/>
              <a:buChar char="§"/>
            </a:pPr>
            <a:r>
              <a:rPr lang="en-US" altLang="zh-CN" sz="2800" b="1" dirty="0">
                <a:latin typeface="Times New Roman" panose="02020603050405020304" pitchFamily="18" charset="0"/>
              </a:rPr>
              <a:t> </a:t>
            </a:r>
            <a:r>
              <a:rPr lang="en-US" altLang="zh-CN" sz="2600" b="1" dirty="0">
                <a:latin typeface="Arial" panose="020B0604020202020204" pitchFamily="34" charset="0"/>
              </a:rPr>
              <a:t>“</a:t>
            </a:r>
            <a:r>
              <a:rPr lang="en-US" altLang="zh-CN" sz="2600" b="1" dirty="0">
                <a:solidFill>
                  <a:schemeClr val="accent2"/>
                </a:solidFill>
                <a:latin typeface="Arial" panose="020B0604020202020204" pitchFamily="34" charset="0"/>
              </a:rPr>
              <a:t>Smith</a:t>
            </a:r>
            <a:r>
              <a:rPr lang="zh-CN" altLang="en-US" sz="2600" b="1" dirty="0">
                <a:solidFill>
                  <a:schemeClr val="accent2"/>
                </a:solidFill>
                <a:latin typeface="Arial" panose="020B0604020202020204" pitchFamily="34" charset="0"/>
              </a:rPr>
              <a:t>作为一个工程师为</a:t>
            </a:r>
            <a:r>
              <a:rPr lang="en-US" altLang="zh-CN" sz="2600" b="1" dirty="0">
                <a:solidFill>
                  <a:schemeClr val="accent2"/>
                </a:solidFill>
                <a:latin typeface="Arial" panose="020B0604020202020204" pitchFamily="34" charset="0"/>
              </a:rPr>
              <a:t>IBM</a:t>
            </a:r>
            <a:r>
              <a:rPr lang="zh-CN" altLang="en-US" sz="2600" b="1" dirty="0">
                <a:solidFill>
                  <a:schemeClr val="accent2"/>
                </a:solidFill>
                <a:latin typeface="Arial" panose="020B0604020202020204" pitchFamily="34" charset="0"/>
              </a:rPr>
              <a:t>工作</a:t>
            </a:r>
            <a:r>
              <a:rPr lang="zh-CN" altLang="en-US" sz="2600" b="1" dirty="0">
                <a:latin typeface="Arial" panose="020B0604020202020204" pitchFamily="34" charset="0"/>
              </a:rPr>
              <a:t>”：</a:t>
            </a:r>
          </a:p>
          <a:p>
            <a:pPr algn="ctr" eaLnBrk="1" hangingPunct="1">
              <a:spcBef>
                <a:spcPct val="40000"/>
              </a:spcBef>
              <a:buClr>
                <a:srgbClr val="0000FF"/>
              </a:buClr>
            </a:pPr>
            <a:r>
              <a:rPr lang="zh-CN" altLang="en-US" sz="2600" b="1" dirty="0">
                <a:latin typeface="Arial" panose="020B0604020202020204" pitchFamily="34" charset="0"/>
              </a:rPr>
              <a:t>二阶</a:t>
            </a:r>
            <a:r>
              <a:rPr lang="zh-CN" altLang="en-US" sz="2600" b="1" dirty="0">
                <a:latin typeface="Times New Roman" panose="02020603050405020304" pitchFamily="18" charset="0"/>
              </a:rPr>
              <a:t>谓词  </a:t>
            </a:r>
            <a:r>
              <a:rPr lang="en-US" altLang="zh-CN" sz="2600" b="1" i="1" dirty="0">
                <a:latin typeface="Times New Roman" panose="02020603050405020304" pitchFamily="18" charset="0"/>
              </a:rPr>
              <a:t>Works </a:t>
            </a:r>
            <a:r>
              <a:rPr lang="en-US" altLang="zh-CN" sz="2600" b="1" dirty="0">
                <a:latin typeface="Times New Roman" panose="02020603050405020304" pitchFamily="18" charset="0"/>
              </a:rPr>
              <a:t>(</a:t>
            </a:r>
            <a:r>
              <a:rPr lang="en-US" altLang="zh-CN" sz="2600" b="1" i="1" dirty="0">
                <a:solidFill>
                  <a:srgbClr val="0000FF"/>
                </a:solidFill>
                <a:latin typeface="Times New Roman" panose="02020603050405020304" pitchFamily="18" charset="0"/>
              </a:rPr>
              <a:t>engineer</a:t>
            </a:r>
            <a:r>
              <a:rPr lang="en-US" altLang="zh-CN" sz="2600" b="1" dirty="0">
                <a:solidFill>
                  <a:srgbClr val="0000FF"/>
                </a:solidFill>
                <a:latin typeface="Times New Roman" panose="02020603050405020304" pitchFamily="18" charset="0"/>
              </a:rPr>
              <a:t> (</a:t>
            </a:r>
            <a:r>
              <a:rPr lang="en-US" altLang="zh-CN" sz="2600" b="1" i="1" dirty="0">
                <a:solidFill>
                  <a:srgbClr val="0000FF"/>
                </a:solidFill>
                <a:latin typeface="Times New Roman" panose="02020603050405020304" pitchFamily="18" charset="0"/>
              </a:rPr>
              <a:t>Smith</a:t>
            </a:r>
            <a:r>
              <a:rPr lang="en-US" altLang="zh-CN" sz="2600" b="1" dirty="0">
                <a:solidFill>
                  <a:srgbClr val="0000FF"/>
                </a:solidFill>
                <a:latin typeface="Times New Roman" panose="02020603050405020304" pitchFamily="18" charset="0"/>
              </a:rPr>
              <a:t>)</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IBM</a:t>
            </a:r>
            <a:r>
              <a:rPr lang="en-US" altLang="zh-CN" sz="2600" b="1" dirty="0">
                <a:latin typeface="Times New Roman" panose="02020603050405020304" pitchFamily="18" charset="0"/>
              </a:rPr>
              <a:t>)</a:t>
            </a: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6440" y="2546985"/>
            <a:ext cx="7886700" cy="1764030"/>
          </a:xfrm>
        </p:spPr>
        <p:txBody>
          <a:bodyPr anchor="ctr" anchorCtr="0"/>
          <a:lstStyle/>
          <a:p>
            <a:pPr algn="ctr"/>
            <a:r>
              <a:rPr lang="zh-CN" altLang="en-US"/>
              <a:t>什么是知识？</a:t>
            </a:r>
          </a:p>
        </p:txBody>
      </p:sp>
      <p:sp>
        <p:nvSpPr>
          <p:cNvPr id="5" name="文本占位符 4"/>
          <p:cNvSpPr>
            <a:spLocks noGrp="1"/>
          </p:cNvSpPr>
          <p:nvPr>
            <p:ph type="body" idx="1"/>
          </p:nvPr>
        </p:nvSpPr>
        <p:spPr/>
        <p:txBody>
          <a:bodyPr/>
          <a:lstStyle/>
          <a:p>
            <a:endParaRPr lang="zh-CN" altLang="en-US"/>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50</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35843" name="标题 222209"/>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3  </a:t>
            </a:r>
            <a:r>
              <a:rPr lang="zh-CN" altLang="en-US" dirty="0">
                <a:latin typeface="Times New Roman" panose="02020603050405020304" pitchFamily="18" charset="0"/>
              </a:rPr>
              <a:t>谓词公式</a:t>
            </a:r>
          </a:p>
        </p:txBody>
      </p:sp>
      <p:sp>
        <p:nvSpPr>
          <p:cNvPr id="35844" name="矩形 222210"/>
          <p:cNvSpPr/>
          <p:nvPr/>
        </p:nvSpPr>
        <p:spPr>
          <a:xfrm>
            <a:off x="0" y="3357563"/>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35849" name="文本框 1"/>
          <p:cNvSpPr txBox="1"/>
          <p:nvPr/>
        </p:nvSpPr>
        <p:spPr>
          <a:xfrm>
            <a:off x="533400" y="990600"/>
            <a:ext cx="8153400" cy="830263"/>
          </a:xfrm>
          <a:prstGeom prst="rect">
            <a:avLst/>
          </a:prstGeom>
          <a:noFill/>
          <a:ln w="9525">
            <a:noFill/>
          </a:ln>
        </p:spPr>
        <p:txBody>
          <a:bodyPr>
            <a:spAutoFit/>
          </a:bodyPr>
          <a:lstStyle/>
          <a:p>
            <a:pPr eaLnBrk="1" hangingPunct="1"/>
            <a:r>
              <a:rPr lang="zh-CN" altLang="en-US" sz="2400" b="1" dirty="0">
                <a:solidFill>
                  <a:srgbClr val="FF0000"/>
                </a:solidFill>
                <a:latin typeface="Verdana" panose="020B0604030504040204" pitchFamily="34" charset="0"/>
              </a:rPr>
              <a:t>谓词公式</a:t>
            </a:r>
            <a:r>
              <a:rPr lang="zh-CN" altLang="en-US" sz="2400" b="1" dirty="0">
                <a:latin typeface="Verdana" panose="020B0604030504040204" pitchFamily="34" charset="0"/>
              </a:rPr>
              <a:t>：由谓词符号、常量符号、变量符号、函数符号以及括号、逗号等按一定语法规则组成的字符串的表达式。</a:t>
            </a:r>
            <a:endParaRPr lang="en-US" altLang="zh-CN" sz="2400" b="1" dirty="0">
              <a:latin typeface="Verdana" panose="020B0604030504040204" pitchFamily="34" charset="0"/>
            </a:endParaRPr>
          </a:p>
        </p:txBody>
      </p:sp>
      <p:pic>
        <p:nvPicPr>
          <p:cNvPr id="4" name="内容占位符 3"/>
          <p:cNvPicPr>
            <a:picLocks noGrp="1" noChangeAspect="1"/>
          </p:cNvPicPr>
          <p:nvPr>
            <p:ph idx="1"/>
          </p:nvPr>
        </p:nvPicPr>
        <p:blipFill>
          <a:blip r:embed="rId3"/>
          <a:srcRect l="16306" t="50170" r="11507" b="23687"/>
          <a:stretch>
            <a:fillRect/>
          </a:stretch>
        </p:blipFill>
        <p:spPr>
          <a:xfrm>
            <a:off x="609600" y="2057400"/>
            <a:ext cx="8122285" cy="2903855"/>
          </a:xfrm>
          <a:prstGeom prst="rect">
            <a:avLst/>
          </a:prstGeom>
        </p:spPr>
      </p:pic>
      <p:sp>
        <p:nvSpPr>
          <p:cNvPr id="2" name="文本框 1"/>
          <p:cNvSpPr txBox="1"/>
          <p:nvPr/>
        </p:nvSpPr>
        <p:spPr>
          <a:xfrm>
            <a:off x="685800" y="5257800"/>
            <a:ext cx="3465830" cy="460375"/>
          </a:xfrm>
          <a:prstGeom prst="rect">
            <a:avLst/>
          </a:prstGeom>
          <a:noFill/>
        </p:spPr>
        <p:txBody>
          <a:bodyPr wrap="none" rtlCol="0" anchor="t">
            <a:spAutoFit/>
          </a:bodyPr>
          <a:lstStyle/>
          <a:p>
            <a:r>
              <a:rPr lang="zh-CN" altLang="en-US" sz="2400" b="1" dirty="0">
                <a:solidFill>
                  <a:srgbClr val="FF0000"/>
                </a:solidFill>
                <a:sym typeface="+mn-ea"/>
              </a:rPr>
              <a:t>原子公式</a:t>
            </a:r>
            <a:r>
              <a:rPr lang="en-US" altLang="zh-CN" sz="2400" b="1" dirty="0">
                <a:solidFill>
                  <a:schemeClr val="tx1"/>
                </a:solidFill>
                <a:sym typeface="+mn-ea"/>
              </a:rPr>
              <a:t>=</a:t>
            </a:r>
            <a:r>
              <a:rPr lang="zh-CN" altLang="en-US" sz="2400" b="1" dirty="0">
                <a:sym typeface="+mn-ea"/>
              </a:rPr>
              <a:t>谓词符号</a:t>
            </a:r>
            <a:r>
              <a:rPr lang="en-US" altLang="zh-CN" sz="2400" b="1" dirty="0">
                <a:sym typeface="+mn-ea"/>
              </a:rPr>
              <a:t>+</a:t>
            </a:r>
            <a:r>
              <a:rPr lang="zh-CN" altLang="en-US" sz="2400" b="1" dirty="0">
                <a:sym typeface="+mn-ea"/>
              </a:rPr>
              <a:t>项</a:t>
            </a:r>
          </a:p>
        </p:txBody>
      </p:sp>
      <p:pic>
        <p:nvPicPr>
          <p:cNvPr id="3" name="内容占位符 3"/>
          <p:cNvPicPr>
            <a:picLocks noGrp="1" noChangeAspect="1"/>
          </p:cNvPicPr>
          <p:nvPr>
            <p:custDataLst>
              <p:tags r:id="rId1"/>
            </p:custDataLst>
          </p:nvPr>
        </p:nvPicPr>
        <p:blipFill>
          <a:blip r:embed="rId3"/>
          <a:srcRect l="16306" t="81976" r="11507" b="11373"/>
          <a:stretch>
            <a:fillRect/>
          </a:stretch>
        </p:blipFill>
        <p:spPr>
          <a:xfrm>
            <a:off x="609600" y="5867400"/>
            <a:ext cx="6771005" cy="690880"/>
          </a:xfrm>
          <a:prstGeom prst="rect">
            <a:avLst/>
          </a:prstGeom>
          <a:noFill/>
          <a:ln w="9525">
            <a:noFill/>
          </a:ln>
        </p:spPr>
      </p:pic>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51</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35843" name="标题 222209"/>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3  </a:t>
            </a:r>
            <a:r>
              <a:rPr lang="zh-CN" altLang="en-US" dirty="0">
                <a:latin typeface="Times New Roman" panose="02020603050405020304" pitchFamily="18" charset="0"/>
              </a:rPr>
              <a:t>谓词公式</a:t>
            </a:r>
          </a:p>
        </p:txBody>
      </p:sp>
      <p:sp>
        <p:nvSpPr>
          <p:cNvPr id="35844" name="矩形 222210"/>
          <p:cNvSpPr/>
          <p:nvPr/>
        </p:nvSpPr>
        <p:spPr>
          <a:xfrm>
            <a:off x="0" y="3357563"/>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35845" name="文本占位符 222211"/>
          <p:cNvSpPr>
            <a:spLocks noGrp="1"/>
          </p:cNvSpPr>
          <p:nvPr>
            <p:ph idx="1"/>
          </p:nvPr>
        </p:nvSpPr>
        <p:spPr>
          <a:xfrm>
            <a:off x="150495" y="934085"/>
            <a:ext cx="8834755" cy="5085715"/>
          </a:xfrm>
        </p:spPr>
        <p:txBody>
          <a:bodyPr vert="horz" wrap="square" lIns="91440" tIns="45720" rIns="91440" bIns="45720" anchor="t"/>
          <a:lstStyle/>
          <a:p>
            <a:pPr marL="374650" indent="-374650" defTabSz="914400" eaLnBrk="1" hangingPunct="1">
              <a:spcBef>
                <a:spcPct val="50000"/>
              </a:spcBef>
              <a:buNone/>
              <a:tabLst>
                <a:tab pos="476250" algn="l"/>
              </a:tabLst>
            </a:pPr>
            <a:r>
              <a:rPr lang="en-US" altLang="zh-CN" b="1" dirty="0">
                <a:latin typeface="Times New Roman" panose="02020603050405020304" pitchFamily="18" charset="0"/>
              </a:rPr>
              <a:t>1.  </a:t>
            </a:r>
            <a:r>
              <a:rPr lang="zh-CN" altLang="en-US" b="1" dirty="0">
                <a:latin typeface="Times New Roman" panose="02020603050405020304" pitchFamily="18" charset="0"/>
              </a:rPr>
              <a:t>连接词（连词）</a:t>
            </a:r>
          </a:p>
          <a:p>
            <a:pPr marL="374650" indent="-374650" defTabSz="914400" eaLnBrk="1" hangingPunct="1">
              <a:spcBef>
                <a:spcPct val="90000"/>
              </a:spcBef>
              <a:buNone/>
              <a:tabLst>
                <a:tab pos="476250" algn="l"/>
              </a:tabLst>
            </a:pPr>
            <a:r>
              <a:rPr lang="zh-CN" altLang="en-US" b="1" dirty="0">
                <a:latin typeface="Times New Roman" panose="02020603050405020304" pitchFamily="18" charset="0"/>
              </a:rPr>
              <a:t>（</a:t>
            </a:r>
            <a:r>
              <a:rPr lang="en-US" altLang="zh-CN" b="1" dirty="0">
                <a:latin typeface="Times New Roman" panose="02020603050405020304" pitchFamily="18" charset="0"/>
              </a:rPr>
              <a:t>1</a:t>
            </a:r>
            <a:r>
              <a:rPr lang="zh-CN" altLang="en-US" b="1" dirty="0">
                <a:latin typeface="Times New Roman" panose="02020603050405020304" pitchFamily="18" charset="0"/>
              </a:rPr>
              <a:t>）</a:t>
            </a:r>
            <a:r>
              <a:rPr lang="zh-CN" altLang="en-US" b="1" dirty="0">
                <a:solidFill>
                  <a:srgbClr val="0000FF"/>
                </a:solidFill>
                <a:latin typeface="Times New Roman" panose="02020603050405020304" pitchFamily="18" charset="0"/>
              </a:rPr>
              <a:t>﹁（</a:t>
            </a:r>
            <a:r>
              <a:rPr lang="en-US" altLang="zh-CN" b="1" dirty="0">
                <a:solidFill>
                  <a:srgbClr val="0000FF"/>
                </a:solidFill>
                <a:latin typeface="Times New Roman" panose="02020603050405020304" pitchFamily="18" charset="0"/>
              </a:rPr>
              <a:t>~</a:t>
            </a:r>
            <a:r>
              <a:rPr lang="zh-CN" altLang="en-US" b="1" dirty="0">
                <a:solidFill>
                  <a:srgbClr val="0000FF"/>
                </a:solidFill>
                <a:latin typeface="Times New Roman" panose="02020603050405020304" pitchFamily="18" charset="0"/>
              </a:rPr>
              <a:t>）</a:t>
            </a:r>
            <a:r>
              <a:rPr lang="zh-CN" altLang="en-US" b="1" dirty="0">
                <a:latin typeface="Times New Roman" panose="02020603050405020304" pitchFamily="18" charset="0"/>
              </a:rPr>
              <a:t>： “否定” （ </a:t>
            </a:r>
            <a:r>
              <a:rPr lang="en-US" altLang="zh-CN" b="1" dirty="0">
                <a:latin typeface="Times New Roman" panose="02020603050405020304" pitchFamily="18" charset="0"/>
              </a:rPr>
              <a:t>negation </a:t>
            </a:r>
            <a:r>
              <a:rPr lang="zh-CN" altLang="en-US" b="1" dirty="0">
                <a:latin typeface="Times New Roman" panose="02020603050405020304" pitchFamily="18" charset="0"/>
              </a:rPr>
              <a:t>）或 “非”。</a:t>
            </a:r>
          </a:p>
          <a:p>
            <a:pPr marL="374650" indent="-374650" defTabSz="914400" eaLnBrk="1" hangingPunct="1">
              <a:spcBef>
                <a:spcPct val="90000"/>
              </a:spcBef>
              <a:buNone/>
              <a:tabLst>
                <a:tab pos="476250" algn="l"/>
              </a:tabLst>
            </a:pPr>
            <a:endParaRPr lang="zh-CN" altLang="en-US" b="1" dirty="0">
              <a:latin typeface="Times New Roman" panose="02020603050405020304" pitchFamily="18" charset="0"/>
            </a:endParaRPr>
          </a:p>
          <a:p>
            <a:pPr marL="374650" indent="-374650" defTabSz="914400" eaLnBrk="1" hangingPunct="1">
              <a:spcBef>
                <a:spcPct val="90000"/>
              </a:spcBef>
              <a:buNone/>
              <a:tabLst>
                <a:tab pos="476250" algn="l"/>
              </a:tabLst>
            </a:pP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dirty="0">
                <a:solidFill>
                  <a:srgbClr val="0000FF"/>
                </a:solidFill>
                <a:latin typeface="Times New Roman" panose="02020603050405020304" pitchFamily="18" charset="0"/>
              </a:rPr>
              <a:t>∨</a:t>
            </a:r>
            <a:r>
              <a:rPr lang="zh-CN" altLang="en-US" b="1" dirty="0">
                <a:latin typeface="Times New Roman" panose="02020603050405020304" pitchFamily="18" charset="0"/>
              </a:rPr>
              <a:t>： “析取”（</a:t>
            </a:r>
            <a:r>
              <a:rPr lang="en-US" altLang="zh-CN" b="1" dirty="0">
                <a:latin typeface="Times New Roman" panose="02020603050405020304" pitchFamily="18" charset="0"/>
              </a:rPr>
              <a:t>disjunction</a:t>
            </a:r>
            <a:r>
              <a:rPr lang="zh-CN" altLang="en-US" b="1" dirty="0">
                <a:latin typeface="Times New Roman" panose="02020603050405020304" pitchFamily="18" charset="0"/>
              </a:rPr>
              <a:t>）</a:t>
            </a:r>
            <a:r>
              <a:rPr lang="en-US" altLang="zh-CN" b="1" dirty="0">
                <a:latin typeface="Times New Roman" panose="02020603050405020304" pitchFamily="18" charset="0"/>
              </a:rPr>
              <a:t>——</a:t>
            </a:r>
            <a:r>
              <a:rPr lang="zh-CN" altLang="en-US" b="1" dirty="0">
                <a:latin typeface="Times New Roman" panose="02020603050405020304" pitchFamily="18" charset="0"/>
              </a:rPr>
              <a:t>或。</a:t>
            </a:r>
          </a:p>
          <a:p>
            <a:pPr marL="374650" indent="-374650" defTabSz="914400" eaLnBrk="1" hangingPunct="1">
              <a:spcBef>
                <a:spcPct val="90000"/>
              </a:spcBef>
              <a:buNone/>
              <a:tabLst>
                <a:tab pos="476250" algn="l"/>
              </a:tabLst>
            </a:pP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dirty="0">
                <a:latin typeface="Times New Roman" panose="02020603050405020304" pitchFamily="18" charset="0"/>
              </a:rPr>
              <a:t>）</a:t>
            </a:r>
            <a:r>
              <a:rPr lang="en-US" altLang="zh-CN" b="1" dirty="0">
                <a:solidFill>
                  <a:srgbClr val="0000FF"/>
                </a:solidFill>
                <a:latin typeface="Times New Roman" panose="02020603050405020304" pitchFamily="18" charset="0"/>
              </a:rPr>
              <a:t>∧</a:t>
            </a:r>
            <a:r>
              <a:rPr lang="zh-CN" altLang="en-US" b="1" dirty="0">
                <a:latin typeface="Times New Roman" panose="02020603050405020304" pitchFamily="18" charset="0"/>
              </a:rPr>
              <a:t>： “合取”（</a:t>
            </a:r>
            <a:r>
              <a:rPr lang="en-US" altLang="zh-CN" b="1" dirty="0">
                <a:latin typeface="Times New Roman" panose="02020603050405020304" pitchFamily="18" charset="0"/>
              </a:rPr>
              <a:t>conjunction</a:t>
            </a:r>
            <a:r>
              <a:rPr lang="zh-CN" altLang="en-US" b="1" dirty="0">
                <a:latin typeface="Times New Roman" panose="02020603050405020304" pitchFamily="18" charset="0"/>
              </a:rPr>
              <a:t>）</a:t>
            </a:r>
            <a:r>
              <a:rPr lang="en-US" altLang="zh-CN" b="1" dirty="0">
                <a:latin typeface="Times New Roman" panose="02020603050405020304" pitchFamily="18" charset="0"/>
              </a:rPr>
              <a:t>——</a:t>
            </a:r>
            <a:r>
              <a:rPr lang="zh-CN" altLang="en-US" b="1" dirty="0">
                <a:latin typeface="Times New Roman" panose="02020603050405020304" pitchFamily="18" charset="0"/>
              </a:rPr>
              <a:t>与。</a:t>
            </a:r>
          </a:p>
        </p:txBody>
      </p:sp>
      <p:sp>
        <p:nvSpPr>
          <p:cNvPr id="222213" name="线形标注 1(带边框和强调线) 222212"/>
          <p:cNvSpPr/>
          <p:nvPr/>
        </p:nvSpPr>
        <p:spPr>
          <a:xfrm>
            <a:off x="2133283" y="2495233"/>
            <a:ext cx="6781800" cy="539750"/>
          </a:xfrm>
          <a:prstGeom prst="accentBorderCallout1">
            <a:avLst>
              <a:gd name="adj1" fmla="val 21176"/>
              <a:gd name="adj2" fmla="val -1125"/>
              <a:gd name="adj3" fmla="val 7941"/>
              <a:gd name="adj4" fmla="val -10416"/>
            </a:avLst>
          </a:prstGeom>
          <a:gradFill rotWithShape="0">
            <a:gsLst>
              <a:gs pos="0">
                <a:schemeClr val="accent1"/>
              </a:gs>
              <a:gs pos="100000">
                <a:schemeClr val="bg1"/>
              </a:gs>
            </a:gsLst>
            <a:path path="rect">
              <a:fillToRect l="100000" t="100000"/>
            </a:path>
            <a:tileRect/>
          </a:gradFill>
          <a:ln w="9525" cap="flat" cmpd="sng">
            <a:solidFill>
              <a:schemeClr val="hlink"/>
            </a:solidFill>
            <a:prstDash val="solid"/>
            <a:miter/>
            <a:headEnd type="none" w="med" len="med"/>
            <a:tailEnd type="none" w="med" len="med"/>
          </a:ln>
        </p:spPr>
        <p:txBody>
          <a:bodyPr/>
          <a:lstStyle/>
          <a:p>
            <a:pPr eaLnBrk="1" hangingPunct="1"/>
            <a:r>
              <a:rPr lang="en-US" altLang="zh-CN" sz="2600" b="1" dirty="0">
                <a:latin typeface="Times New Roman" panose="02020603050405020304" pitchFamily="18" charset="0"/>
              </a:rPr>
              <a:t>“</a:t>
            </a:r>
            <a:r>
              <a:rPr lang="zh-CN" altLang="en-US" sz="2600" b="1" dirty="0">
                <a:solidFill>
                  <a:schemeClr val="accent2"/>
                </a:solidFill>
                <a:latin typeface="Times New Roman" panose="02020603050405020304" pitchFamily="18" charset="0"/>
              </a:rPr>
              <a:t>机器人不在</a:t>
            </a:r>
            <a:r>
              <a:rPr lang="en-US" altLang="zh-CN" sz="2600" b="1" dirty="0">
                <a:solidFill>
                  <a:schemeClr val="accent2"/>
                </a:solidFill>
                <a:latin typeface="Times New Roman" panose="02020603050405020304" pitchFamily="18" charset="0"/>
              </a:rPr>
              <a:t>2</a:t>
            </a:r>
            <a:r>
              <a:rPr lang="zh-CN" altLang="en-US" sz="2600" b="1" dirty="0">
                <a:solidFill>
                  <a:schemeClr val="accent2"/>
                </a:solidFill>
                <a:latin typeface="Times New Roman" panose="02020603050405020304" pitchFamily="18" charset="0"/>
              </a:rPr>
              <a:t>号房间</a:t>
            </a:r>
            <a:r>
              <a:rPr lang="zh-CN" altLang="en-US" sz="2600" b="1" dirty="0">
                <a:latin typeface="Times New Roman" panose="02020603050405020304" pitchFamily="18" charset="0"/>
              </a:rPr>
              <a:t>”：</a:t>
            </a:r>
            <a:r>
              <a:rPr lang="zh-CN" altLang="en-US" sz="2600" b="1" dirty="0">
                <a:solidFill>
                  <a:srgbClr val="0000FF"/>
                </a:solidFill>
                <a:latin typeface="Times New Roman" panose="02020603050405020304" pitchFamily="18" charset="0"/>
              </a:rPr>
              <a:t>﹁ </a:t>
            </a:r>
            <a:r>
              <a:rPr lang="en-US" altLang="zh-CN" sz="2600" b="1" i="1" dirty="0">
                <a:latin typeface="Times New Roman" panose="02020603050405020304" pitchFamily="18" charset="0"/>
              </a:rPr>
              <a:t>Inroom</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robot</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r</a:t>
            </a:r>
            <a:r>
              <a:rPr lang="en-US" altLang="zh-CN" sz="2600" b="1" dirty="0">
                <a:latin typeface="Times New Roman" panose="02020603050405020304" pitchFamily="18" charset="0"/>
              </a:rPr>
              <a:t>2)</a:t>
            </a:r>
          </a:p>
        </p:txBody>
      </p:sp>
      <p:sp>
        <p:nvSpPr>
          <p:cNvPr id="222214" name="线形标注 1(带边框和强调线) 222213"/>
          <p:cNvSpPr/>
          <p:nvPr/>
        </p:nvSpPr>
        <p:spPr>
          <a:xfrm>
            <a:off x="2144713" y="3035300"/>
            <a:ext cx="6918325" cy="1050925"/>
          </a:xfrm>
          <a:prstGeom prst="accentBorderCallout1">
            <a:avLst>
              <a:gd name="adj1" fmla="val 10875"/>
              <a:gd name="adj2" fmla="val -1102"/>
              <a:gd name="adj3" fmla="val 88338"/>
              <a:gd name="adj4" fmla="val -12891"/>
            </a:avLst>
          </a:prstGeom>
          <a:gradFill rotWithShape="0">
            <a:gsLst>
              <a:gs pos="0">
                <a:schemeClr val="accent1"/>
              </a:gs>
              <a:gs pos="100000">
                <a:schemeClr val="bg1"/>
              </a:gs>
            </a:gsLst>
            <a:path path="rect">
              <a:fillToRect l="100000" b="100000"/>
            </a:path>
            <a:tileRect/>
          </a:gradFill>
          <a:ln w="9525" cap="flat" cmpd="sng">
            <a:solidFill>
              <a:schemeClr val="hlink"/>
            </a:solidFill>
            <a:prstDash val="solid"/>
            <a:miter/>
            <a:headEnd type="none" w="med" len="med"/>
            <a:tailEnd type="none" w="med" len="med"/>
          </a:ln>
        </p:spPr>
        <p:txBody>
          <a:bodyPr/>
          <a:lstStyle/>
          <a:p>
            <a:pPr eaLnBrk="1" hangingPunct="1">
              <a:lnSpc>
                <a:spcPct val="120000"/>
              </a:lnSpc>
            </a:pPr>
            <a:r>
              <a:rPr lang="en-US" altLang="zh-CN" sz="2600" b="1" dirty="0">
                <a:latin typeface="Times New Roman" panose="02020603050405020304" pitchFamily="18" charset="0"/>
              </a:rPr>
              <a:t>“</a:t>
            </a:r>
            <a:r>
              <a:rPr lang="zh-CN" altLang="en-US" sz="2600" b="1" dirty="0">
                <a:solidFill>
                  <a:schemeClr val="accent2"/>
                </a:solidFill>
                <a:latin typeface="Times New Roman" panose="02020603050405020304" pitchFamily="18" charset="0"/>
              </a:rPr>
              <a:t>李明打篮球或踢足球</a:t>
            </a:r>
            <a:r>
              <a:rPr lang="zh-CN" altLang="en-US" sz="2600" b="1" dirty="0">
                <a:latin typeface="Times New Roman" panose="02020603050405020304" pitchFamily="18" charset="0"/>
              </a:rPr>
              <a:t>”：</a:t>
            </a:r>
          </a:p>
          <a:p>
            <a:pPr eaLnBrk="1" hangingPunct="1">
              <a:lnSpc>
                <a:spcPct val="120000"/>
              </a:lnSpc>
            </a:pPr>
            <a:r>
              <a:rPr lang="en-US" altLang="zh-CN" sz="2400" b="1" i="1" dirty="0">
                <a:latin typeface="Times New Roman" panose="02020603050405020304" pitchFamily="18" charset="0"/>
              </a:rPr>
              <a:t>Plays </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Liming</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basketball</a:t>
            </a:r>
            <a:r>
              <a:rPr lang="en-US" altLang="zh-CN" sz="2400" b="1" dirty="0">
                <a:latin typeface="Times New Roman" panose="02020603050405020304" pitchFamily="18" charset="0"/>
              </a:rPr>
              <a:t>) </a:t>
            </a:r>
            <a:r>
              <a:rPr lang="en-US" altLang="zh-CN" b="1" dirty="0">
                <a:solidFill>
                  <a:srgbClr val="0000FF"/>
                </a:solidFill>
                <a:latin typeface="Times New Roman" panose="02020603050405020304" pitchFamily="18" charset="0"/>
              </a:rPr>
              <a:t>∨</a:t>
            </a:r>
            <a:r>
              <a:rPr lang="en-US" altLang="zh-CN" sz="2400" b="1" dirty="0">
                <a:solidFill>
                  <a:srgbClr val="0000FF"/>
                </a:solidFill>
                <a:latin typeface="Times New Roman" panose="02020603050405020304" pitchFamily="18" charset="0"/>
              </a:rPr>
              <a:t> </a:t>
            </a:r>
            <a:r>
              <a:rPr lang="en-US" altLang="zh-CN" sz="2400" b="1" i="1" dirty="0">
                <a:latin typeface="Times New Roman" panose="02020603050405020304" pitchFamily="18" charset="0"/>
              </a:rPr>
              <a:t>Plays </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Liming</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football</a:t>
            </a:r>
            <a:r>
              <a:rPr lang="en-US" altLang="zh-CN" sz="2400" b="1" dirty="0">
                <a:latin typeface="Times New Roman" panose="02020603050405020304" pitchFamily="18" charset="0"/>
              </a:rPr>
              <a:t>)</a:t>
            </a:r>
          </a:p>
        </p:txBody>
      </p:sp>
      <p:sp>
        <p:nvSpPr>
          <p:cNvPr id="222215" name="线形标注 1(带边框和强调线) 222214"/>
          <p:cNvSpPr/>
          <p:nvPr/>
        </p:nvSpPr>
        <p:spPr bwMode="auto">
          <a:xfrm>
            <a:off x="2514600" y="5738813"/>
            <a:ext cx="5924550" cy="939800"/>
          </a:xfrm>
          <a:prstGeom prst="accentBorderCallout1">
            <a:avLst>
              <a:gd name="adj1" fmla="val 12162"/>
              <a:gd name="adj2" fmla="val -1287"/>
              <a:gd name="adj3" fmla="val -37753"/>
              <a:gd name="adj4" fmla="val -16502"/>
            </a:avLst>
          </a:prstGeom>
          <a:gradFill rotWithShape="0">
            <a:gsLst>
              <a:gs pos="0">
                <a:schemeClr val="accent1"/>
              </a:gs>
              <a:gs pos="50000">
                <a:schemeClr val="bg1"/>
              </a:gs>
              <a:gs pos="100000">
                <a:schemeClr val="accent1"/>
              </a:gs>
            </a:gsLst>
            <a:lin ang="18900000" scaled="1"/>
          </a:gradFill>
          <a:ln w="9525">
            <a:solidFill>
              <a:schemeClr val="hlink"/>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2600" b="1" i="0" u="none" strike="noStrike" kern="1200" cap="none" spc="0" normalizeH="0" baseline="0" noProof="0" dirty="0">
                <a:ln>
                  <a:noFill/>
                </a:ln>
                <a:solidFill>
                  <a:schemeClr val="accent2"/>
                </a:solidFill>
                <a:effectLst/>
                <a:uLnTx/>
                <a:uFillTx/>
                <a:latin typeface="Arial" panose="020B0604020202020204" pitchFamily="34" charset="0"/>
                <a:ea typeface="宋体" panose="02010600030101010101" pitchFamily="2" charset="-122"/>
                <a:cs typeface="+mn-cs"/>
              </a:rPr>
              <a:t>我喜欢音乐和绘画</a:t>
            </a:r>
            <a:r>
              <a:rPr kumimoji="0" lang="zh-CN" altLang="en-US" sz="26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2600" b="1"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Like </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en-US" altLang="zh-CN" sz="2600" b="1"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I</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2600" b="1"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music</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l-GR" altLang="zh-CN" sz="1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2600" b="1"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Like </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en-US" altLang="zh-CN" sz="2600" b="1"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I</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2600" b="1"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painting</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2213"/>
                                        </p:tgtEl>
                                        <p:attrNameLst>
                                          <p:attrName>style.visibility</p:attrName>
                                        </p:attrNameLst>
                                      </p:cBhvr>
                                      <p:to>
                                        <p:strVal val="visible"/>
                                      </p:to>
                                    </p:set>
                                    <p:animEffect transition="in" filter="blinds(horizontal)">
                                      <p:cBhvr>
                                        <p:cTn id="7" dur="500"/>
                                        <p:tgtEl>
                                          <p:spTgt spid="222213"/>
                                        </p:tgtEl>
                                      </p:cBhvr>
                                    </p:animEffect>
                                  </p:childTnLst>
                                  <p:subTnLst>
                                    <p:set>
                                      <p:cBhvr override="childStyle">
                                        <p:cTn dur="1" fill="hold" display="0" masterRel="nextClick" afterEffect="1"/>
                                        <p:tgtEl>
                                          <p:spTgt spid="22221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2214"/>
                                        </p:tgtEl>
                                        <p:attrNameLst>
                                          <p:attrName>style.visibility</p:attrName>
                                        </p:attrNameLst>
                                      </p:cBhvr>
                                      <p:to>
                                        <p:strVal val="visible"/>
                                      </p:to>
                                    </p:set>
                                    <p:animEffect transition="in" filter="blinds(horizontal)">
                                      <p:cBhvr>
                                        <p:cTn id="12" dur="500"/>
                                        <p:tgtEl>
                                          <p:spTgt spid="222214"/>
                                        </p:tgtEl>
                                      </p:cBhvr>
                                    </p:animEffect>
                                  </p:childTnLst>
                                  <p:subTnLst>
                                    <p:set>
                                      <p:cBhvr override="childStyle">
                                        <p:cTn dur="1" fill="hold" display="0" masterRel="nextClick" afterEffect="1"/>
                                        <p:tgtEl>
                                          <p:spTgt spid="22221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2215"/>
                                        </p:tgtEl>
                                        <p:attrNameLst>
                                          <p:attrName>style.visibility</p:attrName>
                                        </p:attrNameLst>
                                      </p:cBhvr>
                                      <p:to>
                                        <p:strVal val="visible"/>
                                      </p:to>
                                    </p:set>
                                    <p:animEffect transition="in" filter="blinds(horizontal)">
                                      <p:cBhvr>
                                        <p:cTn id="17" dur="500"/>
                                        <p:tgtEl>
                                          <p:spTgt spid="222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3" grpId="0" bldLvl="0" animBg="1"/>
      <p:bldP spid="222214" grpId="0" bldLvl="0" animBg="1"/>
      <p:bldP spid="222215"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52</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36867" name="标题 223233"/>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3  </a:t>
            </a:r>
            <a:r>
              <a:rPr lang="zh-CN" altLang="en-US" dirty="0">
                <a:latin typeface="Times New Roman" panose="02020603050405020304" pitchFamily="18" charset="0"/>
              </a:rPr>
              <a:t>谓词公式</a:t>
            </a:r>
          </a:p>
        </p:txBody>
      </p:sp>
      <p:sp>
        <p:nvSpPr>
          <p:cNvPr id="223235" name="内容占位符 223234"/>
          <p:cNvSpPr>
            <a:spLocks noGrp="1"/>
          </p:cNvSpPr>
          <p:nvPr>
            <p:ph idx="1"/>
          </p:nvPr>
        </p:nvSpPr>
        <p:spPr>
          <a:xfrm>
            <a:off x="-9525" y="922655"/>
            <a:ext cx="8867775" cy="5654040"/>
          </a:xfrm>
        </p:spPr>
        <p:txBody>
          <a:bodyPr vert="horz" wrap="square" lIns="91440" tIns="45720" rIns="91440" bIns="45720" anchor="t"/>
          <a:lstStyle/>
          <a:p>
            <a:pPr marL="374650" indent="-374650" defTabSz="914400" eaLnBrk="1" hangingPunct="1">
              <a:spcBef>
                <a:spcPct val="50000"/>
              </a:spcBef>
              <a:buNone/>
              <a:tabLst>
                <a:tab pos="476250" algn="l"/>
              </a:tabLst>
            </a:pPr>
            <a:r>
              <a:rPr lang="en-US" altLang="zh-CN" b="1" dirty="0">
                <a:latin typeface="Times New Roman" panose="02020603050405020304" pitchFamily="18" charset="0"/>
              </a:rPr>
              <a:t>  1.  </a:t>
            </a:r>
            <a:r>
              <a:rPr lang="zh-CN" altLang="en-US" b="1" dirty="0">
                <a:latin typeface="Times New Roman" panose="02020603050405020304" pitchFamily="18" charset="0"/>
              </a:rPr>
              <a:t>连接词（连词）</a:t>
            </a:r>
          </a:p>
          <a:p>
            <a:pPr marL="374650" indent="-374650" defTabSz="914400" eaLnBrk="1" hangingPunct="1">
              <a:spcBef>
                <a:spcPct val="50000"/>
              </a:spcBef>
              <a:buNone/>
              <a:tabLst>
                <a:tab pos="476250" algn="l"/>
              </a:tabLst>
            </a:pPr>
            <a:r>
              <a:rPr lang="zh-CN" altLang="en-US" b="1" dirty="0">
                <a:latin typeface="Times New Roman" panose="02020603050405020304" pitchFamily="18" charset="0"/>
              </a:rPr>
              <a:t>（</a:t>
            </a:r>
            <a:r>
              <a:rPr lang="en-US" altLang="zh-CN" b="1" dirty="0">
                <a:latin typeface="Times New Roman" panose="02020603050405020304" pitchFamily="18" charset="0"/>
              </a:rPr>
              <a:t>4</a:t>
            </a:r>
            <a:r>
              <a:rPr lang="zh-CN" altLang="en-US" b="1" dirty="0">
                <a:latin typeface="Times New Roman" panose="02020603050405020304" pitchFamily="18" charset="0"/>
              </a:rPr>
              <a:t>）</a:t>
            </a:r>
            <a:r>
              <a:rPr lang="en-US" altLang="en-US" b="1" dirty="0"/>
              <a:t>→</a:t>
            </a:r>
            <a:r>
              <a:rPr lang="zh-CN" altLang="en-US" b="1" dirty="0"/>
              <a:t>（  ） </a:t>
            </a:r>
            <a:r>
              <a:rPr lang="zh-CN" altLang="en-US" b="1" dirty="0">
                <a:latin typeface="宋体" panose="02010600030101010101" pitchFamily="2" charset="-122"/>
              </a:rPr>
              <a:t>：</a:t>
            </a:r>
            <a:r>
              <a:rPr lang="zh-CN" altLang="en-US" b="1" dirty="0">
                <a:latin typeface="Times New Roman" panose="02020603050405020304" pitchFamily="18" charset="0"/>
              </a:rPr>
              <a:t>“</a:t>
            </a:r>
            <a:r>
              <a:rPr lang="zh-CN" altLang="en-US" b="1" dirty="0">
                <a:latin typeface="宋体" panose="02010600030101010101" pitchFamily="2" charset="-122"/>
              </a:rPr>
              <a:t>蕴含</a:t>
            </a:r>
            <a:r>
              <a:rPr lang="zh-CN" altLang="en-US" b="1" dirty="0">
                <a:latin typeface="Times New Roman" panose="02020603050405020304" pitchFamily="18" charset="0"/>
              </a:rPr>
              <a:t>”</a:t>
            </a:r>
            <a:r>
              <a:rPr lang="en-US" altLang="zh-CN" b="1" dirty="0">
                <a:latin typeface="宋体" panose="02010600030101010101" pitchFamily="2" charset="-122"/>
              </a:rPr>
              <a:t>(</a:t>
            </a:r>
            <a:r>
              <a:rPr lang="en-US" altLang="zh-CN" b="1" dirty="0">
                <a:latin typeface="Times New Roman" panose="02020603050405020304" pitchFamily="18" charset="0"/>
              </a:rPr>
              <a:t>implication</a:t>
            </a:r>
            <a:r>
              <a:rPr lang="en-US" altLang="zh-CN" b="1" dirty="0">
                <a:latin typeface="宋体" panose="02010600030101010101" pitchFamily="2" charset="-122"/>
              </a:rPr>
              <a:t>)</a:t>
            </a:r>
            <a:r>
              <a:rPr lang="zh-CN" altLang="en-US" b="1" dirty="0">
                <a:latin typeface="宋体" panose="02010600030101010101" pitchFamily="2" charset="-122"/>
              </a:rPr>
              <a:t>或 </a:t>
            </a:r>
            <a:r>
              <a:rPr lang="en-US" altLang="zh-CN" b="1" dirty="0">
                <a:latin typeface="宋体" panose="02010600030101010101" pitchFamily="2" charset="-122"/>
              </a:rPr>
              <a:t>“</a:t>
            </a:r>
            <a:r>
              <a:rPr lang="zh-CN" altLang="en-US" b="1" dirty="0">
                <a:latin typeface="宋体" panose="02010600030101010101" pitchFamily="2" charset="-122"/>
              </a:rPr>
              <a:t>隐含</a:t>
            </a:r>
            <a:r>
              <a:rPr lang="en-US" altLang="zh-CN" b="1" dirty="0">
                <a:latin typeface="宋体" panose="02010600030101010101" pitchFamily="2" charset="-122"/>
              </a:rPr>
              <a:t>”</a:t>
            </a:r>
            <a:r>
              <a:rPr lang="zh-CN" altLang="en-US" b="1" dirty="0">
                <a:latin typeface="Times New Roman" panose="02020603050405020304" pitchFamily="18" charset="0"/>
              </a:rPr>
              <a:t>“</a:t>
            </a:r>
            <a:r>
              <a:rPr lang="zh-CN" altLang="en-US" b="1" dirty="0">
                <a:latin typeface="宋体" panose="02010600030101010101" pitchFamily="2" charset="-122"/>
              </a:rPr>
              <a:t>条件</a:t>
            </a:r>
            <a:r>
              <a:rPr lang="zh-CN" altLang="en-US" b="1" dirty="0">
                <a:latin typeface="Times New Roman" panose="02020603050405020304" pitchFamily="18" charset="0"/>
              </a:rPr>
              <a:t>”</a:t>
            </a:r>
            <a:r>
              <a:rPr lang="en-US" altLang="zh-CN" b="1" dirty="0">
                <a:latin typeface="Times New Roman" panose="02020603050405020304" pitchFamily="18" charset="0"/>
              </a:rPr>
              <a:t>,P</a:t>
            </a:r>
            <a:r>
              <a:rPr lang="en-US" altLang="en-US" b="1" dirty="0">
                <a:sym typeface="+mn-ea"/>
              </a:rPr>
              <a:t>→Q</a:t>
            </a:r>
            <a:r>
              <a:rPr lang="zh-CN" altLang="en-US" b="1" dirty="0">
                <a:sym typeface="+mn-ea"/>
              </a:rPr>
              <a:t>表示</a:t>
            </a:r>
            <a:r>
              <a:rPr lang="en-US" altLang="zh-CN" b="1" dirty="0">
                <a:sym typeface="+mn-ea"/>
              </a:rPr>
              <a:t>P</a:t>
            </a:r>
            <a:r>
              <a:rPr lang="zh-CN" altLang="en-US" b="1" dirty="0">
                <a:latin typeface="宋体" panose="02010600030101010101" pitchFamily="2" charset="-122"/>
                <a:sym typeface="+mn-ea"/>
              </a:rPr>
              <a:t>蕴含</a:t>
            </a:r>
            <a:r>
              <a:rPr lang="en-US" altLang="zh-CN" b="1" dirty="0">
                <a:latin typeface="宋体" panose="02010600030101010101" pitchFamily="2" charset="-122"/>
                <a:sym typeface="+mn-ea"/>
              </a:rPr>
              <a:t>Q</a:t>
            </a:r>
            <a:r>
              <a:rPr lang="zh-CN" altLang="en-US" b="1" dirty="0">
                <a:latin typeface="宋体" panose="02010600030101010101" pitchFamily="2" charset="-122"/>
                <a:sym typeface="+mn-ea"/>
              </a:rPr>
              <a:t>，如果</a:t>
            </a:r>
            <a:r>
              <a:rPr lang="en-US" altLang="zh-CN" b="1" dirty="0">
                <a:latin typeface="宋体" panose="02010600030101010101" pitchFamily="2" charset="-122"/>
                <a:sym typeface="+mn-ea"/>
              </a:rPr>
              <a:t>P</a:t>
            </a:r>
            <a:r>
              <a:rPr lang="zh-CN" altLang="en-US" b="1" dirty="0">
                <a:latin typeface="宋体" panose="02010600030101010101" pitchFamily="2" charset="-122"/>
                <a:sym typeface="+mn-ea"/>
              </a:rPr>
              <a:t>则</a:t>
            </a:r>
            <a:r>
              <a:rPr lang="en-US" altLang="zh-CN" b="1" dirty="0">
                <a:latin typeface="宋体" panose="02010600030101010101" pitchFamily="2" charset="-122"/>
                <a:sym typeface="+mn-ea"/>
              </a:rPr>
              <a:t>Q</a:t>
            </a:r>
          </a:p>
        </p:txBody>
      </p:sp>
      <p:sp>
        <p:nvSpPr>
          <p:cNvPr id="36869" name="矩形 223235"/>
          <p:cNvSpPr/>
          <p:nvPr/>
        </p:nvSpPr>
        <p:spPr>
          <a:xfrm>
            <a:off x="0" y="3357563"/>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223237" name="线形标注 1(带边框和强调线) 223236"/>
          <p:cNvSpPr/>
          <p:nvPr/>
        </p:nvSpPr>
        <p:spPr>
          <a:xfrm>
            <a:off x="928370" y="2918778"/>
            <a:ext cx="7986713" cy="1160462"/>
          </a:xfrm>
          <a:prstGeom prst="accentBorderCallout1">
            <a:avLst>
              <a:gd name="adj1" fmla="val 9847"/>
              <a:gd name="adj2" fmla="val -954"/>
              <a:gd name="adj3" fmla="val -27634"/>
              <a:gd name="adj4" fmla="val -954"/>
            </a:avLst>
          </a:prstGeom>
          <a:gradFill rotWithShape="0">
            <a:gsLst>
              <a:gs pos="0">
                <a:schemeClr val="accent1"/>
              </a:gs>
              <a:gs pos="100000">
                <a:schemeClr val="bg1"/>
              </a:gs>
            </a:gsLst>
            <a:path path="rect">
              <a:fillToRect l="100000" t="100000"/>
            </a:path>
            <a:tileRect/>
          </a:gradFill>
          <a:ln w="9525" cap="flat" cmpd="sng">
            <a:solidFill>
              <a:schemeClr val="tx1"/>
            </a:solidFill>
            <a:prstDash val="solid"/>
            <a:miter/>
            <a:headEnd type="none" w="med" len="med"/>
            <a:tailEnd type="none" w="med" len="med"/>
          </a:ln>
        </p:spPr>
        <p:txBody>
          <a:bodyPr/>
          <a:lstStyle/>
          <a:p>
            <a:pPr algn="just" eaLnBrk="1" hangingPunct="1">
              <a:lnSpc>
                <a:spcPct val="120000"/>
              </a:lnSpc>
            </a:pPr>
            <a:r>
              <a:rPr lang="en-US" altLang="zh-CN" sz="2600" b="1" dirty="0">
                <a:latin typeface="Times New Roman" panose="02020603050405020304" pitchFamily="18" charset="0"/>
              </a:rPr>
              <a:t>“</a:t>
            </a:r>
            <a:r>
              <a:rPr lang="zh-CN" altLang="en-US" sz="2600" b="1" dirty="0">
                <a:latin typeface="Times New Roman" panose="02020603050405020304" pitchFamily="18" charset="0"/>
              </a:rPr>
              <a:t>如果刘华跑得最快，那么他取得冠军。” ：</a:t>
            </a:r>
          </a:p>
          <a:p>
            <a:pPr algn="just" eaLnBrk="1" hangingPunct="1">
              <a:lnSpc>
                <a:spcPct val="120000"/>
              </a:lnSpc>
            </a:pPr>
            <a:r>
              <a:rPr lang="zh-CN" altLang="en-US" sz="2600" b="1" dirty="0">
                <a:latin typeface="Times New Roman" panose="02020603050405020304" pitchFamily="18" charset="0"/>
              </a:rPr>
              <a:t>    </a:t>
            </a:r>
            <a:r>
              <a:rPr lang="en-US" altLang="zh-CN" sz="2600" b="1" i="1" dirty="0">
                <a:latin typeface="Times New Roman" panose="02020603050405020304" pitchFamily="18" charset="0"/>
              </a:rPr>
              <a:t>RUNS </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Liuhua</a:t>
            </a:r>
            <a:r>
              <a:rPr lang="zh-CN" altLang="en-US" sz="2600" b="1" dirty="0">
                <a:latin typeface="Times New Roman" panose="02020603050405020304" pitchFamily="18" charset="0"/>
              </a:rPr>
              <a:t>，</a:t>
            </a:r>
            <a:r>
              <a:rPr lang="en-US" altLang="zh-CN" sz="2600" b="1" i="1" dirty="0">
                <a:latin typeface="Times New Roman" panose="02020603050405020304" pitchFamily="18" charset="0"/>
              </a:rPr>
              <a:t>faster</a:t>
            </a:r>
            <a:r>
              <a:rPr lang="en-US" altLang="zh-CN" sz="2600" b="1" dirty="0">
                <a:latin typeface="Times New Roman" panose="02020603050405020304" pitchFamily="18" charset="0"/>
              </a:rPr>
              <a:t>)</a:t>
            </a:r>
            <a:r>
              <a:rPr lang="en-US" altLang="zh-CN" b="1" dirty="0">
                <a:latin typeface="Arial" panose="020B0604020202020204" pitchFamily="34" charset="0"/>
              </a:rPr>
              <a:t>→</a:t>
            </a:r>
            <a:r>
              <a:rPr lang="en-US" altLang="zh-CN" sz="2600" b="1" i="1" dirty="0">
                <a:latin typeface="Times New Roman" panose="02020603050405020304" pitchFamily="18" charset="0"/>
              </a:rPr>
              <a:t>WINS </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Liuhua </a:t>
            </a:r>
            <a:r>
              <a:rPr lang="zh-CN" altLang="en-US" sz="2600" b="1" dirty="0">
                <a:latin typeface="Times New Roman" panose="02020603050405020304" pitchFamily="18" charset="0"/>
              </a:rPr>
              <a:t>，</a:t>
            </a:r>
            <a:r>
              <a:rPr lang="en-US" altLang="zh-CN" sz="2600" b="1" dirty="0">
                <a:latin typeface="Times New Roman" panose="02020603050405020304" pitchFamily="18" charset="0"/>
              </a:rPr>
              <a:t>champion)</a:t>
            </a:r>
          </a:p>
        </p:txBody>
      </p:sp>
      <p:sp>
        <p:nvSpPr>
          <p:cNvPr id="223238" name="矩形 223237"/>
          <p:cNvSpPr/>
          <p:nvPr/>
        </p:nvSpPr>
        <p:spPr>
          <a:xfrm>
            <a:off x="13970" y="4392295"/>
            <a:ext cx="9129713" cy="2084388"/>
          </a:xfrm>
          <a:prstGeom prst="rect">
            <a:avLst/>
          </a:prstGeom>
          <a:noFill/>
          <a:ln w="9525">
            <a:noFill/>
          </a:ln>
        </p:spPr>
        <p:txBody>
          <a:bodyPr>
            <a:spAutoFit/>
          </a:bodyPr>
          <a:lstStyle/>
          <a:p>
            <a:pPr eaLnBrk="1" hangingPunct="1">
              <a:lnSpc>
                <a:spcPct val="120000"/>
              </a:lnSpc>
              <a:spcBef>
                <a:spcPct val="50000"/>
              </a:spcBef>
              <a:buClr>
                <a:schemeClr val="accent2"/>
              </a:buClr>
              <a:buFont typeface="Wingdings" panose="05000000000000000000" pitchFamily="2" charset="2"/>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5</a:t>
            </a:r>
            <a:r>
              <a:rPr lang="zh-CN" altLang="en-US" sz="2800" b="1" dirty="0">
                <a:latin typeface="Times New Roman" panose="02020603050405020304" pitchFamily="18" charset="0"/>
              </a:rPr>
              <a:t>）</a:t>
            </a:r>
            <a:r>
              <a:rPr lang="en-US" altLang="zh-CN" sz="3200" b="1" dirty="0">
                <a:latin typeface="Times New Roman" panose="02020603050405020304" pitchFamily="18" charset="0"/>
                <a:sym typeface="Wingdings 3" panose="05040102010807070707" pitchFamily="18" charset="2"/>
              </a:rPr>
              <a:t>  </a:t>
            </a:r>
            <a:r>
              <a:rPr lang="zh-CN" altLang="en-US" sz="2800" b="1" dirty="0">
                <a:latin typeface="宋体" panose="02010600030101010101" pitchFamily="2" charset="-122"/>
              </a:rPr>
              <a:t>：</a:t>
            </a:r>
            <a:r>
              <a:rPr lang="zh-CN" altLang="en-US" sz="2800" b="1" dirty="0">
                <a:latin typeface="Times New Roman" panose="02020603050405020304" pitchFamily="18" charset="0"/>
              </a:rPr>
              <a:t>“</a:t>
            </a:r>
            <a:r>
              <a:rPr lang="zh-CN" altLang="en-US" sz="2800" b="1" dirty="0">
                <a:latin typeface="宋体" panose="02010600030101010101" pitchFamily="2" charset="-122"/>
              </a:rPr>
              <a:t>等价</a:t>
            </a:r>
            <a:r>
              <a:rPr lang="zh-CN" altLang="en-US" sz="2800" b="1" dirty="0">
                <a:latin typeface="Times New Roman" panose="02020603050405020304" pitchFamily="18" charset="0"/>
              </a:rPr>
              <a:t>”</a:t>
            </a:r>
            <a:r>
              <a:rPr lang="zh-CN" altLang="en-US" sz="2800" b="1" dirty="0">
                <a:latin typeface="宋体" panose="02010600030101010101" pitchFamily="2" charset="-122"/>
              </a:rPr>
              <a:t>（</a:t>
            </a:r>
            <a:r>
              <a:rPr lang="en-US" altLang="zh-CN" sz="2800" b="1" dirty="0">
                <a:latin typeface="Times New Roman" panose="02020603050405020304" pitchFamily="18" charset="0"/>
              </a:rPr>
              <a:t>equivalence</a:t>
            </a:r>
            <a:r>
              <a:rPr lang="zh-CN" altLang="en-US" sz="2800" b="1" dirty="0">
                <a:latin typeface="宋体" panose="02010600030101010101" pitchFamily="2" charset="-122"/>
              </a:rPr>
              <a:t>）或</a:t>
            </a:r>
            <a:r>
              <a:rPr lang="zh-CN" altLang="en-US" sz="2800" b="1" dirty="0">
                <a:latin typeface="Times New Roman" panose="02020603050405020304" pitchFamily="18" charset="0"/>
              </a:rPr>
              <a:t>“</a:t>
            </a:r>
            <a:r>
              <a:rPr lang="zh-CN" altLang="en-US" sz="2800" b="1" dirty="0">
                <a:latin typeface="宋体" panose="02010600030101010101" pitchFamily="2" charset="-122"/>
              </a:rPr>
              <a:t>双条件</a:t>
            </a:r>
            <a:r>
              <a:rPr lang="zh-CN" altLang="en-US" sz="2800" b="1" dirty="0">
                <a:latin typeface="Times New Roman" panose="02020603050405020304" pitchFamily="18" charset="0"/>
              </a:rPr>
              <a:t>”</a:t>
            </a:r>
            <a:endParaRPr lang="zh-CN" altLang="en-US" sz="2800" b="1" dirty="0">
              <a:latin typeface="宋体" panose="02010600030101010101" pitchFamily="2" charset="-122"/>
            </a:endParaRPr>
          </a:p>
          <a:p>
            <a:pPr eaLnBrk="1" hangingPunct="1">
              <a:lnSpc>
                <a:spcPct val="120000"/>
              </a:lnSpc>
              <a:spcBef>
                <a:spcPct val="50000"/>
              </a:spcBef>
              <a:buClr>
                <a:schemeClr val="accent2"/>
              </a:buClr>
              <a:buFont typeface="Wingdings" panose="05000000000000000000" pitchFamily="2" charset="2"/>
            </a:pPr>
            <a:r>
              <a:rPr lang="zh-CN" altLang="en-US" sz="2800" b="1" dirty="0">
                <a:latin typeface="宋体" panose="02010600030101010101" pitchFamily="2" charset="-122"/>
              </a:rPr>
              <a:t>         （</a:t>
            </a:r>
            <a:r>
              <a:rPr lang="en-US" altLang="zh-CN" sz="2800" b="1" dirty="0">
                <a:latin typeface="Times New Roman" panose="02020603050405020304" pitchFamily="18" charset="0"/>
              </a:rPr>
              <a:t>bicondition</a:t>
            </a:r>
            <a:r>
              <a:rPr lang="zh-CN" altLang="en-US" sz="2800" b="1" dirty="0">
                <a:latin typeface="宋体" panose="02010600030101010101" pitchFamily="2" charset="-122"/>
              </a:rPr>
              <a:t>）。</a:t>
            </a:r>
          </a:p>
          <a:p>
            <a:pPr eaLnBrk="1" hangingPunct="1">
              <a:lnSpc>
                <a:spcPct val="120000"/>
              </a:lnSpc>
              <a:spcBef>
                <a:spcPct val="20000"/>
              </a:spcBef>
              <a:buClr>
                <a:schemeClr val="accent2"/>
              </a:buClr>
              <a:buFont typeface="Wingdings" panose="05000000000000000000" pitchFamily="2" charset="2"/>
            </a:pPr>
            <a:r>
              <a:rPr lang="zh-CN" altLang="en-US" sz="2800" b="1" dirty="0">
                <a:latin typeface="宋体" panose="02010600030101010101" pitchFamily="2" charset="-122"/>
              </a:rPr>
              <a:t>             </a:t>
            </a:r>
            <a:r>
              <a:rPr lang="en-US" altLang="zh-CN" sz="2800" b="1" i="1" dirty="0">
                <a:latin typeface="Times New Roman" panose="02020603050405020304" pitchFamily="18" charset="0"/>
              </a:rPr>
              <a:t>P</a:t>
            </a:r>
            <a:r>
              <a:rPr lang="en-US" altLang="zh-CN" sz="2800" b="1" dirty="0">
                <a:latin typeface="Times New Roman" panose="02020603050405020304" pitchFamily="18" charset="0"/>
              </a:rPr>
              <a:t> </a:t>
            </a:r>
            <a:r>
              <a:rPr lang="en-US" altLang="zh-CN" sz="3200" b="1" dirty="0">
                <a:latin typeface="Times New Roman" panose="02020603050405020304" pitchFamily="18" charset="0"/>
                <a:sym typeface="Wingdings 3" panose="05040102010807070707" pitchFamily="18" charset="2"/>
              </a:rPr>
              <a:t> </a:t>
            </a:r>
            <a:r>
              <a:rPr lang="en-US" altLang="zh-CN" sz="2800" b="1" i="1" dirty="0">
                <a:latin typeface="Times New Roman" panose="02020603050405020304" pitchFamily="18" charset="0"/>
              </a:rPr>
              <a:t>Q</a:t>
            </a:r>
            <a:r>
              <a:rPr lang="en-US" altLang="zh-CN" sz="2800" b="1" dirty="0">
                <a:latin typeface="宋体" panose="02010600030101010101" pitchFamily="2" charset="-122"/>
              </a:rPr>
              <a:t>: </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P</a:t>
            </a:r>
            <a:r>
              <a:rPr lang="zh-CN" altLang="en-US" sz="2800" b="1" dirty="0">
                <a:latin typeface="宋体" panose="02010600030101010101" pitchFamily="2" charset="-122"/>
              </a:rPr>
              <a:t>当且仅当</a:t>
            </a:r>
            <a:r>
              <a:rPr lang="en-US" altLang="zh-CN" sz="2800" b="1" i="1" dirty="0">
                <a:latin typeface="Times New Roman" panose="02020603050405020304" pitchFamily="18" charset="0"/>
              </a:rPr>
              <a:t>Q</a:t>
            </a:r>
            <a:r>
              <a:rPr lang="en-US" altLang="zh-CN" sz="2800" b="1" dirty="0">
                <a:latin typeface="Times New Roman" panose="02020603050405020304" pitchFamily="18" charset="0"/>
              </a:rPr>
              <a:t>”</a:t>
            </a:r>
            <a:r>
              <a:rPr lang="zh-CN" altLang="en-US" sz="2800" b="1" dirty="0">
                <a:latin typeface="宋体" panose="02010600030101010101" pitchFamily="2" charset="-122"/>
              </a:rPr>
              <a:t>。</a:t>
            </a:r>
            <a:r>
              <a:rPr lang="zh-CN" altLang="en-US" sz="2800" b="1" dirty="0">
                <a:latin typeface="Arial" panose="020B0604020202020204" pitchFamily="34" charset="0"/>
              </a:rPr>
              <a:t> </a:t>
            </a:r>
          </a:p>
        </p:txBody>
      </p:sp>
      <p:pic>
        <p:nvPicPr>
          <p:cNvPr id="2" name="图片 1"/>
          <p:cNvPicPr>
            <a:picLocks noChangeAspect="1"/>
          </p:cNvPicPr>
          <p:nvPr/>
        </p:nvPicPr>
        <p:blipFill>
          <a:blip r:embed="rId2"/>
          <a:stretch>
            <a:fillRect/>
          </a:stretch>
        </p:blipFill>
        <p:spPr>
          <a:xfrm>
            <a:off x="1659255" y="1852295"/>
            <a:ext cx="342265" cy="26670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3235"/>
                                        </p:tgtEl>
                                        <p:attrNameLst>
                                          <p:attrName>style.visibility</p:attrName>
                                        </p:attrNameLst>
                                      </p:cBhvr>
                                      <p:to>
                                        <p:strVal val="visible"/>
                                      </p:to>
                                    </p:set>
                                    <p:animEffect transition="in" filter="blinds(horizontal)">
                                      <p:cBhvr>
                                        <p:cTn id="7" dur="500"/>
                                        <p:tgtEl>
                                          <p:spTgt spid="2232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3237"/>
                                        </p:tgtEl>
                                        <p:attrNameLst>
                                          <p:attrName>style.visibility</p:attrName>
                                        </p:attrNameLst>
                                      </p:cBhvr>
                                      <p:to>
                                        <p:strVal val="visible"/>
                                      </p:to>
                                    </p:set>
                                  </p:childTnLst>
                                  <p:subTnLst>
                                    <p:set>
                                      <p:cBhvr override="childStyle">
                                        <p:cTn dur="1" fill="hold" display="0" masterRel="nextClick" afterEffect="1"/>
                                        <p:tgtEl>
                                          <p:spTgt spid="223237"/>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223238"/>
                                        </p:tgtEl>
                                        <p:attrNameLst>
                                          <p:attrName>style.visibility</p:attrName>
                                        </p:attrNameLst>
                                      </p:cBhvr>
                                      <p:to>
                                        <p:strVal val="visible"/>
                                      </p:to>
                                    </p:set>
                                    <p:anim calcmode="lin" valueType="num">
                                      <p:cBhvr additive="base">
                                        <p:cTn id="16" dur="500" fill="hold"/>
                                        <p:tgtEl>
                                          <p:spTgt spid="223238"/>
                                        </p:tgtEl>
                                        <p:attrNameLst>
                                          <p:attrName>ppt_x</p:attrName>
                                        </p:attrNameLst>
                                      </p:cBhvr>
                                      <p:tavLst>
                                        <p:tav tm="0">
                                          <p:val>
                                            <p:strVal val="0-#ppt_w/2"/>
                                          </p:val>
                                        </p:tav>
                                        <p:tav tm="100000">
                                          <p:val>
                                            <p:strVal val="#ppt_x"/>
                                          </p:val>
                                        </p:tav>
                                      </p:tavLst>
                                    </p:anim>
                                    <p:anim calcmode="lin" valueType="num">
                                      <p:cBhvr additive="base">
                                        <p:cTn id="17" dur="500" fill="hold"/>
                                        <p:tgtEl>
                                          <p:spTgt spid="223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p:bldP spid="223237" grpId="0" bldLvl="0" animBg="1"/>
      <p:bldP spid="22323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53</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37891" name="标题 225281"/>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3  </a:t>
            </a:r>
            <a:r>
              <a:rPr lang="zh-CN" altLang="en-US" dirty="0">
                <a:latin typeface="Times New Roman" panose="02020603050405020304" pitchFamily="18" charset="0"/>
              </a:rPr>
              <a:t>谓词公式</a:t>
            </a:r>
          </a:p>
        </p:txBody>
      </p:sp>
      <p:sp>
        <p:nvSpPr>
          <p:cNvPr id="37892" name="文本占位符 225282"/>
          <p:cNvSpPr>
            <a:spLocks noGrp="1"/>
          </p:cNvSpPr>
          <p:nvPr>
            <p:ph idx="1"/>
          </p:nvPr>
        </p:nvSpPr>
        <p:spPr>
          <a:xfrm>
            <a:off x="250825" y="908050"/>
            <a:ext cx="8642350" cy="1960563"/>
          </a:xfrm>
        </p:spPr>
        <p:txBody>
          <a:bodyPr vert="horz" wrap="square" lIns="91440" tIns="45720" rIns="91440" bIns="45720" anchor="t"/>
          <a:lstStyle/>
          <a:p>
            <a:pPr eaLnBrk="1" hangingPunct="1">
              <a:buNone/>
            </a:pPr>
            <a:r>
              <a:rPr lang="en-US" altLang="zh-CN" b="1" dirty="0">
                <a:latin typeface="Times New Roman" panose="02020603050405020304" pitchFamily="18" charset="0"/>
              </a:rPr>
              <a:t>  2. </a:t>
            </a:r>
            <a:r>
              <a:rPr lang="zh-CN" altLang="en-US" b="1" dirty="0">
                <a:latin typeface="Times New Roman" panose="02020603050405020304" pitchFamily="18" charset="0"/>
              </a:rPr>
              <a:t>量词（</a:t>
            </a:r>
            <a:r>
              <a:rPr lang="en-US" altLang="zh-CN" b="1" dirty="0">
                <a:latin typeface="Times New Roman" panose="02020603050405020304" pitchFamily="18" charset="0"/>
              </a:rPr>
              <a:t>quantifier</a:t>
            </a:r>
            <a:r>
              <a:rPr lang="zh-CN" altLang="en-US" b="1" dirty="0">
                <a:latin typeface="Times New Roman" panose="02020603050405020304" pitchFamily="18" charset="0"/>
              </a:rPr>
              <a:t>）</a:t>
            </a:r>
          </a:p>
          <a:p>
            <a:pPr eaLnBrk="1" hangingPunct="1">
              <a:buNone/>
            </a:pPr>
            <a:r>
              <a:rPr lang="zh-CN" altLang="en-US" sz="2600" b="1" dirty="0">
                <a:latin typeface="宋体" panose="02010600030101010101" pitchFamily="2" charset="-122"/>
              </a:rPr>
              <a:t>（</a:t>
            </a:r>
            <a:r>
              <a:rPr lang="en-US" altLang="zh-CN" sz="2600" b="1" dirty="0">
                <a:latin typeface="Times New Roman" panose="02020603050405020304" pitchFamily="18" charset="0"/>
              </a:rPr>
              <a:t>1</a:t>
            </a:r>
            <a:r>
              <a:rPr lang="zh-CN" altLang="en-US" sz="2600" b="1" dirty="0">
                <a:latin typeface="宋体" panose="02010600030101010101" pitchFamily="2" charset="-122"/>
              </a:rPr>
              <a:t>）全称量词（</a:t>
            </a:r>
            <a:r>
              <a:rPr lang="en-US" altLang="zh-CN" sz="2600" b="1" dirty="0">
                <a:latin typeface="Times New Roman" panose="02020603050405020304" pitchFamily="18" charset="0"/>
              </a:rPr>
              <a:t>universal quantifier</a:t>
            </a:r>
            <a:r>
              <a:rPr lang="zh-CN" altLang="en-US" sz="2600" b="1" dirty="0">
                <a:latin typeface="宋体" panose="02010600030101010101" pitchFamily="2" charset="-122"/>
              </a:rPr>
              <a:t>）（  </a:t>
            </a:r>
            <a:r>
              <a:rPr lang="en-US" altLang="zh-CN" sz="2600" b="1" i="1" dirty="0">
                <a:latin typeface="Times New Roman" panose="02020603050405020304" pitchFamily="18" charset="0"/>
              </a:rPr>
              <a:t>x</a:t>
            </a:r>
            <a:r>
              <a:rPr lang="zh-CN" altLang="en-US" sz="2600" b="1" dirty="0">
                <a:latin typeface="宋体" panose="02010600030101010101" pitchFamily="2" charset="-122"/>
              </a:rPr>
              <a:t>）：</a:t>
            </a:r>
            <a:r>
              <a:rPr lang="zh-CN" altLang="en-US" sz="2600" dirty="0">
                <a:latin typeface="Times New Roman" panose="02020603050405020304" pitchFamily="18" charset="0"/>
              </a:rPr>
              <a:t>“</a:t>
            </a:r>
            <a:r>
              <a:rPr lang="zh-CN" altLang="en-US" sz="2600" dirty="0">
                <a:latin typeface="宋体" panose="02010600030101010101" pitchFamily="2" charset="-122"/>
              </a:rPr>
              <a:t>对个体域中的所有（或任一个）个体 </a:t>
            </a:r>
            <a:r>
              <a:rPr lang="en-US" altLang="zh-CN" sz="2600" i="1" dirty="0">
                <a:latin typeface="Times New Roman" panose="02020603050405020304" pitchFamily="18" charset="0"/>
              </a:rPr>
              <a:t>x </a:t>
            </a:r>
            <a:r>
              <a:rPr lang="en-US" altLang="zh-CN" sz="2600" dirty="0">
                <a:latin typeface="Times New Roman" panose="02020603050405020304" pitchFamily="18" charset="0"/>
              </a:rPr>
              <a:t>”</a:t>
            </a:r>
            <a:r>
              <a:rPr lang="zh-CN" altLang="en-US" sz="2600" dirty="0">
                <a:latin typeface="宋体" panose="02010600030101010101" pitchFamily="2" charset="-122"/>
              </a:rPr>
              <a:t>。</a:t>
            </a:r>
            <a:r>
              <a:rPr lang="zh-CN" altLang="en-US" sz="2600" dirty="0"/>
              <a:t>  </a:t>
            </a:r>
          </a:p>
        </p:txBody>
      </p:sp>
      <p:graphicFrame>
        <p:nvGraphicFramePr>
          <p:cNvPr id="37893" name="对象 225283"/>
          <p:cNvGraphicFramePr/>
          <p:nvPr/>
        </p:nvGraphicFramePr>
        <p:xfrm>
          <a:off x="6278563" y="1643063"/>
          <a:ext cx="500062" cy="381000"/>
        </p:xfrm>
        <a:graphic>
          <a:graphicData uri="http://schemas.openxmlformats.org/presentationml/2006/ole">
            <mc:AlternateContent xmlns:mc="http://schemas.openxmlformats.org/markup-compatibility/2006">
              <mc:Choice xmlns:v="urn:schemas-microsoft-com:vml" Requires="v">
                <p:oleObj spid="_x0000_s4187" r:id="rId3" imgW="152400" imgH="165100" progId="Equation.3">
                  <p:embed/>
                </p:oleObj>
              </mc:Choice>
              <mc:Fallback>
                <p:oleObj r:id="rId3" imgW="152400" imgH="165100" progId="Equation.3">
                  <p:embed/>
                  <p:pic>
                    <p:nvPicPr>
                      <p:cNvPr id="0" name="图片 3077"/>
                      <p:cNvPicPr/>
                      <p:nvPr/>
                    </p:nvPicPr>
                    <p:blipFill>
                      <a:blip r:embed="rId4"/>
                      <a:stretch>
                        <a:fillRect/>
                      </a:stretch>
                    </p:blipFill>
                    <p:spPr>
                      <a:xfrm>
                        <a:off x="6278563" y="1643063"/>
                        <a:ext cx="500062" cy="381000"/>
                      </a:xfrm>
                      <a:prstGeom prst="rect">
                        <a:avLst/>
                      </a:prstGeom>
                      <a:noFill/>
                      <a:ln w="38100">
                        <a:noFill/>
                        <a:miter/>
                      </a:ln>
                    </p:spPr>
                  </p:pic>
                </p:oleObj>
              </mc:Fallback>
            </mc:AlternateContent>
          </a:graphicData>
        </a:graphic>
      </p:graphicFrame>
      <p:sp>
        <p:nvSpPr>
          <p:cNvPr id="37894" name="文本框 225284"/>
          <p:cNvSpPr txBox="1"/>
          <p:nvPr/>
        </p:nvSpPr>
        <p:spPr>
          <a:xfrm>
            <a:off x="596900" y="2800350"/>
            <a:ext cx="8112125" cy="1093788"/>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algn="just" eaLnBrk="1" hangingPunct="1">
              <a:spcBef>
                <a:spcPct val="50000"/>
              </a:spcBef>
            </a:pPr>
            <a:r>
              <a:rPr lang="en-US" altLang="zh-CN" sz="2600" dirty="0">
                <a:latin typeface="Times New Roman" panose="02020603050405020304" pitchFamily="18" charset="0"/>
              </a:rPr>
              <a:t>“</a:t>
            </a:r>
            <a:r>
              <a:rPr lang="zh-CN" altLang="en-US" sz="2600" dirty="0">
                <a:latin typeface="宋体" panose="02010600030101010101" pitchFamily="2" charset="-122"/>
              </a:rPr>
              <a:t>所有的机器人都是灰色的</a:t>
            </a:r>
            <a:r>
              <a:rPr lang="zh-CN" altLang="en-US" sz="2600" dirty="0">
                <a:latin typeface="Times New Roman" panose="02020603050405020304" pitchFamily="18" charset="0"/>
              </a:rPr>
              <a:t>”</a:t>
            </a:r>
            <a:r>
              <a:rPr lang="zh-CN" altLang="en-US" sz="2600" dirty="0">
                <a:latin typeface="宋体" panose="02010600030101010101" pitchFamily="2" charset="-122"/>
              </a:rPr>
              <a:t>：  </a:t>
            </a:r>
          </a:p>
          <a:p>
            <a:pPr algn="just" eaLnBrk="1" hangingPunct="1">
              <a:spcBef>
                <a:spcPct val="50000"/>
              </a:spcBef>
            </a:pPr>
            <a:r>
              <a:rPr lang="zh-CN" altLang="en-US" sz="2600" dirty="0">
                <a:latin typeface="宋体" panose="02010600030101010101" pitchFamily="2" charset="-122"/>
              </a:rPr>
              <a:t>           </a:t>
            </a:r>
            <a:r>
              <a:rPr lang="en-US" altLang="zh-CN" sz="2600" dirty="0">
                <a:latin typeface="Times New Roman" panose="02020603050405020304" pitchFamily="18" charset="0"/>
              </a:rPr>
              <a:t>(    </a:t>
            </a:r>
            <a:r>
              <a:rPr lang="en-US" altLang="zh-CN" sz="2600" i="1" dirty="0">
                <a:latin typeface="Times New Roman" panose="02020603050405020304" pitchFamily="18" charset="0"/>
              </a:rPr>
              <a:t>x</a:t>
            </a:r>
            <a:r>
              <a:rPr lang="en-US" altLang="zh-CN" sz="2600" dirty="0">
                <a:latin typeface="Times New Roman" panose="02020603050405020304" pitchFamily="18" charset="0"/>
              </a:rPr>
              <a:t>)[</a:t>
            </a:r>
            <a:r>
              <a:rPr lang="en-US" altLang="zh-CN" sz="2600" i="1" dirty="0">
                <a:latin typeface="Times New Roman" panose="02020603050405020304" pitchFamily="18" charset="0"/>
              </a:rPr>
              <a:t>ROBOT </a:t>
            </a:r>
            <a:r>
              <a:rPr lang="en-US" altLang="zh-CN" sz="2600" dirty="0">
                <a:latin typeface="Times New Roman" panose="02020603050405020304" pitchFamily="18" charset="0"/>
              </a:rPr>
              <a:t>(</a:t>
            </a:r>
            <a:r>
              <a:rPr lang="en-US" altLang="zh-CN" sz="2600" i="1" dirty="0">
                <a:latin typeface="Times New Roman" panose="02020603050405020304" pitchFamily="18" charset="0"/>
              </a:rPr>
              <a:t>x</a:t>
            </a:r>
            <a:r>
              <a:rPr lang="en-US" altLang="zh-CN" sz="2600" dirty="0">
                <a:latin typeface="Times New Roman" panose="02020603050405020304" pitchFamily="18" charset="0"/>
              </a:rPr>
              <a:t>) </a:t>
            </a:r>
            <a:r>
              <a:rPr lang="en-US" altLang="zh-CN" b="1" dirty="0">
                <a:latin typeface="Arial" panose="020B0604020202020204" pitchFamily="34" charset="0"/>
              </a:rPr>
              <a:t>→</a:t>
            </a:r>
            <a:r>
              <a:rPr lang="en-US" altLang="zh-CN" sz="2600" dirty="0">
                <a:latin typeface="Times New Roman" panose="02020603050405020304" pitchFamily="18" charset="0"/>
              </a:rPr>
              <a:t> </a:t>
            </a:r>
            <a:r>
              <a:rPr lang="en-US" altLang="zh-CN" sz="2600" i="1" dirty="0">
                <a:latin typeface="Times New Roman" panose="02020603050405020304" pitchFamily="18" charset="0"/>
              </a:rPr>
              <a:t>COLOR </a:t>
            </a:r>
            <a:r>
              <a:rPr lang="en-US" altLang="zh-CN" sz="2600" dirty="0">
                <a:latin typeface="Times New Roman" panose="02020603050405020304" pitchFamily="18" charset="0"/>
              </a:rPr>
              <a:t>(</a:t>
            </a:r>
            <a:r>
              <a:rPr lang="en-US" altLang="zh-CN" sz="2600" i="1" dirty="0">
                <a:latin typeface="Times New Roman" panose="02020603050405020304" pitchFamily="18" charset="0"/>
              </a:rPr>
              <a:t>x</a:t>
            </a:r>
            <a:r>
              <a:rPr lang="zh-CN" altLang="en-US" sz="2600" dirty="0">
                <a:latin typeface="宋体" panose="02010600030101010101" pitchFamily="2" charset="-122"/>
              </a:rPr>
              <a:t>，</a:t>
            </a:r>
            <a:r>
              <a:rPr lang="en-US" altLang="zh-CN" sz="2600" i="1" dirty="0">
                <a:latin typeface="Times New Roman" panose="02020603050405020304" pitchFamily="18" charset="0"/>
              </a:rPr>
              <a:t>GRAY</a:t>
            </a:r>
            <a:r>
              <a:rPr lang="en-US" altLang="zh-CN" sz="2600" dirty="0">
                <a:latin typeface="Times New Roman" panose="02020603050405020304" pitchFamily="18" charset="0"/>
              </a:rPr>
              <a:t>)]</a:t>
            </a:r>
            <a:endParaRPr lang="en-US" altLang="zh-CN" sz="2600" dirty="0">
              <a:latin typeface="Times New Roman" panose="02020603050405020304" pitchFamily="18" charset="0"/>
              <a:ea typeface="Times New Roman" panose="02020603050405020304" pitchFamily="18" charset="0"/>
            </a:endParaRPr>
          </a:p>
        </p:txBody>
      </p:sp>
      <p:graphicFrame>
        <p:nvGraphicFramePr>
          <p:cNvPr id="37895" name="对象 225285"/>
          <p:cNvGraphicFramePr/>
          <p:nvPr/>
        </p:nvGraphicFramePr>
        <p:xfrm>
          <a:off x="2625725" y="3500438"/>
          <a:ext cx="500063" cy="381000"/>
        </p:xfrm>
        <a:graphic>
          <a:graphicData uri="http://schemas.openxmlformats.org/presentationml/2006/ole">
            <mc:AlternateContent xmlns:mc="http://schemas.openxmlformats.org/markup-compatibility/2006">
              <mc:Choice xmlns:v="urn:schemas-microsoft-com:vml" Requires="v">
                <p:oleObj spid="_x0000_s4188" r:id="rId5" imgW="152400" imgH="165100" progId="Equation.3">
                  <p:embed/>
                </p:oleObj>
              </mc:Choice>
              <mc:Fallback>
                <p:oleObj r:id="rId5" imgW="152400" imgH="165100" progId="Equation.3">
                  <p:embed/>
                  <p:pic>
                    <p:nvPicPr>
                      <p:cNvPr id="0" name="图片 3086"/>
                      <p:cNvPicPr/>
                      <p:nvPr/>
                    </p:nvPicPr>
                    <p:blipFill>
                      <a:blip r:embed="rId6"/>
                      <a:stretch>
                        <a:fillRect/>
                      </a:stretch>
                    </p:blipFill>
                    <p:spPr>
                      <a:xfrm>
                        <a:off x="2625725" y="3500438"/>
                        <a:ext cx="500063" cy="381000"/>
                      </a:xfrm>
                      <a:prstGeom prst="rect">
                        <a:avLst/>
                      </a:prstGeom>
                      <a:noFill/>
                      <a:ln w="38100">
                        <a:noFill/>
                        <a:miter/>
                      </a:ln>
                    </p:spPr>
                  </p:pic>
                </p:oleObj>
              </mc:Fallback>
            </mc:AlternateContent>
          </a:graphicData>
        </a:graphic>
      </p:graphicFrame>
      <p:sp>
        <p:nvSpPr>
          <p:cNvPr id="37896" name="矩形 225286"/>
          <p:cNvSpPr/>
          <p:nvPr/>
        </p:nvSpPr>
        <p:spPr>
          <a:xfrm>
            <a:off x="4510088" y="3352800"/>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37897" name="文本框 225287"/>
          <p:cNvSpPr txBox="1"/>
          <p:nvPr/>
        </p:nvSpPr>
        <p:spPr>
          <a:xfrm>
            <a:off x="479425" y="4110038"/>
            <a:ext cx="8288338" cy="885825"/>
          </a:xfrm>
          <a:prstGeom prst="rect">
            <a:avLst/>
          </a:prstGeom>
          <a:noFill/>
          <a:ln w="9525">
            <a:noFill/>
          </a:ln>
        </p:spPr>
        <p:txBody>
          <a:bodyPr>
            <a:spAutoFit/>
          </a:bodyPr>
          <a:lstStyle/>
          <a:p>
            <a:pPr eaLnBrk="1" hangingPunct="1">
              <a:spcBef>
                <a:spcPct val="50000"/>
              </a:spcBef>
            </a:pPr>
            <a:r>
              <a:rPr lang="zh-CN" altLang="en-US" sz="2600" b="1" dirty="0">
                <a:latin typeface="宋体" panose="02010600030101010101" pitchFamily="2" charset="-122"/>
              </a:rPr>
              <a:t>（</a:t>
            </a:r>
            <a:r>
              <a:rPr lang="en-US" altLang="zh-CN" sz="2600" b="1" dirty="0">
                <a:latin typeface="Times New Roman" panose="02020603050405020304" pitchFamily="18" charset="0"/>
              </a:rPr>
              <a:t>2</a:t>
            </a:r>
            <a:r>
              <a:rPr lang="zh-CN" altLang="en-US" sz="2600" b="1" dirty="0">
                <a:latin typeface="宋体" panose="02010600030101010101" pitchFamily="2" charset="-122"/>
              </a:rPr>
              <a:t>）存在量词（</a:t>
            </a:r>
            <a:r>
              <a:rPr lang="en-US" altLang="zh-CN" sz="2600" b="1" dirty="0">
                <a:latin typeface="Times New Roman" panose="02020603050405020304" pitchFamily="18" charset="0"/>
              </a:rPr>
              <a:t>existential quantifier</a:t>
            </a:r>
            <a:r>
              <a:rPr lang="zh-CN" altLang="en-US" sz="2600" b="1" dirty="0">
                <a:latin typeface="宋体" panose="02010600030101010101" pitchFamily="2" charset="-122"/>
              </a:rPr>
              <a:t>）（  </a:t>
            </a:r>
            <a:r>
              <a:rPr lang="en-US" altLang="zh-CN" sz="2600" b="1" i="1" dirty="0">
                <a:latin typeface="Times New Roman" panose="02020603050405020304" pitchFamily="18" charset="0"/>
              </a:rPr>
              <a:t>x</a:t>
            </a:r>
            <a:r>
              <a:rPr lang="zh-CN" altLang="en-US" sz="2600" b="1" dirty="0">
                <a:latin typeface="宋体" panose="02010600030101010101" pitchFamily="2" charset="-122"/>
              </a:rPr>
              <a:t>）：</a:t>
            </a:r>
            <a:r>
              <a:rPr lang="zh-CN" altLang="en-US" sz="2600" dirty="0">
                <a:latin typeface="Times New Roman" panose="02020603050405020304" pitchFamily="18" charset="0"/>
              </a:rPr>
              <a:t>“</a:t>
            </a:r>
            <a:r>
              <a:rPr lang="zh-CN" altLang="en-US" sz="2600" dirty="0">
                <a:latin typeface="宋体" panose="02010600030101010101" pitchFamily="2" charset="-122"/>
              </a:rPr>
              <a:t>在个体域中存在个体</a:t>
            </a:r>
            <a:r>
              <a:rPr lang="zh-CN" altLang="en-US" sz="2600" b="1" dirty="0">
                <a:latin typeface="宋体" panose="02010600030101010101" pitchFamily="2" charset="-122"/>
              </a:rPr>
              <a:t> </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zh-CN" altLang="en-US" sz="2600" b="1" dirty="0">
                <a:latin typeface="宋体" panose="02010600030101010101" pitchFamily="2" charset="-122"/>
              </a:rPr>
              <a:t>。</a:t>
            </a:r>
            <a:r>
              <a:rPr lang="zh-CN" altLang="en-US" sz="2600" b="1" dirty="0">
                <a:latin typeface="Arial" panose="020B0604020202020204" pitchFamily="34" charset="0"/>
              </a:rPr>
              <a:t> </a:t>
            </a:r>
          </a:p>
        </p:txBody>
      </p:sp>
      <p:graphicFrame>
        <p:nvGraphicFramePr>
          <p:cNvPr id="37898" name="对象 225288"/>
          <p:cNvGraphicFramePr/>
          <p:nvPr/>
        </p:nvGraphicFramePr>
        <p:xfrm>
          <a:off x="6681788" y="4225925"/>
          <a:ext cx="276225" cy="339725"/>
        </p:xfrm>
        <a:graphic>
          <a:graphicData uri="http://schemas.openxmlformats.org/presentationml/2006/ole">
            <mc:AlternateContent xmlns:mc="http://schemas.openxmlformats.org/markup-compatibility/2006">
              <mc:Choice xmlns:v="urn:schemas-microsoft-com:vml" Requires="v">
                <p:oleObj spid="_x0000_s4189" r:id="rId7" imgW="127000" imgH="152400" progId="Equation.DSMT4">
                  <p:embed/>
                </p:oleObj>
              </mc:Choice>
              <mc:Fallback>
                <p:oleObj r:id="rId7" imgW="127000" imgH="152400" progId="Equation.DSMT4">
                  <p:embed/>
                  <p:pic>
                    <p:nvPicPr>
                      <p:cNvPr id="0" name="图片 3078"/>
                      <p:cNvPicPr/>
                      <p:nvPr/>
                    </p:nvPicPr>
                    <p:blipFill>
                      <a:blip r:embed="rId8"/>
                      <a:stretch>
                        <a:fillRect/>
                      </a:stretch>
                    </p:blipFill>
                    <p:spPr>
                      <a:xfrm>
                        <a:off x="6681788" y="4225925"/>
                        <a:ext cx="276225" cy="339725"/>
                      </a:xfrm>
                      <a:prstGeom prst="rect">
                        <a:avLst/>
                      </a:prstGeom>
                      <a:noFill/>
                      <a:ln w="38100">
                        <a:noFill/>
                        <a:miter/>
                      </a:ln>
                    </p:spPr>
                  </p:pic>
                </p:oleObj>
              </mc:Fallback>
            </mc:AlternateContent>
          </a:graphicData>
        </a:graphic>
      </p:graphicFrame>
      <p:sp>
        <p:nvSpPr>
          <p:cNvPr id="37899" name="文本框 225289"/>
          <p:cNvSpPr txBox="1"/>
          <p:nvPr/>
        </p:nvSpPr>
        <p:spPr>
          <a:xfrm>
            <a:off x="573088" y="5175250"/>
            <a:ext cx="8112125" cy="1093788"/>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algn="just" eaLnBrk="1" hangingPunct="1">
              <a:spcBef>
                <a:spcPct val="50000"/>
              </a:spcBef>
            </a:pPr>
            <a:r>
              <a:rPr lang="en-US" altLang="zh-CN" sz="2600" dirty="0">
                <a:latin typeface="Times New Roman" panose="02020603050405020304" pitchFamily="18" charset="0"/>
              </a:rPr>
              <a:t>“1</a:t>
            </a:r>
            <a:r>
              <a:rPr lang="zh-CN" altLang="en-US" sz="2600" dirty="0">
                <a:latin typeface="Times New Roman" panose="02020603050405020304" pitchFamily="18" charset="0"/>
              </a:rPr>
              <a:t>号房间有个物体”：</a:t>
            </a:r>
          </a:p>
          <a:p>
            <a:pPr algn="ctr" eaLnBrk="1" hangingPunct="1">
              <a:spcBef>
                <a:spcPct val="50000"/>
              </a:spcBef>
            </a:pPr>
            <a:r>
              <a:rPr lang="zh-CN" altLang="en-US" sz="2600" dirty="0">
                <a:latin typeface="Times New Roman" panose="02020603050405020304" pitchFamily="18" charset="0"/>
              </a:rPr>
              <a:t>   （   </a:t>
            </a:r>
            <a:r>
              <a:rPr lang="en-US" altLang="zh-CN" sz="2600" i="1" dirty="0">
                <a:latin typeface="Times New Roman" panose="02020603050405020304" pitchFamily="18" charset="0"/>
              </a:rPr>
              <a:t>x</a:t>
            </a:r>
            <a:r>
              <a:rPr lang="zh-CN" altLang="en-US" sz="2600" dirty="0">
                <a:latin typeface="Times New Roman" panose="02020603050405020304" pitchFamily="18" charset="0"/>
              </a:rPr>
              <a:t>）</a:t>
            </a:r>
            <a:r>
              <a:rPr lang="en-US" altLang="zh-CN" sz="2600" i="1" dirty="0">
                <a:latin typeface="Times New Roman" panose="02020603050405020304" pitchFamily="18" charset="0"/>
              </a:rPr>
              <a:t>INROOM</a:t>
            </a:r>
            <a:r>
              <a:rPr lang="zh-CN" altLang="en-US" sz="2600" dirty="0">
                <a:latin typeface="Times New Roman" panose="02020603050405020304" pitchFamily="18" charset="0"/>
              </a:rPr>
              <a:t>（</a:t>
            </a:r>
            <a:r>
              <a:rPr lang="en-US" altLang="zh-CN" sz="2600" i="1" dirty="0">
                <a:latin typeface="Times New Roman" panose="02020603050405020304" pitchFamily="18" charset="0"/>
              </a:rPr>
              <a:t>x</a:t>
            </a:r>
            <a:r>
              <a:rPr lang="zh-CN" altLang="en-US" sz="2600" dirty="0">
                <a:latin typeface="Times New Roman" panose="02020603050405020304" pitchFamily="18" charset="0"/>
              </a:rPr>
              <a:t>，</a:t>
            </a:r>
            <a:r>
              <a:rPr lang="en-US" altLang="zh-CN" sz="2600" i="1" dirty="0">
                <a:latin typeface="Times New Roman" panose="02020603050405020304" pitchFamily="18" charset="0"/>
              </a:rPr>
              <a:t>r</a:t>
            </a:r>
            <a:r>
              <a:rPr lang="en-US" altLang="zh-CN" sz="2600" dirty="0">
                <a:latin typeface="Times New Roman" panose="02020603050405020304" pitchFamily="18" charset="0"/>
              </a:rPr>
              <a:t>1</a:t>
            </a:r>
            <a:r>
              <a:rPr lang="zh-CN" altLang="en-US" sz="2600" dirty="0">
                <a:latin typeface="Times New Roman" panose="02020603050405020304" pitchFamily="18" charset="0"/>
              </a:rPr>
              <a:t>）</a:t>
            </a:r>
          </a:p>
        </p:txBody>
      </p:sp>
      <p:graphicFrame>
        <p:nvGraphicFramePr>
          <p:cNvPr id="37900" name="对象 225290"/>
          <p:cNvGraphicFramePr/>
          <p:nvPr/>
        </p:nvGraphicFramePr>
        <p:xfrm>
          <a:off x="3155950" y="5884863"/>
          <a:ext cx="276225" cy="339725"/>
        </p:xfrm>
        <a:graphic>
          <a:graphicData uri="http://schemas.openxmlformats.org/presentationml/2006/ole">
            <mc:AlternateContent xmlns:mc="http://schemas.openxmlformats.org/markup-compatibility/2006">
              <mc:Choice xmlns:v="urn:schemas-microsoft-com:vml" Requires="v">
                <p:oleObj spid="_x0000_s4190" r:id="rId9" imgW="127000" imgH="152400" progId="Equation.DSMT4">
                  <p:embed/>
                </p:oleObj>
              </mc:Choice>
              <mc:Fallback>
                <p:oleObj r:id="rId9" imgW="127000" imgH="152400" progId="Equation.DSMT4">
                  <p:embed/>
                  <p:pic>
                    <p:nvPicPr>
                      <p:cNvPr id="0" name="图片 3079"/>
                      <p:cNvPicPr/>
                      <p:nvPr/>
                    </p:nvPicPr>
                    <p:blipFill>
                      <a:blip r:embed="rId8"/>
                      <a:stretch>
                        <a:fillRect/>
                      </a:stretch>
                    </p:blipFill>
                    <p:spPr>
                      <a:xfrm>
                        <a:off x="3155950" y="5884863"/>
                        <a:ext cx="276225" cy="339725"/>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54</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38915" name="标题 226305"/>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3  </a:t>
            </a:r>
            <a:r>
              <a:rPr lang="zh-CN" altLang="en-US" dirty="0">
                <a:latin typeface="Times New Roman" panose="02020603050405020304" pitchFamily="18" charset="0"/>
              </a:rPr>
              <a:t>谓词公式</a:t>
            </a:r>
          </a:p>
        </p:txBody>
      </p:sp>
      <p:sp>
        <p:nvSpPr>
          <p:cNvPr id="38916" name="文本占位符 226306"/>
          <p:cNvSpPr>
            <a:spLocks noGrp="1"/>
          </p:cNvSpPr>
          <p:nvPr>
            <p:ph idx="1"/>
          </p:nvPr>
        </p:nvSpPr>
        <p:spPr>
          <a:xfrm>
            <a:off x="250825" y="836613"/>
            <a:ext cx="8642350" cy="1960562"/>
          </a:xfrm>
        </p:spPr>
        <p:txBody>
          <a:bodyPr vert="horz" wrap="square" lIns="91440" tIns="45720" rIns="91440" bIns="45720" anchor="t"/>
          <a:lstStyle/>
          <a:p>
            <a:pPr eaLnBrk="1" hangingPunct="1">
              <a:buNone/>
            </a:pPr>
            <a:r>
              <a:rPr lang="zh-CN" altLang="en-US" b="1" dirty="0">
                <a:latin typeface="宋体" panose="02010600030101010101" pitchFamily="2" charset="-122"/>
              </a:rPr>
              <a:t>全称量词和存在量词举例：</a:t>
            </a:r>
          </a:p>
        </p:txBody>
      </p:sp>
      <p:sp>
        <p:nvSpPr>
          <p:cNvPr id="38917" name="矩形 226307"/>
          <p:cNvSpPr/>
          <p:nvPr/>
        </p:nvSpPr>
        <p:spPr>
          <a:xfrm>
            <a:off x="4510088" y="3352800"/>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38918" name="文本框 226308"/>
          <p:cNvSpPr txBox="1"/>
          <p:nvPr/>
        </p:nvSpPr>
        <p:spPr>
          <a:xfrm>
            <a:off x="349250" y="1525588"/>
            <a:ext cx="8445500" cy="4619625"/>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algn="just" eaLnBrk="1" hangingPunct="1">
              <a:spcBef>
                <a:spcPct val="50000"/>
              </a:spcBef>
            </a:pPr>
            <a:endParaRPr lang="en-US" altLang="zh-CN" sz="1000" dirty="0">
              <a:latin typeface="Times New Roman" panose="02020603050405020304" pitchFamily="18" charset="0"/>
            </a:endParaRPr>
          </a:p>
          <a:p>
            <a:pPr algn="just" eaLnBrk="1" hangingPunct="1">
              <a:buClr>
                <a:schemeClr val="accent2"/>
              </a:buClr>
              <a:buFont typeface="Wingdings" panose="05000000000000000000" pitchFamily="2" charset="2"/>
              <a:buChar char="§"/>
            </a:pPr>
            <a:r>
              <a:rPr lang="en-US" altLang="zh-CN" sz="2600" b="1" dirty="0">
                <a:latin typeface="Times New Roman" panose="02020603050405020304" pitchFamily="18" charset="0"/>
              </a:rPr>
              <a:t> (   </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F</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 </a:t>
            </a:r>
            <a:r>
              <a:rPr lang="zh-CN" altLang="en-US" sz="2600" b="1" dirty="0">
                <a:latin typeface="Times New Roman" panose="02020603050405020304" pitchFamily="18" charset="0"/>
              </a:rPr>
              <a:t>表示对于个体域中的任何个体</a:t>
            </a:r>
            <a:r>
              <a:rPr lang="en-US" altLang="zh-CN" sz="2600" b="1" i="1" dirty="0">
                <a:latin typeface="Times New Roman" panose="02020603050405020304" pitchFamily="18" charset="0"/>
              </a:rPr>
              <a:t>x</a:t>
            </a:r>
            <a:r>
              <a:rPr lang="zh-CN" altLang="en-US" sz="2600" b="1" dirty="0">
                <a:latin typeface="Times New Roman" panose="02020603050405020304" pitchFamily="18" charset="0"/>
              </a:rPr>
              <a:t>都存在个体</a:t>
            </a:r>
            <a:r>
              <a:rPr lang="en-US" altLang="zh-CN" sz="2600" b="1" i="1" dirty="0">
                <a:latin typeface="Times New Roman" panose="02020603050405020304" pitchFamily="18" charset="0"/>
              </a:rPr>
              <a:t>y</a:t>
            </a:r>
            <a:r>
              <a:rPr lang="zh-CN" altLang="en-US" sz="2600" b="1" dirty="0">
                <a:latin typeface="Times New Roman" panose="02020603050405020304" pitchFamily="18" charset="0"/>
              </a:rPr>
              <a:t>，</a:t>
            </a:r>
            <a:r>
              <a:rPr lang="en-US" altLang="zh-CN" sz="2600" b="1" i="1" dirty="0">
                <a:latin typeface="Times New Roman" panose="02020603050405020304" pitchFamily="18" charset="0"/>
              </a:rPr>
              <a:t>x</a:t>
            </a:r>
            <a:r>
              <a:rPr lang="zh-CN" altLang="en-US" sz="2600" b="1" dirty="0">
                <a:latin typeface="Times New Roman" panose="02020603050405020304" pitchFamily="18" charset="0"/>
              </a:rPr>
              <a:t>与</a:t>
            </a:r>
            <a:r>
              <a:rPr lang="en-US" altLang="zh-CN" sz="2600" b="1" i="1" dirty="0">
                <a:latin typeface="Times New Roman" panose="02020603050405020304" pitchFamily="18" charset="0"/>
              </a:rPr>
              <a:t>y</a:t>
            </a:r>
            <a:r>
              <a:rPr lang="zh-CN" altLang="en-US" sz="2600" b="1" dirty="0">
                <a:latin typeface="Times New Roman" panose="02020603050405020304" pitchFamily="18" charset="0"/>
              </a:rPr>
              <a:t>是朋友。</a:t>
            </a:r>
          </a:p>
          <a:p>
            <a:pPr algn="just" eaLnBrk="1" hangingPunct="1">
              <a:spcBef>
                <a:spcPct val="100000"/>
              </a:spcBef>
              <a:buClr>
                <a:schemeClr val="accent2"/>
              </a:buClr>
              <a:buFont typeface="Wingdings" panose="05000000000000000000" pitchFamily="2" charset="2"/>
              <a:buChar char="§"/>
            </a:pPr>
            <a:r>
              <a:rPr lang="zh-CN" altLang="en-US" sz="2600" b="1" dirty="0">
                <a:latin typeface="Times New Roman" panose="02020603050405020304" pitchFamily="18" charset="0"/>
              </a:rPr>
              <a:t> </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F</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 </a:t>
            </a:r>
            <a:r>
              <a:rPr lang="zh-CN" altLang="en-US" sz="2600" b="1" dirty="0">
                <a:latin typeface="Times New Roman" panose="02020603050405020304" pitchFamily="18" charset="0"/>
              </a:rPr>
              <a:t>表示在个体域中存在个体</a:t>
            </a:r>
            <a:r>
              <a:rPr lang="en-US" altLang="zh-CN" sz="2600" b="1" i="1" dirty="0">
                <a:latin typeface="Times New Roman" panose="02020603050405020304" pitchFamily="18" charset="0"/>
              </a:rPr>
              <a:t>x</a:t>
            </a:r>
            <a:r>
              <a:rPr lang="zh-CN" altLang="en-US" sz="2600" b="1" dirty="0">
                <a:latin typeface="Times New Roman" panose="02020603050405020304" pitchFamily="18" charset="0"/>
              </a:rPr>
              <a:t>，与个体域中的任何个体</a:t>
            </a:r>
            <a:r>
              <a:rPr lang="en-US" altLang="zh-CN" sz="2600" b="1" i="1" dirty="0">
                <a:latin typeface="Times New Roman" panose="02020603050405020304" pitchFamily="18" charset="0"/>
              </a:rPr>
              <a:t>y</a:t>
            </a:r>
            <a:r>
              <a:rPr lang="zh-CN" altLang="en-US" sz="2600" b="1" dirty="0">
                <a:latin typeface="Times New Roman" panose="02020603050405020304" pitchFamily="18" charset="0"/>
              </a:rPr>
              <a:t>都是朋友。</a:t>
            </a:r>
          </a:p>
          <a:p>
            <a:pPr algn="just" eaLnBrk="1" hangingPunct="1">
              <a:spcBef>
                <a:spcPct val="100000"/>
              </a:spcBef>
              <a:buClr>
                <a:schemeClr val="accent2"/>
              </a:buClr>
              <a:buFont typeface="Wingdings" panose="05000000000000000000" pitchFamily="2" charset="2"/>
              <a:buChar char="§"/>
            </a:pPr>
            <a:r>
              <a:rPr lang="zh-CN" altLang="en-US" sz="2600" b="1" dirty="0">
                <a:latin typeface="Times New Roman" panose="02020603050405020304" pitchFamily="18" charset="0"/>
              </a:rPr>
              <a:t> </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F</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 </a:t>
            </a:r>
            <a:r>
              <a:rPr lang="zh-CN" altLang="en-US" sz="2600" b="1" dirty="0">
                <a:latin typeface="Times New Roman" panose="02020603050405020304" pitchFamily="18" charset="0"/>
              </a:rPr>
              <a:t>表示在个体域中存在个体</a:t>
            </a:r>
            <a:r>
              <a:rPr lang="en-US" altLang="zh-CN" sz="2600" b="1" i="1" dirty="0">
                <a:latin typeface="Times New Roman" panose="02020603050405020304" pitchFamily="18" charset="0"/>
              </a:rPr>
              <a:t>x</a:t>
            </a:r>
            <a:r>
              <a:rPr lang="zh-CN" altLang="en-US" sz="2600" b="1" dirty="0">
                <a:latin typeface="Times New Roman" panose="02020603050405020304" pitchFamily="18" charset="0"/>
              </a:rPr>
              <a:t>与个体</a:t>
            </a:r>
            <a:r>
              <a:rPr lang="en-US" altLang="zh-CN" sz="2600" b="1" i="1" dirty="0">
                <a:latin typeface="Times New Roman" panose="02020603050405020304" pitchFamily="18" charset="0"/>
              </a:rPr>
              <a:t>y</a:t>
            </a:r>
            <a:r>
              <a:rPr lang="zh-CN" altLang="en-US" sz="2600" b="1" dirty="0">
                <a:latin typeface="Times New Roman" panose="02020603050405020304" pitchFamily="18" charset="0"/>
              </a:rPr>
              <a:t>，</a:t>
            </a:r>
            <a:r>
              <a:rPr lang="en-US" altLang="zh-CN" sz="2600" b="1" i="1" dirty="0">
                <a:latin typeface="Times New Roman" panose="02020603050405020304" pitchFamily="18" charset="0"/>
              </a:rPr>
              <a:t>x</a:t>
            </a:r>
            <a:r>
              <a:rPr lang="zh-CN" altLang="en-US" sz="2600" b="1" dirty="0">
                <a:latin typeface="Times New Roman" panose="02020603050405020304" pitchFamily="18" charset="0"/>
              </a:rPr>
              <a:t>与</a:t>
            </a:r>
            <a:r>
              <a:rPr lang="en-US" altLang="zh-CN" sz="2600" b="1" i="1" dirty="0">
                <a:latin typeface="Times New Roman" panose="02020603050405020304" pitchFamily="18" charset="0"/>
              </a:rPr>
              <a:t>y</a:t>
            </a:r>
            <a:r>
              <a:rPr lang="zh-CN" altLang="en-US" sz="2600" b="1" dirty="0">
                <a:latin typeface="Times New Roman" panose="02020603050405020304" pitchFamily="18" charset="0"/>
              </a:rPr>
              <a:t>是朋友。</a:t>
            </a:r>
          </a:p>
          <a:p>
            <a:pPr algn="just" eaLnBrk="1" hangingPunct="1">
              <a:spcBef>
                <a:spcPct val="100000"/>
              </a:spcBef>
              <a:buClr>
                <a:schemeClr val="accent2"/>
              </a:buClr>
              <a:buFont typeface="Wingdings" panose="05000000000000000000" pitchFamily="2" charset="2"/>
              <a:buChar char="§"/>
            </a:pPr>
            <a:r>
              <a:rPr lang="zh-CN" altLang="en-US" sz="2600" b="1" dirty="0">
                <a:latin typeface="Times New Roman" panose="02020603050405020304" pitchFamily="18" charset="0"/>
              </a:rPr>
              <a:t> </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F</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 </a:t>
            </a:r>
            <a:r>
              <a:rPr lang="zh-CN" altLang="en-US" sz="2600" b="1" dirty="0">
                <a:latin typeface="Times New Roman" panose="02020603050405020304" pitchFamily="18" charset="0"/>
              </a:rPr>
              <a:t>表示对于个体域中的任何两个个体</a:t>
            </a:r>
            <a:r>
              <a:rPr lang="en-US" altLang="zh-CN" sz="2600" b="1" i="1" dirty="0">
                <a:latin typeface="Times New Roman" panose="02020603050405020304" pitchFamily="18" charset="0"/>
              </a:rPr>
              <a:t>x</a:t>
            </a:r>
            <a:r>
              <a:rPr lang="zh-CN" altLang="en-US" sz="2600" b="1" dirty="0">
                <a:latin typeface="Times New Roman" panose="02020603050405020304" pitchFamily="18" charset="0"/>
              </a:rPr>
              <a:t>和</a:t>
            </a:r>
            <a:r>
              <a:rPr lang="en-US" altLang="zh-CN" sz="2600" b="1" i="1" dirty="0">
                <a:latin typeface="Times New Roman" panose="02020603050405020304" pitchFamily="18" charset="0"/>
              </a:rPr>
              <a:t>y</a:t>
            </a:r>
            <a:r>
              <a:rPr lang="zh-CN" altLang="en-US" sz="2600" b="1" dirty="0">
                <a:latin typeface="Times New Roman" panose="02020603050405020304" pitchFamily="18" charset="0"/>
              </a:rPr>
              <a:t>，</a:t>
            </a:r>
            <a:r>
              <a:rPr lang="en-US" altLang="zh-CN" sz="2600" b="1" i="1" dirty="0">
                <a:latin typeface="Times New Roman" panose="02020603050405020304" pitchFamily="18" charset="0"/>
              </a:rPr>
              <a:t>x</a:t>
            </a:r>
            <a:r>
              <a:rPr lang="zh-CN" altLang="en-US" sz="2600" b="1" dirty="0">
                <a:latin typeface="Times New Roman" panose="02020603050405020304" pitchFamily="18" charset="0"/>
              </a:rPr>
              <a:t>与</a:t>
            </a:r>
            <a:r>
              <a:rPr lang="en-US" altLang="zh-CN" sz="2600" b="1" i="1" dirty="0">
                <a:latin typeface="Times New Roman" panose="02020603050405020304" pitchFamily="18" charset="0"/>
              </a:rPr>
              <a:t>y</a:t>
            </a:r>
            <a:r>
              <a:rPr lang="zh-CN" altLang="en-US" sz="2600" b="1" dirty="0">
                <a:latin typeface="Times New Roman" panose="02020603050405020304" pitchFamily="18" charset="0"/>
              </a:rPr>
              <a:t>都是朋友。</a:t>
            </a:r>
            <a:r>
              <a:rPr lang="zh-CN" altLang="en-US" sz="2600" dirty="0">
                <a:latin typeface="Times New Roman" panose="02020603050405020304" pitchFamily="18" charset="0"/>
              </a:rPr>
              <a:t>      </a:t>
            </a:r>
          </a:p>
        </p:txBody>
      </p:sp>
      <p:graphicFrame>
        <p:nvGraphicFramePr>
          <p:cNvPr id="38919" name="对象 226309"/>
          <p:cNvGraphicFramePr/>
          <p:nvPr/>
        </p:nvGraphicFramePr>
        <p:xfrm>
          <a:off x="1517650" y="2967038"/>
          <a:ext cx="520700" cy="381000"/>
        </p:xfrm>
        <a:graphic>
          <a:graphicData uri="http://schemas.openxmlformats.org/presentationml/2006/ole">
            <mc:AlternateContent xmlns:mc="http://schemas.openxmlformats.org/markup-compatibility/2006">
              <mc:Choice xmlns:v="urn:schemas-microsoft-com:vml" Requires="v">
                <p:oleObj spid="_x0000_s5299" r:id="rId3" imgW="152400" imgH="165100" progId="Equation.3">
                  <p:embed/>
                </p:oleObj>
              </mc:Choice>
              <mc:Fallback>
                <p:oleObj r:id="rId3" imgW="152400" imgH="165100" progId="Equation.3">
                  <p:embed/>
                  <p:pic>
                    <p:nvPicPr>
                      <p:cNvPr id="0" name="图片 3080"/>
                      <p:cNvPicPr/>
                      <p:nvPr/>
                    </p:nvPicPr>
                    <p:blipFill>
                      <a:blip r:embed="rId4"/>
                      <a:stretch>
                        <a:fillRect/>
                      </a:stretch>
                    </p:blipFill>
                    <p:spPr>
                      <a:xfrm>
                        <a:off x="1517650" y="2967038"/>
                        <a:ext cx="520700" cy="381000"/>
                      </a:xfrm>
                      <a:prstGeom prst="rect">
                        <a:avLst/>
                      </a:prstGeom>
                      <a:noFill/>
                      <a:ln w="38100">
                        <a:noFill/>
                        <a:miter/>
                      </a:ln>
                    </p:spPr>
                  </p:pic>
                </p:oleObj>
              </mc:Fallback>
            </mc:AlternateContent>
          </a:graphicData>
        </a:graphic>
      </p:graphicFrame>
      <p:graphicFrame>
        <p:nvGraphicFramePr>
          <p:cNvPr id="38920" name="对象 226310"/>
          <p:cNvGraphicFramePr/>
          <p:nvPr/>
        </p:nvGraphicFramePr>
        <p:xfrm>
          <a:off x="787400" y="1735138"/>
          <a:ext cx="504825" cy="398462"/>
        </p:xfrm>
        <a:graphic>
          <a:graphicData uri="http://schemas.openxmlformats.org/presentationml/2006/ole">
            <mc:AlternateContent xmlns:mc="http://schemas.openxmlformats.org/markup-compatibility/2006">
              <mc:Choice xmlns:v="urn:schemas-microsoft-com:vml" Requires="v">
                <p:oleObj spid="_x0000_s5300" r:id="rId5" imgW="152400" imgH="165100" progId="Equation.3">
                  <p:embed/>
                </p:oleObj>
              </mc:Choice>
              <mc:Fallback>
                <p:oleObj r:id="rId5" imgW="152400" imgH="165100" progId="Equation.3">
                  <p:embed/>
                  <p:pic>
                    <p:nvPicPr>
                      <p:cNvPr id="0" name="图片 3083"/>
                      <p:cNvPicPr/>
                      <p:nvPr/>
                    </p:nvPicPr>
                    <p:blipFill>
                      <a:blip r:embed="rId6"/>
                      <a:stretch>
                        <a:fillRect/>
                      </a:stretch>
                    </p:blipFill>
                    <p:spPr>
                      <a:xfrm>
                        <a:off x="787400" y="1735138"/>
                        <a:ext cx="504825" cy="398462"/>
                      </a:xfrm>
                      <a:prstGeom prst="rect">
                        <a:avLst/>
                      </a:prstGeom>
                      <a:noFill/>
                      <a:ln w="38100">
                        <a:noFill/>
                        <a:miter/>
                      </a:ln>
                    </p:spPr>
                  </p:pic>
                </p:oleObj>
              </mc:Fallback>
            </mc:AlternateContent>
          </a:graphicData>
        </a:graphic>
      </p:graphicFrame>
      <p:graphicFrame>
        <p:nvGraphicFramePr>
          <p:cNvPr id="38921" name="对象 226311"/>
          <p:cNvGraphicFramePr/>
          <p:nvPr/>
        </p:nvGraphicFramePr>
        <p:xfrm>
          <a:off x="1535113" y="1809750"/>
          <a:ext cx="287337" cy="339725"/>
        </p:xfrm>
        <a:graphic>
          <a:graphicData uri="http://schemas.openxmlformats.org/presentationml/2006/ole">
            <mc:AlternateContent xmlns:mc="http://schemas.openxmlformats.org/markup-compatibility/2006">
              <mc:Choice xmlns:v="urn:schemas-microsoft-com:vml" Requires="v">
                <p:oleObj spid="_x0000_s5301" r:id="rId7" imgW="127000" imgH="152400" progId="Equation.DSMT4">
                  <p:embed/>
                </p:oleObj>
              </mc:Choice>
              <mc:Fallback>
                <p:oleObj r:id="rId7" imgW="127000" imgH="152400" progId="Equation.DSMT4">
                  <p:embed/>
                  <p:pic>
                    <p:nvPicPr>
                      <p:cNvPr id="0" name="图片 3081"/>
                      <p:cNvPicPr/>
                      <p:nvPr/>
                    </p:nvPicPr>
                    <p:blipFill>
                      <a:blip r:embed="rId8"/>
                      <a:stretch>
                        <a:fillRect/>
                      </a:stretch>
                    </p:blipFill>
                    <p:spPr>
                      <a:xfrm>
                        <a:off x="1535113" y="1809750"/>
                        <a:ext cx="287337" cy="339725"/>
                      </a:xfrm>
                      <a:prstGeom prst="rect">
                        <a:avLst/>
                      </a:prstGeom>
                      <a:noFill/>
                      <a:ln w="38100">
                        <a:noFill/>
                        <a:miter/>
                      </a:ln>
                    </p:spPr>
                  </p:pic>
                </p:oleObj>
              </mc:Fallback>
            </mc:AlternateContent>
          </a:graphicData>
        </a:graphic>
      </p:graphicFrame>
      <p:graphicFrame>
        <p:nvGraphicFramePr>
          <p:cNvPr id="38922" name="对象 226312"/>
          <p:cNvGraphicFramePr/>
          <p:nvPr/>
        </p:nvGraphicFramePr>
        <p:xfrm>
          <a:off x="800100" y="2992438"/>
          <a:ext cx="287338" cy="339725"/>
        </p:xfrm>
        <a:graphic>
          <a:graphicData uri="http://schemas.openxmlformats.org/presentationml/2006/ole">
            <mc:AlternateContent xmlns:mc="http://schemas.openxmlformats.org/markup-compatibility/2006">
              <mc:Choice xmlns:v="urn:schemas-microsoft-com:vml" Requires="v">
                <p:oleObj spid="_x0000_s5302" r:id="rId9" imgW="127000" imgH="152400" progId="Equation.DSMT4">
                  <p:embed/>
                </p:oleObj>
              </mc:Choice>
              <mc:Fallback>
                <p:oleObj r:id="rId9" imgW="127000" imgH="152400" progId="Equation.DSMT4">
                  <p:embed/>
                  <p:pic>
                    <p:nvPicPr>
                      <p:cNvPr id="0" name="图片 3082"/>
                      <p:cNvPicPr/>
                      <p:nvPr/>
                    </p:nvPicPr>
                    <p:blipFill>
                      <a:blip r:embed="rId8"/>
                      <a:stretch>
                        <a:fillRect/>
                      </a:stretch>
                    </p:blipFill>
                    <p:spPr>
                      <a:xfrm>
                        <a:off x="800100" y="2992438"/>
                        <a:ext cx="287338" cy="339725"/>
                      </a:xfrm>
                      <a:prstGeom prst="rect">
                        <a:avLst/>
                      </a:prstGeom>
                      <a:noFill/>
                      <a:ln w="38100">
                        <a:noFill/>
                        <a:miter/>
                      </a:ln>
                    </p:spPr>
                  </p:pic>
                </p:oleObj>
              </mc:Fallback>
            </mc:AlternateContent>
          </a:graphicData>
        </a:graphic>
      </p:graphicFrame>
      <p:graphicFrame>
        <p:nvGraphicFramePr>
          <p:cNvPr id="38923" name="对象 226313"/>
          <p:cNvGraphicFramePr/>
          <p:nvPr/>
        </p:nvGraphicFramePr>
        <p:xfrm>
          <a:off x="914400" y="4197350"/>
          <a:ext cx="287338" cy="339725"/>
        </p:xfrm>
        <a:graphic>
          <a:graphicData uri="http://schemas.openxmlformats.org/presentationml/2006/ole">
            <mc:AlternateContent xmlns:mc="http://schemas.openxmlformats.org/markup-compatibility/2006">
              <mc:Choice xmlns:v="urn:schemas-microsoft-com:vml" Requires="v">
                <p:oleObj spid="_x0000_s5303" r:id="rId10" imgW="127000" imgH="152400" progId="Equation.DSMT4">
                  <p:embed/>
                </p:oleObj>
              </mc:Choice>
              <mc:Fallback>
                <p:oleObj r:id="rId10" imgW="127000" imgH="152400" progId="Equation.DSMT4">
                  <p:embed/>
                  <p:pic>
                    <p:nvPicPr>
                      <p:cNvPr id="0" name="图片 3084"/>
                      <p:cNvPicPr/>
                      <p:nvPr/>
                    </p:nvPicPr>
                    <p:blipFill>
                      <a:blip r:embed="rId8"/>
                      <a:stretch>
                        <a:fillRect/>
                      </a:stretch>
                    </p:blipFill>
                    <p:spPr>
                      <a:xfrm>
                        <a:off x="914400" y="4197350"/>
                        <a:ext cx="287338" cy="339725"/>
                      </a:xfrm>
                      <a:prstGeom prst="rect">
                        <a:avLst/>
                      </a:prstGeom>
                      <a:noFill/>
                      <a:ln w="38100">
                        <a:noFill/>
                        <a:miter/>
                      </a:ln>
                    </p:spPr>
                  </p:pic>
                </p:oleObj>
              </mc:Fallback>
            </mc:AlternateContent>
          </a:graphicData>
        </a:graphic>
      </p:graphicFrame>
      <p:graphicFrame>
        <p:nvGraphicFramePr>
          <p:cNvPr id="38924" name="对象 226314"/>
          <p:cNvGraphicFramePr/>
          <p:nvPr/>
        </p:nvGraphicFramePr>
        <p:xfrm>
          <a:off x="1700213" y="4195763"/>
          <a:ext cx="287337" cy="339725"/>
        </p:xfrm>
        <a:graphic>
          <a:graphicData uri="http://schemas.openxmlformats.org/presentationml/2006/ole">
            <mc:AlternateContent xmlns:mc="http://schemas.openxmlformats.org/markup-compatibility/2006">
              <mc:Choice xmlns:v="urn:schemas-microsoft-com:vml" Requires="v">
                <p:oleObj spid="_x0000_s5304" r:id="rId11" imgW="127000" imgH="152400" progId="Equation.DSMT4">
                  <p:embed/>
                </p:oleObj>
              </mc:Choice>
              <mc:Fallback>
                <p:oleObj r:id="rId11" imgW="127000" imgH="152400" progId="Equation.DSMT4">
                  <p:embed/>
                  <p:pic>
                    <p:nvPicPr>
                      <p:cNvPr id="0" name="图片 3085"/>
                      <p:cNvPicPr/>
                      <p:nvPr/>
                    </p:nvPicPr>
                    <p:blipFill>
                      <a:blip r:embed="rId8"/>
                      <a:stretch>
                        <a:fillRect/>
                      </a:stretch>
                    </p:blipFill>
                    <p:spPr>
                      <a:xfrm>
                        <a:off x="1700213" y="4195763"/>
                        <a:ext cx="287337" cy="339725"/>
                      </a:xfrm>
                      <a:prstGeom prst="rect">
                        <a:avLst/>
                      </a:prstGeom>
                      <a:noFill/>
                      <a:ln w="38100">
                        <a:noFill/>
                        <a:miter/>
                      </a:ln>
                    </p:spPr>
                  </p:pic>
                </p:oleObj>
              </mc:Fallback>
            </mc:AlternateContent>
          </a:graphicData>
        </a:graphic>
      </p:graphicFrame>
      <p:graphicFrame>
        <p:nvGraphicFramePr>
          <p:cNvPr id="38925" name="对象 226315"/>
          <p:cNvGraphicFramePr/>
          <p:nvPr/>
        </p:nvGraphicFramePr>
        <p:xfrm>
          <a:off x="879475" y="5327650"/>
          <a:ext cx="504825" cy="398463"/>
        </p:xfrm>
        <a:graphic>
          <a:graphicData uri="http://schemas.openxmlformats.org/presentationml/2006/ole">
            <mc:AlternateContent xmlns:mc="http://schemas.openxmlformats.org/markup-compatibility/2006">
              <mc:Choice xmlns:v="urn:schemas-microsoft-com:vml" Requires="v">
                <p:oleObj spid="_x0000_s5305" r:id="rId12" imgW="152400" imgH="165100" progId="Equation.3">
                  <p:embed/>
                </p:oleObj>
              </mc:Choice>
              <mc:Fallback>
                <p:oleObj r:id="rId12" imgW="152400" imgH="165100" progId="Equation.3">
                  <p:embed/>
                  <p:pic>
                    <p:nvPicPr>
                      <p:cNvPr id="0" name="图片 3089"/>
                      <p:cNvPicPr/>
                      <p:nvPr/>
                    </p:nvPicPr>
                    <p:blipFill>
                      <a:blip r:embed="rId6"/>
                      <a:stretch>
                        <a:fillRect/>
                      </a:stretch>
                    </p:blipFill>
                    <p:spPr>
                      <a:xfrm>
                        <a:off x="879475" y="5327650"/>
                        <a:ext cx="504825" cy="398463"/>
                      </a:xfrm>
                      <a:prstGeom prst="rect">
                        <a:avLst/>
                      </a:prstGeom>
                      <a:noFill/>
                      <a:ln w="38100">
                        <a:noFill/>
                        <a:miter/>
                      </a:ln>
                    </p:spPr>
                  </p:pic>
                </p:oleObj>
              </mc:Fallback>
            </mc:AlternateContent>
          </a:graphicData>
        </a:graphic>
      </p:graphicFrame>
      <p:graphicFrame>
        <p:nvGraphicFramePr>
          <p:cNvPr id="38926" name="对象 226316"/>
          <p:cNvGraphicFramePr/>
          <p:nvPr/>
        </p:nvGraphicFramePr>
        <p:xfrm>
          <a:off x="1749425" y="5341938"/>
          <a:ext cx="504825" cy="398462"/>
        </p:xfrm>
        <a:graphic>
          <a:graphicData uri="http://schemas.openxmlformats.org/presentationml/2006/ole">
            <mc:AlternateContent xmlns:mc="http://schemas.openxmlformats.org/markup-compatibility/2006">
              <mc:Choice xmlns:v="urn:schemas-microsoft-com:vml" Requires="v">
                <p:oleObj spid="_x0000_s5306" r:id="rId13" imgW="152400" imgH="165100" progId="Equation.3">
                  <p:embed/>
                </p:oleObj>
              </mc:Choice>
              <mc:Fallback>
                <p:oleObj r:id="rId13" imgW="152400" imgH="165100" progId="Equation.3">
                  <p:embed/>
                  <p:pic>
                    <p:nvPicPr>
                      <p:cNvPr id="0" name="图片 3090"/>
                      <p:cNvPicPr/>
                      <p:nvPr/>
                    </p:nvPicPr>
                    <p:blipFill>
                      <a:blip r:embed="rId6"/>
                      <a:stretch>
                        <a:fillRect/>
                      </a:stretch>
                    </p:blipFill>
                    <p:spPr>
                      <a:xfrm>
                        <a:off x="1749425" y="5341938"/>
                        <a:ext cx="504825" cy="398462"/>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55</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39939" name="矩形 227329"/>
          <p:cNvSpPr/>
          <p:nvPr/>
        </p:nvSpPr>
        <p:spPr>
          <a:xfrm>
            <a:off x="0" y="0"/>
            <a:ext cx="9144000" cy="765175"/>
          </a:xfrm>
          <a:prstGeom prst="rect">
            <a:avLst/>
          </a:prstGeom>
          <a:solidFill>
            <a:srgbClr val="A50021"/>
          </a:solidFill>
          <a:ln w="9525">
            <a:noFill/>
          </a:ln>
        </p:spPr>
        <p:txBody>
          <a:bodyPr anchor="b"/>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3  </a:t>
            </a:r>
            <a:r>
              <a:rPr lang="zh-CN" altLang="en-US" sz="3600" dirty="0">
                <a:solidFill>
                  <a:schemeClr val="bg1"/>
                </a:solidFill>
                <a:latin typeface="Times New Roman" panose="02020603050405020304" pitchFamily="18" charset="0"/>
                <a:ea typeface="黑体" panose="02010609060101010101" pitchFamily="49" charset="-122"/>
              </a:rPr>
              <a:t>谓词公式</a:t>
            </a:r>
          </a:p>
        </p:txBody>
      </p:sp>
      <p:sp>
        <p:nvSpPr>
          <p:cNvPr id="39940" name="矩形 227330"/>
          <p:cNvSpPr/>
          <p:nvPr/>
        </p:nvSpPr>
        <p:spPr>
          <a:xfrm>
            <a:off x="250825" y="908050"/>
            <a:ext cx="8642350" cy="1960563"/>
          </a:xfrm>
          <a:prstGeom prst="rect">
            <a:avLst/>
          </a:prstGeom>
          <a:noFill/>
          <a:ln w="9525">
            <a:noFill/>
          </a:ln>
        </p:spPr>
        <p:txBody>
          <a:bodyPr/>
          <a:lstStyle/>
          <a:p>
            <a:pPr marL="469900" indent="-469900" eaLnBrk="1" hangingPunct="1">
              <a:lnSpc>
                <a:spcPct val="120000"/>
              </a:lnSpc>
              <a:spcBef>
                <a:spcPct val="20000"/>
              </a:spcBef>
              <a:buClr>
                <a:schemeClr val="accent2"/>
              </a:buClr>
              <a:buFont typeface="Wingdings" panose="05000000000000000000" pitchFamily="2" charset="2"/>
            </a:pPr>
            <a:r>
              <a:rPr lang="zh-CN" altLang="en-US" sz="2800" b="1" dirty="0">
                <a:latin typeface="宋体" panose="02010600030101010101" pitchFamily="2" charset="-122"/>
              </a:rPr>
              <a:t>全称量词和存在量词出现的次序将影响命题的意思。</a:t>
            </a:r>
          </a:p>
          <a:p>
            <a:pPr marL="469900" indent="-469900" eaLnBrk="1" hangingPunct="1">
              <a:lnSpc>
                <a:spcPct val="120000"/>
              </a:lnSpc>
              <a:spcBef>
                <a:spcPct val="20000"/>
              </a:spcBef>
              <a:buClr>
                <a:schemeClr val="accent2"/>
              </a:buClr>
              <a:buFont typeface="Wingdings" panose="05000000000000000000" pitchFamily="2" charset="2"/>
            </a:pPr>
            <a:r>
              <a:rPr lang="zh-CN" altLang="en-US" sz="2800" b="1" dirty="0">
                <a:latin typeface="宋体" panose="02010600030101010101" pitchFamily="2" charset="-122"/>
              </a:rPr>
              <a:t>例如：</a:t>
            </a:r>
          </a:p>
        </p:txBody>
      </p:sp>
      <p:sp>
        <p:nvSpPr>
          <p:cNvPr id="39941" name="文本框 227331"/>
          <p:cNvSpPr txBox="1"/>
          <p:nvPr/>
        </p:nvSpPr>
        <p:spPr>
          <a:xfrm>
            <a:off x="407988" y="2293938"/>
            <a:ext cx="8112125" cy="2284412"/>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algn="just" eaLnBrk="1" hangingPunct="1">
              <a:spcBef>
                <a:spcPct val="50000"/>
              </a:spcBef>
              <a:buClr>
                <a:schemeClr val="accent2"/>
              </a:buClr>
              <a:buFont typeface="Wingdings" panose="05000000000000000000" pitchFamily="2" charset="2"/>
              <a:buChar char="§"/>
            </a:pPr>
            <a:r>
              <a:rPr lang="en-US" altLang="zh-CN" sz="2600" b="1" dirty="0">
                <a:latin typeface="Times New Roman" panose="02020603050405020304" pitchFamily="18" charset="0"/>
              </a:rPr>
              <a:t>  (     </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Employee</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en-US" altLang="zh-CN" b="1" dirty="0">
                <a:latin typeface="Arial" panose="020B0604020202020204" pitchFamily="34" charset="0"/>
              </a:rPr>
              <a:t>→</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Manage</a:t>
            </a:r>
            <a:r>
              <a:rPr lang="en-US" altLang="zh-CN" sz="2600" b="1" dirty="0">
                <a:latin typeface="Times New Roman" panose="02020603050405020304" pitchFamily="18" charset="0"/>
              </a:rPr>
              <a:t>r(</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p>
          <a:p>
            <a:pPr algn="just" eaLnBrk="1" hangingPunct="1">
              <a:spcBef>
                <a:spcPct val="50000"/>
              </a:spcBef>
            </a:pPr>
            <a:r>
              <a:rPr lang="en-US" altLang="zh-CN" sz="2600" dirty="0">
                <a:latin typeface="Times New Roman" panose="02020603050405020304" pitchFamily="18" charset="0"/>
              </a:rPr>
              <a:t>             “</a:t>
            </a:r>
            <a:r>
              <a:rPr lang="zh-CN" altLang="en-US" sz="2600" dirty="0">
                <a:latin typeface="Times New Roman" panose="02020603050405020304" pitchFamily="18" charset="0"/>
              </a:rPr>
              <a:t>每个雇员都有一个经理。” </a:t>
            </a:r>
          </a:p>
          <a:p>
            <a:pPr algn="just" eaLnBrk="1" hangingPunct="1">
              <a:spcBef>
                <a:spcPct val="50000"/>
              </a:spcBef>
              <a:buClr>
                <a:schemeClr val="accent2"/>
              </a:buClr>
              <a:buFont typeface="Wingdings" panose="05000000000000000000" pitchFamily="2" charset="2"/>
              <a:buChar char="§"/>
            </a:pPr>
            <a:r>
              <a:rPr lang="zh-CN" altLang="en-US" sz="2600" b="1" dirty="0">
                <a:latin typeface="Times New Roman" panose="02020603050405020304" pitchFamily="18" charset="0"/>
              </a:rPr>
              <a:t>  </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Employee</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 </a:t>
            </a:r>
            <a:r>
              <a:rPr lang="en-US" altLang="zh-CN" b="1" dirty="0">
                <a:latin typeface="Arial" panose="020B0604020202020204" pitchFamily="34" charset="0"/>
              </a:rPr>
              <a:t>→</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Manager</a:t>
            </a:r>
            <a:r>
              <a:rPr lang="en-US" altLang="zh-CN" sz="2600" b="1" dirty="0">
                <a:latin typeface="Times New Roman" panose="02020603050405020304" pitchFamily="18" charset="0"/>
              </a:rPr>
              <a:t>(</a:t>
            </a:r>
            <a:r>
              <a:rPr lang="en-US" altLang="zh-CN" sz="2600" b="1" i="1" dirty="0">
                <a:latin typeface="Times New Roman" panose="02020603050405020304" pitchFamily="18" charset="0"/>
              </a:rPr>
              <a:t>y</a:t>
            </a:r>
            <a:r>
              <a:rPr lang="en-US" altLang="zh-CN" sz="2600" b="1" dirty="0">
                <a:latin typeface="Times New Roman" panose="02020603050405020304" pitchFamily="18" charset="0"/>
              </a:rPr>
              <a:t>, </a:t>
            </a:r>
            <a:r>
              <a:rPr lang="en-US" altLang="zh-CN" sz="2600" b="1" i="1" dirty="0">
                <a:latin typeface="Times New Roman" panose="02020603050405020304" pitchFamily="18" charset="0"/>
              </a:rPr>
              <a:t>x</a:t>
            </a:r>
            <a:r>
              <a:rPr lang="en-US" altLang="zh-CN" sz="2600" b="1" dirty="0">
                <a:latin typeface="Times New Roman" panose="02020603050405020304" pitchFamily="18" charset="0"/>
              </a:rPr>
              <a:t>)):</a:t>
            </a:r>
          </a:p>
          <a:p>
            <a:pPr algn="just" eaLnBrk="1" hangingPunct="1">
              <a:spcBef>
                <a:spcPct val="50000"/>
              </a:spcBef>
            </a:pPr>
            <a:r>
              <a:rPr lang="en-US" altLang="zh-CN" sz="2600" dirty="0">
                <a:latin typeface="Times New Roman" panose="02020603050405020304" pitchFamily="18" charset="0"/>
              </a:rPr>
              <a:t>              “</a:t>
            </a:r>
            <a:r>
              <a:rPr lang="zh-CN" altLang="en-US" sz="2600" dirty="0">
                <a:latin typeface="Times New Roman" panose="02020603050405020304" pitchFamily="18" charset="0"/>
              </a:rPr>
              <a:t>有一个人是所有雇员的经理。”</a:t>
            </a:r>
          </a:p>
        </p:txBody>
      </p:sp>
      <p:graphicFrame>
        <p:nvGraphicFramePr>
          <p:cNvPr id="39942" name="对象 227332"/>
          <p:cNvGraphicFramePr/>
          <p:nvPr/>
        </p:nvGraphicFramePr>
        <p:xfrm>
          <a:off x="1793875" y="3586163"/>
          <a:ext cx="500063" cy="381000"/>
        </p:xfrm>
        <a:graphic>
          <a:graphicData uri="http://schemas.openxmlformats.org/presentationml/2006/ole">
            <mc:AlternateContent xmlns:mc="http://schemas.openxmlformats.org/markup-compatibility/2006">
              <mc:Choice xmlns:v="urn:schemas-microsoft-com:vml" Requires="v">
                <p:oleObj spid="_x0000_s6213" r:id="rId3" imgW="152400" imgH="165100" progId="Equation.3">
                  <p:embed/>
                </p:oleObj>
              </mc:Choice>
              <mc:Fallback>
                <p:oleObj r:id="rId3" imgW="152400" imgH="165100" progId="Equation.3">
                  <p:embed/>
                  <p:pic>
                    <p:nvPicPr>
                      <p:cNvPr id="0" name="图片 3087"/>
                      <p:cNvPicPr/>
                      <p:nvPr/>
                    </p:nvPicPr>
                    <p:blipFill>
                      <a:blip r:embed="rId4"/>
                      <a:stretch>
                        <a:fillRect/>
                      </a:stretch>
                    </p:blipFill>
                    <p:spPr>
                      <a:xfrm>
                        <a:off x="1793875" y="3586163"/>
                        <a:ext cx="500063" cy="381000"/>
                      </a:xfrm>
                      <a:prstGeom prst="rect">
                        <a:avLst/>
                      </a:prstGeom>
                      <a:noFill/>
                      <a:ln w="38100">
                        <a:noFill/>
                        <a:miter/>
                      </a:ln>
                    </p:spPr>
                  </p:pic>
                </p:oleObj>
              </mc:Fallback>
            </mc:AlternateContent>
          </a:graphicData>
        </a:graphic>
      </p:graphicFrame>
      <p:graphicFrame>
        <p:nvGraphicFramePr>
          <p:cNvPr id="39943" name="对象 227333"/>
          <p:cNvGraphicFramePr/>
          <p:nvPr/>
        </p:nvGraphicFramePr>
        <p:xfrm>
          <a:off x="1009650" y="3619500"/>
          <a:ext cx="276225" cy="339725"/>
        </p:xfrm>
        <a:graphic>
          <a:graphicData uri="http://schemas.openxmlformats.org/presentationml/2006/ole">
            <mc:AlternateContent xmlns:mc="http://schemas.openxmlformats.org/markup-compatibility/2006">
              <mc:Choice xmlns:v="urn:schemas-microsoft-com:vml" Requires="v">
                <p:oleObj spid="_x0000_s6214" r:id="rId5" imgW="127000" imgH="152400" progId="Equation.DSMT4">
                  <p:embed/>
                </p:oleObj>
              </mc:Choice>
              <mc:Fallback>
                <p:oleObj r:id="rId5" imgW="127000" imgH="152400" progId="Equation.DSMT4">
                  <p:embed/>
                  <p:pic>
                    <p:nvPicPr>
                      <p:cNvPr id="0" name="图片 3092"/>
                      <p:cNvPicPr/>
                      <p:nvPr/>
                    </p:nvPicPr>
                    <p:blipFill>
                      <a:blip r:embed="rId6"/>
                      <a:stretch>
                        <a:fillRect/>
                      </a:stretch>
                    </p:blipFill>
                    <p:spPr>
                      <a:xfrm>
                        <a:off x="1009650" y="3619500"/>
                        <a:ext cx="276225" cy="339725"/>
                      </a:xfrm>
                      <a:prstGeom prst="rect">
                        <a:avLst/>
                      </a:prstGeom>
                      <a:noFill/>
                      <a:ln w="38100">
                        <a:noFill/>
                        <a:miter/>
                      </a:ln>
                    </p:spPr>
                  </p:pic>
                </p:oleObj>
              </mc:Fallback>
            </mc:AlternateContent>
          </a:graphicData>
        </a:graphic>
      </p:graphicFrame>
      <p:graphicFrame>
        <p:nvGraphicFramePr>
          <p:cNvPr id="39944" name="对象 227334"/>
          <p:cNvGraphicFramePr/>
          <p:nvPr/>
        </p:nvGraphicFramePr>
        <p:xfrm>
          <a:off x="1800225" y="2428875"/>
          <a:ext cx="276225" cy="339725"/>
        </p:xfrm>
        <a:graphic>
          <a:graphicData uri="http://schemas.openxmlformats.org/presentationml/2006/ole">
            <mc:AlternateContent xmlns:mc="http://schemas.openxmlformats.org/markup-compatibility/2006">
              <mc:Choice xmlns:v="urn:schemas-microsoft-com:vml" Requires="v">
                <p:oleObj spid="_x0000_s6215" r:id="rId7" imgW="127000" imgH="152400" progId="Equation.DSMT4">
                  <p:embed/>
                </p:oleObj>
              </mc:Choice>
              <mc:Fallback>
                <p:oleObj r:id="rId7" imgW="127000" imgH="152400" progId="Equation.DSMT4">
                  <p:embed/>
                  <p:pic>
                    <p:nvPicPr>
                      <p:cNvPr id="0" name="图片 3093"/>
                      <p:cNvPicPr/>
                      <p:nvPr/>
                    </p:nvPicPr>
                    <p:blipFill>
                      <a:blip r:embed="rId6"/>
                      <a:stretch>
                        <a:fillRect/>
                      </a:stretch>
                    </p:blipFill>
                    <p:spPr>
                      <a:xfrm>
                        <a:off x="1800225" y="2428875"/>
                        <a:ext cx="276225" cy="339725"/>
                      </a:xfrm>
                      <a:prstGeom prst="rect">
                        <a:avLst/>
                      </a:prstGeom>
                      <a:noFill/>
                      <a:ln w="38100">
                        <a:noFill/>
                        <a:miter/>
                      </a:ln>
                    </p:spPr>
                  </p:pic>
                </p:oleObj>
              </mc:Fallback>
            </mc:AlternateContent>
          </a:graphicData>
        </a:graphic>
      </p:graphicFrame>
      <p:grpSp>
        <p:nvGrpSpPr>
          <p:cNvPr id="39945" name="组合 227335"/>
          <p:cNvGrpSpPr>
            <a:grpSpLocks noChangeAspect="1"/>
          </p:cNvGrpSpPr>
          <p:nvPr/>
        </p:nvGrpSpPr>
        <p:grpSpPr>
          <a:xfrm>
            <a:off x="971550" y="2365375"/>
            <a:ext cx="484188" cy="441325"/>
            <a:chOff x="612" y="1499"/>
            <a:chExt cx="305" cy="278"/>
          </a:xfrm>
        </p:grpSpPr>
        <p:sp>
          <p:nvSpPr>
            <p:cNvPr id="39946" name="矩形 227336"/>
            <p:cNvSpPr>
              <a:spLocks noChangeAspect="1" noTextEdit="1"/>
            </p:cNvSpPr>
            <p:nvPr/>
          </p:nvSpPr>
          <p:spPr>
            <a:xfrm>
              <a:off x="612" y="1520"/>
              <a:ext cx="305" cy="251"/>
            </a:xfrm>
            <a:prstGeom prst="rect">
              <a:avLst/>
            </a:prstGeom>
            <a:noFill/>
            <a:ln w="9525">
              <a:noFill/>
            </a:ln>
          </p:spPr>
          <p:txBody>
            <a:bodyPr/>
            <a:lstStyle/>
            <a:p>
              <a:endParaRPr lang="zh-CN" altLang="en-US"/>
            </a:p>
          </p:txBody>
        </p:sp>
        <p:sp>
          <p:nvSpPr>
            <p:cNvPr id="39947" name="矩形 227337"/>
            <p:cNvSpPr/>
            <p:nvPr/>
          </p:nvSpPr>
          <p:spPr>
            <a:xfrm>
              <a:off x="649" y="1499"/>
              <a:ext cx="165" cy="278"/>
            </a:xfrm>
            <a:prstGeom prst="rect">
              <a:avLst/>
            </a:prstGeom>
            <a:noFill/>
            <a:ln w="9525">
              <a:noFill/>
            </a:ln>
          </p:spPr>
          <p:txBody>
            <a:bodyPr wrap="none" lIns="0" tIns="0" rIns="0" bIns="0">
              <a:spAutoFit/>
            </a:bodyPr>
            <a:lstStyle/>
            <a:p>
              <a:pPr eaLnBrk="1" hangingPunct="1"/>
              <a:r>
                <a:rPr lang="en-US" altLang="zh-CN" sz="2900" dirty="0">
                  <a:solidFill>
                    <a:srgbClr val="000000"/>
                  </a:solidFill>
                  <a:latin typeface="Symbol" panose="05050102010706020507" pitchFamily="18" charset="2"/>
                </a:rPr>
                <a:t>"</a:t>
              </a:r>
              <a:endParaRPr lang="en-US" altLang="zh-CN" dirty="0">
                <a:latin typeface="Arial" panose="020B0604020202020204" pitchFamily="34" charset="0"/>
              </a:endParaRPr>
            </a:p>
          </p:txBody>
        </p:sp>
      </p:gr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56</a:t>
            </a:fld>
            <a:endParaRPr lang="en-US" altLang="en-US" dirty="0">
              <a:solidFill>
                <a:srgbClr val="A50021"/>
              </a:solidFill>
              <a:latin typeface="Arial" panose="020B0604020202020204" pitchFamily="34" charset="0"/>
              <a:ea typeface="MS PGothic" panose="020B0600070205080204" pitchFamily="34" charset="-128"/>
            </a:endParaRPr>
          </a:p>
        </p:txBody>
      </p:sp>
      <p:pic>
        <p:nvPicPr>
          <p:cNvPr id="40963" name="图片 2"/>
          <p:cNvPicPr>
            <a:picLocks noChangeAspect="1"/>
          </p:cNvPicPr>
          <p:nvPr/>
        </p:nvPicPr>
        <p:blipFill>
          <a:blip r:embed="rId2"/>
          <a:stretch>
            <a:fillRect/>
          </a:stretch>
        </p:blipFill>
        <p:spPr>
          <a:xfrm>
            <a:off x="381000" y="1524000"/>
            <a:ext cx="8281988" cy="4295775"/>
          </a:xfrm>
          <a:prstGeom prst="rect">
            <a:avLst/>
          </a:prstGeom>
          <a:noFill/>
          <a:ln w="9525">
            <a:noFill/>
          </a:ln>
        </p:spPr>
      </p:pic>
      <p:sp>
        <p:nvSpPr>
          <p:cNvPr id="40964" name="矩形 227329"/>
          <p:cNvSpPr/>
          <p:nvPr/>
        </p:nvSpPr>
        <p:spPr>
          <a:xfrm>
            <a:off x="0" y="0"/>
            <a:ext cx="9144000" cy="765175"/>
          </a:xfrm>
          <a:prstGeom prst="rect">
            <a:avLst/>
          </a:prstGeom>
          <a:solidFill>
            <a:srgbClr val="A50021"/>
          </a:solidFill>
          <a:ln w="9525">
            <a:noFill/>
          </a:ln>
        </p:spPr>
        <p:txBody>
          <a:bodyPr anchor="b"/>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3  </a:t>
            </a:r>
            <a:r>
              <a:rPr lang="zh-CN" altLang="en-US" sz="3600" dirty="0">
                <a:solidFill>
                  <a:schemeClr val="bg1"/>
                </a:solidFill>
                <a:latin typeface="Times New Roman" panose="02020603050405020304" pitchFamily="18" charset="0"/>
                <a:ea typeface="黑体" panose="02010609060101010101" pitchFamily="49" charset="-122"/>
              </a:rPr>
              <a:t>谓词公式</a:t>
            </a:r>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57</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41987" name="标题 228353"/>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3  </a:t>
            </a:r>
            <a:r>
              <a:rPr lang="zh-CN" altLang="en-US" dirty="0">
                <a:latin typeface="Times New Roman" panose="02020603050405020304" pitchFamily="18" charset="0"/>
              </a:rPr>
              <a:t>谓词公式</a:t>
            </a:r>
          </a:p>
        </p:txBody>
      </p:sp>
      <p:sp>
        <p:nvSpPr>
          <p:cNvPr id="41988" name="文本占位符 228354"/>
          <p:cNvSpPr>
            <a:spLocks noGrp="1"/>
          </p:cNvSpPr>
          <p:nvPr>
            <p:ph idx="1"/>
          </p:nvPr>
        </p:nvSpPr>
        <p:spPr>
          <a:xfrm>
            <a:off x="250825" y="908050"/>
            <a:ext cx="8642350" cy="1263650"/>
          </a:xfrm>
        </p:spPr>
        <p:txBody>
          <a:bodyPr vert="horz" wrap="square" lIns="91440" tIns="45720" rIns="91440" bIns="45720" anchor="t"/>
          <a:lstStyle/>
          <a:p>
            <a:pPr eaLnBrk="1" hangingPunct="1">
              <a:buNone/>
            </a:pPr>
            <a:r>
              <a:rPr lang="en-US" altLang="zh-CN" b="1" dirty="0">
                <a:latin typeface="Times New Roman" panose="02020603050405020304" pitchFamily="18" charset="0"/>
              </a:rPr>
              <a:t>3. </a:t>
            </a:r>
            <a:r>
              <a:rPr lang="zh-CN" altLang="en-US" b="1" dirty="0">
                <a:latin typeface="Times New Roman" panose="02020603050405020304" pitchFamily="18" charset="0"/>
              </a:rPr>
              <a:t>谓词公式的定义</a:t>
            </a:r>
          </a:p>
          <a:p>
            <a:pPr eaLnBrk="1" hangingPunct="1"/>
            <a:r>
              <a:rPr lang="zh-CN" altLang="en-US" sz="2600" b="1" dirty="0">
                <a:latin typeface="Times New Roman" panose="02020603050405020304" pitchFamily="18" charset="0"/>
              </a:rPr>
              <a:t>定义</a:t>
            </a:r>
            <a:r>
              <a:rPr lang="en-US" altLang="zh-CN" sz="2600" b="1" dirty="0">
                <a:latin typeface="Times New Roman" panose="02020603050405020304" pitchFamily="18" charset="0"/>
              </a:rPr>
              <a:t>2.1</a:t>
            </a:r>
            <a:r>
              <a:rPr lang="en-US" altLang="zh-CN" sz="2600" dirty="0">
                <a:latin typeface="Times New Roman" panose="02020603050405020304" pitchFamily="18" charset="0"/>
              </a:rPr>
              <a:t>  </a:t>
            </a:r>
            <a:r>
              <a:rPr lang="zh-CN" altLang="en-US" sz="2600" dirty="0">
                <a:latin typeface="Times New Roman" panose="02020603050405020304" pitchFamily="18" charset="0"/>
              </a:rPr>
              <a:t>原子谓词公式、分子谓词公式</a:t>
            </a:r>
          </a:p>
        </p:txBody>
      </p:sp>
      <p:sp>
        <p:nvSpPr>
          <p:cNvPr id="41989" name="矩形 228355"/>
          <p:cNvSpPr/>
          <p:nvPr/>
        </p:nvSpPr>
        <p:spPr>
          <a:xfrm>
            <a:off x="4510088" y="3352800"/>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pic>
        <p:nvPicPr>
          <p:cNvPr id="2" name="图片 1"/>
          <p:cNvPicPr>
            <a:picLocks noChangeAspect="1"/>
          </p:cNvPicPr>
          <p:nvPr/>
        </p:nvPicPr>
        <p:blipFill>
          <a:blip r:embed="rId2"/>
          <a:stretch>
            <a:fillRect/>
          </a:stretch>
        </p:blipFill>
        <p:spPr>
          <a:xfrm>
            <a:off x="1607185" y="2406650"/>
            <a:ext cx="6923405" cy="2157730"/>
          </a:xfrm>
          <a:prstGeom prst="rect">
            <a:avLst/>
          </a:prstGeom>
        </p:spPr>
      </p:pic>
      <p:pic>
        <p:nvPicPr>
          <p:cNvPr id="3" name="图片 2"/>
          <p:cNvPicPr>
            <a:picLocks noChangeAspect="1"/>
          </p:cNvPicPr>
          <p:nvPr/>
        </p:nvPicPr>
        <p:blipFill>
          <a:blip r:embed="rId3"/>
          <a:stretch>
            <a:fillRect/>
          </a:stretch>
        </p:blipFill>
        <p:spPr>
          <a:xfrm>
            <a:off x="1670685" y="4942205"/>
            <a:ext cx="6906895" cy="1318260"/>
          </a:xfrm>
          <a:prstGeom prst="rect">
            <a:avLst/>
          </a:prstGeom>
        </p:spPr>
      </p:pic>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58</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41987" name="标题 228353"/>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3  </a:t>
            </a:r>
            <a:r>
              <a:rPr lang="zh-CN" altLang="en-US" dirty="0">
                <a:latin typeface="Times New Roman" panose="02020603050405020304" pitchFamily="18" charset="0"/>
              </a:rPr>
              <a:t>谓词公式</a:t>
            </a:r>
          </a:p>
        </p:txBody>
      </p:sp>
      <p:sp>
        <p:nvSpPr>
          <p:cNvPr id="41988" name="文本占位符 228354"/>
          <p:cNvSpPr>
            <a:spLocks noGrp="1"/>
          </p:cNvSpPr>
          <p:nvPr>
            <p:ph idx="1"/>
          </p:nvPr>
        </p:nvSpPr>
        <p:spPr>
          <a:xfrm>
            <a:off x="250825" y="908050"/>
            <a:ext cx="8642350" cy="1263650"/>
          </a:xfrm>
        </p:spPr>
        <p:txBody>
          <a:bodyPr vert="horz" wrap="square" lIns="91440" tIns="45720" rIns="91440" bIns="45720" anchor="t"/>
          <a:lstStyle/>
          <a:p>
            <a:pPr eaLnBrk="1" hangingPunct="1">
              <a:buNone/>
            </a:pPr>
            <a:r>
              <a:rPr lang="en-US" altLang="zh-CN" b="1" dirty="0">
                <a:latin typeface="Times New Roman" panose="02020603050405020304" pitchFamily="18" charset="0"/>
              </a:rPr>
              <a:t>3. </a:t>
            </a:r>
            <a:r>
              <a:rPr lang="zh-CN" altLang="en-US" b="1" dirty="0">
                <a:latin typeface="Times New Roman" panose="02020603050405020304" pitchFamily="18" charset="0"/>
              </a:rPr>
              <a:t>谓词公式</a:t>
            </a:r>
          </a:p>
          <a:p>
            <a:pPr eaLnBrk="1" hangingPunct="1"/>
            <a:r>
              <a:rPr lang="zh-CN" altLang="en-US" sz="2600" b="1" dirty="0">
                <a:latin typeface="Times New Roman" panose="02020603050405020304" pitchFamily="18" charset="0"/>
              </a:rPr>
              <a:t>由定义</a:t>
            </a:r>
            <a:r>
              <a:rPr lang="en-US" altLang="zh-CN" sz="2600" b="1" dirty="0">
                <a:latin typeface="Times New Roman" panose="02020603050405020304" pitchFamily="18" charset="0"/>
              </a:rPr>
              <a:t>2.1</a:t>
            </a:r>
            <a:r>
              <a:rPr lang="en-US" altLang="zh-CN" sz="2600" dirty="0">
                <a:latin typeface="Times New Roman" panose="02020603050405020304" pitchFamily="18" charset="0"/>
              </a:rPr>
              <a:t> </a:t>
            </a:r>
            <a:r>
              <a:rPr lang="zh-CN" altLang="en-US" sz="2600" dirty="0">
                <a:latin typeface="Times New Roman" panose="02020603050405020304" pitchFamily="18" charset="0"/>
              </a:rPr>
              <a:t>，</a:t>
            </a:r>
            <a:r>
              <a:rPr lang="zh-CN" altLang="en-US" sz="2200" dirty="0">
                <a:latin typeface="Times New Roman" panose="02020603050405020304" pitchFamily="18" charset="0"/>
              </a:rPr>
              <a:t>按下述规则得到谓词演算的谓词公式（合式公式）：</a:t>
            </a:r>
          </a:p>
        </p:txBody>
      </p:sp>
      <p:sp>
        <p:nvSpPr>
          <p:cNvPr id="41989" name="矩形 228355"/>
          <p:cNvSpPr/>
          <p:nvPr/>
        </p:nvSpPr>
        <p:spPr>
          <a:xfrm>
            <a:off x="4510088" y="3352800"/>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41990" name="文本框 228356"/>
          <p:cNvSpPr txBox="1"/>
          <p:nvPr/>
        </p:nvSpPr>
        <p:spPr>
          <a:xfrm>
            <a:off x="458788" y="2200275"/>
            <a:ext cx="8272462" cy="3400425"/>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marL="342900" indent="-342900" algn="just" eaLnBrk="1" hangingPunct="1">
              <a:spcBef>
                <a:spcPct val="20000"/>
              </a:spcBef>
            </a:pPr>
            <a:r>
              <a:rPr lang="en-US" altLang="zh-CN" sz="2600" dirty="0">
                <a:latin typeface="Times New Roman" panose="02020603050405020304" pitchFamily="18" charset="0"/>
              </a:rPr>
              <a:t>(1) </a:t>
            </a:r>
            <a:r>
              <a:rPr lang="zh-CN" altLang="en-US" sz="2600" dirty="0">
                <a:latin typeface="Times New Roman" panose="02020603050405020304" pitchFamily="18" charset="0"/>
              </a:rPr>
              <a:t>单个谓词是谓词公式，称为原子谓词公式。</a:t>
            </a:r>
            <a:r>
              <a:rPr lang="zh-CN" altLang="en-US" sz="2600" dirty="0">
                <a:latin typeface="Times New Roman" panose="02020603050405020304" pitchFamily="18" charset="0"/>
                <a:sym typeface="+mn-ea"/>
              </a:rPr>
              <a:t>原子谓词公式是合式公式。</a:t>
            </a:r>
            <a:endParaRPr lang="zh-CN" altLang="en-US" sz="2600" dirty="0">
              <a:latin typeface="Times New Roman" panose="02020603050405020304" pitchFamily="18" charset="0"/>
            </a:endParaRPr>
          </a:p>
          <a:p>
            <a:pPr marL="342900" indent="-342900" algn="just" eaLnBrk="1" hangingPunct="1">
              <a:spcBef>
                <a:spcPct val="20000"/>
              </a:spcBef>
            </a:pPr>
            <a:r>
              <a:rPr lang="en-US" altLang="zh-CN" sz="2600" dirty="0">
                <a:latin typeface="Times New Roman" panose="02020603050405020304" pitchFamily="18" charset="0"/>
              </a:rPr>
              <a:t>(2) </a:t>
            </a:r>
            <a:r>
              <a:rPr lang="zh-CN" altLang="en-US" sz="2600" dirty="0">
                <a:latin typeface="Times New Roman" panose="02020603050405020304" pitchFamily="18" charset="0"/>
              </a:rPr>
              <a:t>若</a:t>
            </a:r>
            <a:r>
              <a:rPr lang="en-US" altLang="zh-CN" sz="2600" dirty="0">
                <a:latin typeface="Times New Roman" panose="02020603050405020304" pitchFamily="18" charset="0"/>
              </a:rPr>
              <a:t>A</a:t>
            </a:r>
            <a:r>
              <a:rPr lang="zh-CN" altLang="en-US" sz="2600" dirty="0">
                <a:latin typeface="Times New Roman" panose="02020603050405020304" pitchFamily="18" charset="0"/>
              </a:rPr>
              <a:t>是谓词公式，则﹁</a:t>
            </a:r>
            <a:r>
              <a:rPr lang="en-US" altLang="zh-CN" sz="2600" dirty="0">
                <a:latin typeface="Times New Roman" panose="02020603050405020304" pitchFamily="18" charset="0"/>
              </a:rPr>
              <a:t>A</a:t>
            </a:r>
            <a:r>
              <a:rPr lang="zh-CN" altLang="en-US" sz="2600" dirty="0">
                <a:latin typeface="Times New Roman" panose="02020603050405020304" pitchFamily="18" charset="0"/>
              </a:rPr>
              <a:t>也是谓词公式。 </a:t>
            </a:r>
          </a:p>
          <a:p>
            <a:pPr marL="342900" indent="-342900" algn="just" eaLnBrk="1" hangingPunct="1">
              <a:spcBef>
                <a:spcPct val="20000"/>
              </a:spcBef>
            </a:pPr>
            <a:r>
              <a:rPr lang="en-US" altLang="zh-CN" sz="2600" dirty="0">
                <a:latin typeface="Times New Roman" panose="02020603050405020304" pitchFamily="18" charset="0"/>
              </a:rPr>
              <a:t>(3) </a:t>
            </a:r>
            <a:r>
              <a:rPr lang="zh-CN" altLang="en-US" sz="2600" dirty="0">
                <a:latin typeface="Times New Roman" panose="02020603050405020304" pitchFamily="18" charset="0"/>
              </a:rPr>
              <a:t>若</a:t>
            </a:r>
            <a:r>
              <a:rPr lang="en-US" altLang="zh-CN" sz="2600" dirty="0">
                <a:latin typeface="Times New Roman" panose="02020603050405020304" pitchFamily="18" charset="0"/>
              </a:rPr>
              <a:t>A</a:t>
            </a:r>
            <a:r>
              <a:rPr lang="zh-CN" altLang="en-US" sz="2600" dirty="0">
                <a:latin typeface="Times New Roman" panose="02020603050405020304" pitchFamily="18" charset="0"/>
              </a:rPr>
              <a:t>，</a:t>
            </a:r>
            <a:r>
              <a:rPr lang="en-US" altLang="zh-CN" sz="2600" dirty="0">
                <a:latin typeface="Times New Roman" panose="02020603050405020304" pitchFamily="18" charset="0"/>
              </a:rPr>
              <a:t>B</a:t>
            </a:r>
            <a:r>
              <a:rPr lang="zh-CN" altLang="en-US" sz="2600" dirty="0">
                <a:latin typeface="Times New Roman" panose="02020603050405020304" pitchFamily="18" charset="0"/>
              </a:rPr>
              <a:t>都是谓词公式，则</a:t>
            </a:r>
            <a:r>
              <a:rPr lang="en-US" altLang="zh-CN" sz="2600" dirty="0">
                <a:latin typeface="Times New Roman" panose="02020603050405020304" pitchFamily="18" charset="0"/>
              </a:rPr>
              <a:t>A∧B</a:t>
            </a:r>
            <a:r>
              <a:rPr lang="zh-CN" altLang="en-US" sz="2600" dirty="0">
                <a:latin typeface="Times New Roman" panose="02020603050405020304" pitchFamily="18" charset="0"/>
              </a:rPr>
              <a:t>，</a:t>
            </a:r>
            <a:r>
              <a:rPr lang="en-US" altLang="zh-CN" sz="2600" dirty="0">
                <a:latin typeface="Times New Roman" panose="02020603050405020304" pitchFamily="18" charset="0"/>
              </a:rPr>
              <a:t>A</a:t>
            </a:r>
            <a:r>
              <a:rPr lang="en-US" altLang="zh-CN" sz="2400" dirty="0">
                <a:latin typeface="宋体" panose="02010600030101010101" pitchFamily="2" charset="-122"/>
              </a:rPr>
              <a:t>∨</a:t>
            </a:r>
            <a:r>
              <a:rPr lang="en-US" altLang="zh-CN" sz="2600" dirty="0">
                <a:latin typeface="Times New Roman" panose="02020603050405020304" pitchFamily="18" charset="0"/>
              </a:rPr>
              <a:t>B</a:t>
            </a:r>
            <a:r>
              <a:rPr lang="zh-CN" altLang="en-US" sz="2600" dirty="0">
                <a:latin typeface="Times New Roman" panose="02020603050405020304" pitchFamily="18" charset="0"/>
              </a:rPr>
              <a:t>，</a:t>
            </a:r>
            <a:r>
              <a:rPr lang="en-US" altLang="zh-CN" sz="2600" dirty="0">
                <a:latin typeface="Times New Roman" panose="02020603050405020304" pitchFamily="18" charset="0"/>
              </a:rPr>
              <a:t>A→B</a:t>
            </a:r>
            <a:r>
              <a:rPr lang="zh-CN" altLang="en-US" sz="2600" dirty="0">
                <a:latin typeface="Times New Roman" panose="02020603050405020304" pitchFamily="18" charset="0"/>
              </a:rPr>
              <a:t>，   </a:t>
            </a:r>
          </a:p>
          <a:p>
            <a:pPr marL="342900" indent="-342900" algn="just" eaLnBrk="1" hangingPunct="1">
              <a:spcBef>
                <a:spcPct val="20000"/>
              </a:spcBef>
            </a:pPr>
            <a:r>
              <a:rPr lang="zh-CN" altLang="en-US" sz="2600" dirty="0">
                <a:latin typeface="Times New Roman" panose="02020603050405020304" pitchFamily="18" charset="0"/>
              </a:rPr>
              <a:t>      </a:t>
            </a:r>
            <a:r>
              <a:rPr lang="en-US" altLang="zh-CN" sz="2600" dirty="0">
                <a:latin typeface="Times New Roman" panose="02020603050405020304" pitchFamily="18" charset="0"/>
              </a:rPr>
              <a:t>A</a:t>
            </a:r>
            <a:r>
              <a:rPr lang="en-US" altLang="zh-CN" sz="3200" b="1" dirty="0">
                <a:latin typeface="Times New Roman" panose="02020603050405020304" pitchFamily="18" charset="0"/>
                <a:sym typeface="Wingdings 3" panose="05040102010807070707" pitchFamily="18" charset="2"/>
              </a:rPr>
              <a:t></a:t>
            </a:r>
            <a:r>
              <a:rPr lang="en-US" altLang="zh-CN" sz="2600" dirty="0">
                <a:latin typeface="Times New Roman" panose="02020603050405020304" pitchFamily="18" charset="0"/>
              </a:rPr>
              <a:t> B</a:t>
            </a:r>
            <a:r>
              <a:rPr lang="zh-CN" altLang="en-US" sz="2600" dirty="0">
                <a:latin typeface="Times New Roman" panose="02020603050405020304" pitchFamily="18" charset="0"/>
              </a:rPr>
              <a:t>也都是谓词公式。</a:t>
            </a:r>
          </a:p>
          <a:p>
            <a:pPr marL="342900" indent="-342900" algn="just" eaLnBrk="1" hangingPunct="1">
              <a:spcBef>
                <a:spcPct val="20000"/>
              </a:spcBef>
              <a:buAutoNum type="arabicParenBoth" startAt="4"/>
            </a:pPr>
            <a:r>
              <a:rPr lang="zh-CN" altLang="en-US" sz="2600" dirty="0">
                <a:latin typeface="Times New Roman" panose="02020603050405020304" pitchFamily="18" charset="0"/>
              </a:rPr>
              <a:t> 若</a:t>
            </a:r>
            <a:r>
              <a:rPr lang="en-US" altLang="zh-CN" sz="2600" dirty="0">
                <a:latin typeface="Times New Roman" panose="02020603050405020304" pitchFamily="18" charset="0"/>
              </a:rPr>
              <a:t>A</a:t>
            </a:r>
            <a:r>
              <a:rPr lang="zh-CN" altLang="en-US" sz="2600" dirty="0">
                <a:latin typeface="Times New Roman" panose="02020603050405020304" pitchFamily="18" charset="0"/>
              </a:rPr>
              <a:t>是谓词公式，则   </a:t>
            </a:r>
            <a:r>
              <a:rPr lang="en-US" altLang="zh-CN" sz="2600" dirty="0">
                <a:latin typeface="Times New Roman" panose="02020603050405020304" pitchFamily="18" charset="0"/>
              </a:rPr>
              <a:t>(   </a:t>
            </a:r>
            <a:r>
              <a:rPr lang="en-US" altLang="zh-CN" sz="2600" i="1" dirty="0">
                <a:latin typeface="Times New Roman" panose="02020603050405020304" pitchFamily="18" charset="0"/>
              </a:rPr>
              <a:t>x</a:t>
            </a:r>
            <a:r>
              <a:rPr lang="en-US" altLang="zh-CN" sz="2600" dirty="0">
                <a:latin typeface="Times New Roman" panose="02020603050405020304" pitchFamily="18" charset="0"/>
              </a:rPr>
              <a:t>) A</a:t>
            </a:r>
            <a:r>
              <a:rPr lang="zh-CN" altLang="en-US" sz="2600" dirty="0">
                <a:latin typeface="Times New Roman" panose="02020603050405020304" pitchFamily="18" charset="0"/>
              </a:rPr>
              <a:t>，</a:t>
            </a:r>
            <a:r>
              <a:rPr lang="en-US" altLang="zh-CN" sz="2600" dirty="0">
                <a:latin typeface="Times New Roman" panose="02020603050405020304" pitchFamily="18" charset="0"/>
              </a:rPr>
              <a:t>(   </a:t>
            </a:r>
            <a:r>
              <a:rPr lang="en-US" altLang="zh-CN" sz="2600" i="1" dirty="0">
                <a:latin typeface="Times New Roman" panose="02020603050405020304" pitchFamily="18" charset="0"/>
              </a:rPr>
              <a:t>x</a:t>
            </a:r>
            <a:r>
              <a:rPr lang="en-US" altLang="zh-CN" sz="2600" dirty="0">
                <a:latin typeface="Times New Roman" panose="02020603050405020304" pitchFamily="18" charset="0"/>
              </a:rPr>
              <a:t>)A</a:t>
            </a:r>
            <a:r>
              <a:rPr lang="zh-CN" altLang="en-US" sz="2600" dirty="0">
                <a:latin typeface="Times New Roman" panose="02020603050405020304" pitchFamily="18" charset="0"/>
              </a:rPr>
              <a:t>也是谓词公式。</a:t>
            </a:r>
          </a:p>
          <a:p>
            <a:pPr marL="342900" indent="-342900" algn="just" eaLnBrk="1" hangingPunct="1">
              <a:spcBef>
                <a:spcPct val="20000"/>
              </a:spcBef>
              <a:buAutoNum type="arabicParenBoth" startAt="4"/>
            </a:pPr>
            <a:r>
              <a:rPr lang="zh-CN" altLang="en-US" sz="2600" dirty="0">
                <a:latin typeface="Times New Roman" panose="02020603050405020304" pitchFamily="18" charset="0"/>
              </a:rPr>
              <a:t> 有限步应用（</a:t>
            </a:r>
            <a:r>
              <a:rPr lang="en-US" altLang="zh-CN" sz="2600" dirty="0">
                <a:latin typeface="Times New Roman" panose="02020603050405020304" pitchFamily="18" charset="0"/>
              </a:rPr>
              <a:t>1</a:t>
            </a:r>
            <a:r>
              <a:rPr lang="zh-CN" altLang="en-US" sz="2600" dirty="0">
                <a:latin typeface="Times New Roman" panose="02020603050405020304" pitchFamily="18" charset="0"/>
              </a:rPr>
              <a:t>）－（</a:t>
            </a:r>
            <a:r>
              <a:rPr lang="en-US" altLang="zh-CN" sz="2600" dirty="0">
                <a:latin typeface="Times New Roman" panose="02020603050405020304" pitchFamily="18" charset="0"/>
              </a:rPr>
              <a:t>4</a:t>
            </a:r>
            <a:r>
              <a:rPr lang="zh-CN" altLang="en-US" sz="2600" dirty="0">
                <a:latin typeface="Times New Roman" panose="02020603050405020304" pitchFamily="18" charset="0"/>
              </a:rPr>
              <a:t>）生成的公式也是谓词公式。</a:t>
            </a:r>
          </a:p>
        </p:txBody>
      </p:sp>
      <p:graphicFrame>
        <p:nvGraphicFramePr>
          <p:cNvPr id="41991" name="对象 228357"/>
          <p:cNvGraphicFramePr/>
          <p:nvPr/>
        </p:nvGraphicFramePr>
        <p:xfrm>
          <a:off x="4221480" y="4726623"/>
          <a:ext cx="288925" cy="314325"/>
        </p:xfrm>
        <a:graphic>
          <a:graphicData uri="http://schemas.openxmlformats.org/presentationml/2006/ole">
            <mc:AlternateContent xmlns:mc="http://schemas.openxmlformats.org/markup-compatibility/2006">
              <mc:Choice xmlns:v="urn:schemas-microsoft-com:vml" Requires="v">
                <p:oleObj spid="_x0000_s7237" r:id="rId3" imgW="152400" imgH="165100" progId="Equation.3">
                  <p:embed/>
                </p:oleObj>
              </mc:Choice>
              <mc:Fallback>
                <p:oleObj r:id="rId3" imgW="152400" imgH="165100" progId="Equation.3">
                  <p:embed/>
                  <p:pic>
                    <p:nvPicPr>
                      <p:cNvPr id="0" name="图片 3091"/>
                      <p:cNvPicPr/>
                      <p:nvPr/>
                    </p:nvPicPr>
                    <p:blipFill>
                      <a:blip r:embed="rId4"/>
                      <a:stretch>
                        <a:fillRect/>
                      </a:stretch>
                    </p:blipFill>
                    <p:spPr>
                      <a:xfrm>
                        <a:off x="4221480" y="4726623"/>
                        <a:ext cx="288925" cy="314325"/>
                      </a:xfrm>
                      <a:prstGeom prst="rect">
                        <a:avLst/>
                      </a:prstGeom>
                      <a:noFill/>
                      <a:ln w="38100">
                        <a:noFill/>
                        <a:miter/>
                      </a:ln>
                    </p:spPr>
                  </p:pic>
                </p:oleObj>
              </mc:Fallback>
            </mc:AlternateContent>
          </a:graphicData>
        </a:graphic>
      </p:graphicFrame>
      <p:graphicFrame>
        <p:nvGraphicFramePr>
          <p:cNvPr id="41992" name="对象 228358"/>
          <p:cNvGraphicFramePr/>
          <p:nvPr/>
        </p:nvGraphicFramePr>
        <p:xfrm>
          <a:off x="5489258" y="4726940"/>
          <a:ext cx="258762" cy="311150"/>
        </p:xfrm>
        <a:graphic>
          <a:graphicData uri="http://schemas.openxmlformats.org/presentationml/2006/ole">
            <mc:AlternateContent xmlns:mc="http://schemas.openxmlformats.org/markup-compatibility/2006">
              <mc:Choice xmlns:v="urn:schemas-microsoft-com:vml" Requires="v">
                <p:oleObj spid="_x0000_s7238" r:id="rId5" imgW="127000" imgH="151765" progId="Equation.3">
                  <p:embed/>
                </p:oleObj>
              </mc:Choice>
              <mc:Fallback>
                <p:oleObj r:id="rId5" imgW="127000" imgH="151765" progId="Equation.3">
                  <p:embed/>
                  <p:pic>
                    <p:nvPicPr>
                      <p:cNvPr id="0" name="图片 3088"/>
                      <p:cNvPicPr/>
                      <p:nvPr/>
                    </p:nvPicPr>
                    <p:blipFill>
                      <a:blip r:embed="rId6"/>
                      <a:stretch>
                        <a:fillRect/>
                      </a:stretch>
                    </p:blipFill>
                    <p:spPr>
                      <a:xfrm>
                        <a:off x="5489258" y="4726940"/>
                        <a:ext cx="258762" cy="311150"/>
                      </a:xfrm>
                      <a:prstGeom prst="rect">
                        <a:avLst/>
                      </a:prstGeom>
                      <a:noFill/>
                      <a:ln w="38100">
                        <a:noFill/>
                        <a:miter/>
                      </a:ln>
                    </p:spPr>
                  </p:pic>
                </p:oleObj>
              </mc:Fallback>
            </mc:AlternateContent>
          </a:graphicData>
        </a:graphic>
      </p:graphicFrame>
      <p:grpSp>
        <p:nvGrpSpPr>
          <p:cNvPr id="41993" name="组合 228359"/>
          <p:cNvGrpSpPr/>
          <p:nvPr/>
        </p:nvGrpSpPr>
        <p:grpSpPr>
          <a:xfrm>
            <a:off x="456883" y="5682615"/>
            <a:ext cx="8229600" cy="1014413"/>
            <a:chOff x="283" y="3345"/>
            <a:chExt cx="5184" cy="639"/>
          </a:xfrm>
        </p:grpSpPr>
        <p:sp>
          <p:nvSpPr>
            <p:cNvPr id="41994" name="文本框 228360"/>
            <p:cNvSpPr txBox="1"/>
            <p:nvPr/>
          </p:nvSpPr>
          <p:spPr>
            <a:xfrm>
              <a:off x="283" y="3345"/>
              <a:ext cx="5184" cy="639"/>
            </a:xfrm>
            <a:prstGeom prst="rect">
              <a:avLst/>
            </a:prstGeom>
            <a:gradFill rotWithShape="0">
              <a:gsLst>
                <a:gs pos="0">
                  <a:srgbClr val="CCFFCC"/>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p>
              <a:pPr eaLnBrk="1" hangingPunct="1">
                <a:spcBef>
                  <a:spcPct val="50000"/>
                </a:spcBef>
              </a:pPr>
              <a:r>
                <a:rPr lang="zh-CN" altLang="en-US" sz="2400" dirty="0">
                  <a:latin typeface="宋体" panose="02010600030101010101" pitchFamily="2" charset="-122"/>
                </a:rPr>
                <a:t>连接词的优先级别</a:t>
              </a:r>
              <a:r>
                <a:rPr lang="zh-CN" altLang="en-US" sz="2400" dirty="0">
                  <a:latin typeface="Arial" panose="020B0604020202020204" pitchFamily="34" charset="0"/>
                </a:rPr>
                <a:t>从高到低排列：</a:t>
              </a:r>
            </a:p>
            <a:p>
              <a:pPr eaLnBrk="1" hangingPunct="1">
                <a:spcBef>
                  <a:spcPct val="50000"/>
                </a:spcBef>
              </a:pPr>
              <a:r>
                <a:rPr lang="zh-CN" altLang="en-US" sz="2400" dirty="0">
                  <a:latin typeface="宋体" panose="02010600030101010101" pitchFamily="2" charset="-122"/>
                </a:rPr>
                <a:t>            ﹁，</a:t>
              </a:r>
              <a:r>
                <a:rPr lang="zh-CN" altLang="en-US" sz="2400" dirty="0">
                  <a:latin typeface="Times New Roman" panose="02020603050405020304" pitchFamily="18" charset="0"/>
                </a:rPr>
                <a:t> </a:t>
              </a:r>
              <a:r>
                <a:rPr lang="en-US" altLang="zh-CN" sz="2400" dirty="0">
                  <a:latin typeface="宋体" panose="02010600030101010101" pitchFamily="2" charset="-122"/>
                </a:rPr>
                <a:t>∧</a:t>
              </a:r>
              <a:r>
                <a:rPr lang="zh-CN" altLang="en-US" sz="2400" dirty="0">
                  <a:latin typeface="宋体" panose="02010600030101010101" pitchFamily="2" charset="-122"/>
                </a:rPr>
                <a:t>，</a:t>
              </a:r>
              <a:r>
                <a:rPr lang="zh-CN" altLang="en-US" sz="2400" dirty="0">
                  <a:latin typeface="Times New Roman" panose="02020603050405020304" pitchFamily="18" charset="0"/>
                </a:rPr>
                <a:t> </a:t>
              </a:r>
              <a:r>
                <a:rPr lang="en-US" altLang="zh-CN" sz="2400" dirty="0">
                  <a:latin typeface="宋体" panose="02010600030101010101" pitchFamily="2" charset="-122"/>
                </a:rPr>
                <a:t>∨</a:t>
              </a:r>
              <a:r>
                <a:rPr lang="zh-CN" altLang="en-US" sz="2400" dirty="0">
                  <a:latin typeface="宋体" panose="02010600030101010101" pitchFamily="2" charset="-122"/>
                </a:rPr>
                <a:t>，</a:t>
              </a:r>
              <a:r>
                <a:rPr lang="zh-CN" altLang="en-US" sz="2400" dirty="0">
                  <a:latin typeface="Times New Roman" panose="02020603050405020304" pitchFamily="18" charset="0"/>
                </a:rPr>
                <a:t> </a:t>
              </a:r>
              <a:r>
                <a:rPr lang="en-US" altLang="zh-CN" sz="2400" dirty="0">
                  <a:latin typeface="宋体" panose="02010600030101010101" pitchFamily="2" charset="-122"/>
                </a:rPr>
                <a:t>→</a:t>
              </a:r>
              <a:r>
                <a:rPr lang="zh-CN" altLang="en-US" sz="2400" dirty="0">
                  <a:latin typeface="宋体" panose="02010600030101010101" pitchFamily="2" charset="-122"/>
                </a:rPr>
                <a:t>，</a:t>
              </a:r>
              <a:endParaRPr lang="zh-CN" altLang="en-US" sz="2400" dirty="0">
                <a:latin typeface="Times New Roman" panose="02020603050405020304" pitchFamily="18" charset="0"/>
                <a:ea typeface="Times New Roman" panose="02020603050405020304" pitchFamily="18" charset="0"/>
              </a:endParaRPr>
            </a:p>
          </p:txBody>
        </p:sp>
        <p:graphicFrame>
          <p:nvGraphicFramePr>
            <p:cNvPr id="41995" name="对象 228361"/>
            <p:cNvGraphicFramePr/>
            <p:nvPr/>
          </p:nvGraphicFramePr>
          <p:xfrm>
            <a:off x="3154" y="3762"/>
            <a:ext cx="576" cy="174"/>
          </p:xfrm>
          <a:graphic>
            <a:graphicData uri="http://schemas.openxmlformats.org/presentationml/2006/ole">
              <mc:AlternateContent xmlns:mc="http://schemas.openxmlformats.org/markup-compatibility/2006">
                <mc:Choice xmlns:v="urn:schemas-microsoft-com:vml" Requires="v">
                  <p:oleObj spid="_x0000_s7239" r:id="rId7" imgW="203200" imgH="139700" progId="Equation.3">
                    <p:embed/>
                  </p:oleObj>
                </mc:Choice>
                <mc:Fallback>
                  <p:oleObj r:id="rId7" imgW="203200" imgH="139700" progId="Equation.3">
                    <p:embed/>
                    <p:pic>
                      <p:nvPicPr>
                        <p:cNvPr id="0" name="图片 3097"/>
                        <p:cNvPicPr/>
                        <p:nvPr/>
                      </p:nvPicPr>
                      <p:blipFill>
                        <a:blip r:embed="rId8"/>
                        <a:stretch>
                          <a:fillRect/>
                        </a:stretch>
                      </p:blipFill>
                      <p:spPr>
                        <a:xfrm>
                          <a:off x="3154" y="3762"/>
                          <a:ext cx="576" cy="174"/>
                        </a:xfrm>
                        <a:prstGeom prst="rect">
                          <a:avLst/>
                        </a:prstGeom>
                        <a:noFill/>
                        <a:ln w="38100">
                          <a:noFill/>
                          <a:miter/>
                        </a:ln>
                      </p:spPr>
                    </p:pic>
                  </p:oleObj>
                </mc:Fallback>
              </mc:AlternateContent>
            </a:graphicData>
          </a:graphic>
        </p:graphicFrame>
      </p:gr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59</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43011" name="标题 229377"/>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3  </a:t>
            </a:r>
            <a:r>
              <a:rPr lang="zh-CN" altLang="en-US" dirty="0">
                <a:latin typeface="Times New Roman" panose="02020603050405020304" pitchFamily="18" charset="0"/>
              </a:rPr>
              <a:t>谓词公式</a:t>
            </a:r>
          </a:p>
        </p:txBody>
      </p:sp>
      <p:sp>
        <p:nvSpPr>
          <p:cNvPr id="43012" name="文本占位符 229378"/>
          <p:cNvSpPr>
            <a:spLocks noGrp="1"/>
          </p:cNvSpPr>
          <p:nvPr>
            <p:ph idx="1"/>
          </p:nvPr>
        </p:nvSpPr>
        <p:spPr>
          <a:xfrm>
            <a:off x="250825" y="908050"/>
            <a:ext cx="8642350" cy="2468563"/>
          </a:xfrm>
        </p:spPr>
        <p:txBody>
          <a:bodyPr vert="horz" wrap="square" lIns="91440" tIns="45720" rIns="91440" bIns="45720" anchor="t"/>
          <a:lstStyle/>
          <a:p>
            <a:pPr eaLnBrk="1" hangingPunct="1">
              <a:lnSpc>
                <a:spcPct val="110000"/>
              </a:lnSpc>
              <a:buNone/>
            </a:pPr>
            <a:r>
              <a:rPr lang="en-US" altLang="zh-CN" b="1" dirty="0">
                <a:latin typeface="Times New Roman" panose="02020603050405020304" pitchFamily="18" charset="0"/>
              </a:rPr>
              <a:t>4</a:t>
            </a:r>
            <a:r>
              <a:rPr lang="zh-CN" altLang="en-US" b="1" dirty="0">
                <a:latin typeface="Times New Roman" panose="02020603050405020304" pitchFamily="18" charset="0"/>
              </a:rPr>
              <a:t>．量词的辖域</a:t>
            </a:r>
            <a:r>
              <a:rPr lang="zh-CN" altLang="en-US" sz="2400" b="1" dirty="0">
                <a:latin typeface="宋体" panose="02010600030101010101" pitchFamily="2" charset="-122"/>
              </a:rPr>
              <a:t> </a:t>
            </a:r>
          </a:p>
          <a:p>
            <a:pPr eaLnBrk="1" hangingPunct="1">
              <a:lnSpc>
                <a:spcPct val="110000"/>
              </a:lnSpc>
            </a:pPr>
            <a:r>
              <a:rPr lang="zh-CN" altLang="en-US" sz="2600" dirty="0">
                <a:latin typeface="宋体" panose="02010600030101010101" pitchFamily="2" charset="-122"/>
              </a:rPr>
              <a:t>量词的辖域：位于量词后面的单个谓词或者用括弧括起来的谓词公式。</a:t>
            </a:r>
          </a:p>
          <a:p>
            <a:pPr eaLnBrk="1" hangingPunct="1">
              <a:lnSpc>
                <a:spcPct val="110000"/>
              </a:lnSpc>
            </a:pPr>
            <a:r>
              <a:rPr lang="zh-CN" altLang="en-US" sz="2600" dirty="0">
                <a:latin typeface="宋体" panose="02010600030101010101" pitchFamily="2" charset="-122"/>
              </a:rPr>
              <a:t>约束变元与自由变元：辖域内与量词中同名的变元称为约束变元，不同名的变元称为自由变元。</a:t>
            </a:r>
            <a:r>
              <a:rPr lang="zh-CN" altLang="en-US" sz="2200" dirty="0">
                <a:latin typeface="Times New Roman" panose="02020603050405020304" pitchFamily="18" charset="0"/>
              </a:rPr>
              <a:t> </a:t>
            </a:r>
          </a:p>
        </p:txBody>
      </p:sp>
      <p:sp>
        <p:nvSpPr>
          <p:cNvPr id="43013" name="矩形 229379"/>
          <p:cNvSpPr/>
          <p:nvPr/>
        </p:nvSpPr>
        <p:spPr>
          <a:xfrm>
            <a:off x="4510088" y="3352800"/>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43014" name="矩形 229380"/>
          <p:cNvSpPr/>
          <p:nvPr/>
        </p:nvSpPr>
        <p:spPr>
          <a:xfrm>
            <a:off x="4510088" y="3352800"/>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43015" name="文本框 229381"/>
          <p:cNvSpPr txBox="1"/>
          <p:nvPr/>
        </p:nvSpPr>
        <p:spPr>
          <a:xfrm>
            <a:off x="530225" y="3532188"/>
            <a:ext cx="8112125" cy="2720975"/>
          </a:xfrm>
          <a:prstGeom prst="rect">
            <a:avLst/>
          </a:prstGeom>
          <a:gradFill rotWithShape="0">
            <a:gsLst>
              <a:gs pos="0">
                <a:srgbClr val="99CC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p>
            <a:pPr algn="just" eaLnBrk="1" hangingPunct="1">
              <a:lnSpc>
                <a:spcPct val="120000"/>
              </a:lnSpc>
              <a:spcBef>
                <a:spcPct val="20000"/>
              </a:spcBef>
              <a:buBlip>
                <a:blip r:embed="rId3"/>
              </a:buBlip>
            </a:pPr>
            <a:r>
              <a:rPr lang="en-US" altLang="zh-CN" sz="2600" dirty="0">
                <a:latin typeface="Times New Roman" panose="02020603050405020304" pitchFamily="18" charset="0"/>
              </a:rPr>
              <a:t> </a:t>
            </a:r>
            <a:r>
              <a:rPr lang="zh-CN" altLang="en-US" sz="2600" dirty="0">
                <a:latin typeface="Times New Roman" panose="02020603050405020304" pitchFamily="18" charset="0"/>
              </a:rPr>
              <a:t>例如：</a:t>
            </a:r>
          </a:p>
          <a:p>
            <a:pPr algn="ctr" eaLnBrk="1" hangingPunct="1">
              <a:lnSpc>
                <a:spcPct val="120000"/>
              </a:lnSpc>
              <a:spcBef>
                <a:spcPct val="20000"/>
              </a:spcBef>
            </a:pPr>
            <a:r>
              <a:rPr lang="zh-CN" altLang="en-US" sz="2600" dirty="0">
                <a:latin typeface="Times New Roman" panose="02020603050405020304" pitchFamily="18" charset="0"/>
              </a:rPr>
              <a:t>   </a:t>
            </a:r>
            <a:r>
              <a:rPr lang="en-US" altLang="zh-CN" sz="2600" dirty="0">
                <a:latin typeface="Times New Roman" panose="02020603050405020304" pitchFamily="18" charset="0"/>
              </a:rPr>
              <a:t>(    </a:t>
            </a:r>
            <a:r>
              <a:rPr lang="en-US" altLang="zh-CN" sz="2600" b="1" i="1" dirty="0">
                <a:solidFill>
                  <a:srgbClr val="FF0000"/>
                </a:solidFill>
                <a:latin typeface="Times New Roman" panose="02020603050405020304" pitchFamily="18" charset="0"/>
              </a:rPr>
              <a:t>x</a:t>
            </a:r>
            <a:r>
              <a:rPr lang="en-US" altLang="zh-CN" sz="2600" dirty="0">
                <a:latin typeface="Times New Roman" panose="02020603050405020304" pitchFamily="18" charset="0"/>
              </a:rPr>
              <a:t>)</a:t>
            </a:r>
            <a:r>
              <a:rPr lang="en-US" altLang="zh-CN" sz="2600" dirty="0">
                <a:solidFill>
                  <a:srgbClr val="FF0000"/>
                </a:solidFill>
                <a:latin typeface="Times New Roman" panose="02020603050405020304" pitchFamily="18" charset="0"/>
              </a:rPr>
              <a:t>(</a:t>
            </a:r>
            <a:r>
              <a:rPr lang="en-US" altLang="zh-CN" sz="2600" i="1" dirty="0">
                <a:latin typeface="Times New Roman" panose="02020603050405020304" pitchFamily="18" charset="0"/>
              </a:rPr>
              <a:t>P</a:t>
            </a:r>
            <a:r>
              <a:rPr lang="en-US" altLang="zh-CN" sz="2600" dirty="0">
                <a:latin typeface="Times New Roman" panose="02020603050405020304" pitchFamily="18" charset="0"/>
              </a:rPr>
              <a:t>(</a:t>
            </a:r>
            <a:r>
              <a:rPr lang="en-US" altLang="zh-CN" sz="2600" b="1" i="1" dirty="0">
                <a:solidFill>
                  <a:srgbClr val="FF0000"/>
                </a:solidFill>
                <a:latin typeface="Times New Roman" panose="02020603050405020304" pitchFamily="18" charset="0"/>
              </a:rPr>
              <a:t>x</a:t>
            </a:r>
            <a:r>
              <a:rPr lang="en-US" altLang="zh-CN" sz="2600" dirty="0">
                <a:latin typeface="Times New Roman" panose="02020603050405020304" pitchFamily="18" charset="0"/>
              </a:rPr>
              <a:t>, </a:t>
            </a:r>
            <a:r>
              <a:rPr lang="en-US" altLang="zh-CN" sz="2600" i="1" dirty="0">
                <a:latin typeface="Times New Roman" panose="02020603050405020304" pitchFamily="18" charset="0"/>
              </a:rPr>
              <a:t>y</a:t>
            </a:r>
            <a:r>
              <a:rPr lang="en-US" altLang="zh-CN" sz="2600" dirty="0">
                <a:latin typeface="Times New Roman" panose="02020603050405020304" pitchFamily="18" charset="0"/>
              </a:rPr>
              <a:t>) → </a:t>
            </a:r>
            <a:r>
              <a:rPr lang="en-US" altLang="zh-CN" sz="2600" i="1" dirty="0">
                <a:latin typeface="Times New Roman" panose="02020603050405020304" pitchFamily="18" charset="0"/>
              </a:rPr>
              <a:t>Q</a:t>
            </a:r>
            <a:r>
              <a:rPr lang="en-US" altLang="zh-CN" sz="2600" dirty="0">
                <a:latin typeface="Times New Roman" panose="02020603050405020304" pitchFamily="18" charset="0"/>
              </a:rPr>
              <a:t> (</a:t>
            </a:r>
            <a:r>
              <a:rPr lang="en-US" altLang="zh-CN" sz="2600" b="1" i="1" dirty="0">
                <a:solidFill>
                  <a:srgbClr val="FF0000"/>
                </a:solidFill>
                <a:latin typeface="Times New Roman" panose="02020603050405020304" pitchFamily="18" charset="0"/>
              </a:rPr>
              <a:t>x</a:t>
            </a:r>
            <a:r>
              <a:rPr lang="en-US" altLang="zh-CN" sz="2600" dirty="0">
                <a:latin typeface="Times New Roman" panose="02020603050405020304" pitchFamily="18" charset="0"/>
              </a:rPr>
              <a:t>, </a:t>
            </a:r>
            <a:r>
              <a:rPr lang="en-US" altLang="zh-CN" sz="2600" i="1" dirty="0">
                <a:latin typeface="Times New Roman" panose="02020603050405020304" pitchFamily="18" charset="0"/>
              </a:rPr>
              <a:t>y</a:t>
            </a:r>
            <a:r>
              <a:rPr lang="en-US" altLang="zh-CN" sz="2600" dirty="0">
                <a:latin typeface="Times New Roman" panose="02020603050405020304" pitchFamily="18" charset="0"/>
              </a:rPr>
              <a:t>)</a:t>
            </a:r>
            <a:r>
              <a:rPr lang="en-US" altLang="zh-CN" sz="2600" dirty="0">
                <a:solidFill>
                  <a:srgbClr val="FF0000"/>
                </a:solidFill>
                <a:latin typeface="Times New Roman" panose="02020603050405020304" pitchFamily="18" charset="0"/>
              </a:rPr>
              <a:t>)</a:t>
            </a:r>
            <a:r>
              <a:rPr lang="en-US" altLang="zh-CN" sz="2600" dirty="0">
                <a:latin typeface="Times New Roman" panose="02020603050405020304" pitchFamily="18" charset="0"/>
              </a:rPr>
              <a:t>∨</a:t>
            </a:r>
            <a:r>
              <a:rPr lang="en-US" altLang="zh-CN" sz="2600" i="1" dirty="0">
                <a:latin typeface="Times New Roman" panose="02020603050405020304" pitchFamily="18" charset="0"/>
              </a:rPr>
              <a:t>R</a:t>
            </a:r>
            <a:r>
              <a:rPr lang="en-US" altLang="zh-CN" sz="2600" dirty="0">
                <a:latin typeface="Times New Roman" panose="02020603050405020304" pitchFamily="18" charset="0"/>
              </a:rPr>
              <a:t>(</a:t>
            </a:r>
            <a:r>
              <a:rPr lang="en-US" altLang="zh-CN" sz="2600" i="1" dirty="0">
                <a:latin typeface="Times New Roman" panose="02020603050405020304" pitchFamily="18" charset="0"/>
              </a:rPr>
              <a:t>x</a:t>
            </a:r>
            <a:r>
              <a:rPr lang="en-US" altLang="zh-CN" sz="2600" dirty="0">
                <a:latin typeface="Times New Roman" panose="02020603050405020304" pitchFamily="18" charset="0"/>
              </a:rPr>
              <a:t>, </a:t>
            </a:r>
            <a:r>
              <a:rPr lang="en-US" altLang="zh-CN" sz="2600" i="1" dirty="0">
                <a:latin typeface="Times New Roman" panose="02020603050405020304" pitchFamily="18" charset="0"/>
              </a:rPr>
              <a:t>y</a:t>
            </a:r>
            <a:r>
              <a:rPr lang="en-US" altLang="zh-CN" sz="2600" dirty="0">
                <a:latin typeface="Times New Roman" panose="02020603050405020304" pitchFamily="18" charset="0"/>
              </a:rPr>
              <a:t>)</a:t>
            </a:r>
          </a:p>
          <a:p>
            <a:pPr algn="just" eaLnBrk="1" hangingPunct="1">
              <a:lnSpc>
                <a:spcPct val="120000"/>
              </a:lnSpc>
              <a:spcBef>
                <a:spcPct val="20000"/>
              </a:spcBef>
              <a:buClr>
                <a:schemeClr val="accent2"/>
              </a:buClr>
              <a:buFont typeface="Wingdings" panose="05000000000000000000" pitchFamily="2" charset="2"/>
              <a:buChar char="§"/>
            </a:pPr>
            <a:r>
              <a:rPr lang="en-US" altLang="zh-CN" sz="2600" dirty="0">
                <a:latin typeface="Times New Roman" panose="02020603050405020304" pitchFamily="18" charset="0"/>
              </a:rPr>
              <a:t> (</a:t>
            </a:r>
            <a:r>
              <a:rPr lang="en-US" altLang="zh-CN" sz="2600" i="1" dirty="0">
                <a:latin typeface="Times New Roman" panose="02020603050405020304" pitchFamily="18" charset="0"/>
              </a:rPr>
              <a:t>P</a:t>
            </a:r>
            <a:r>
              <a:rPr lang="en-US" altLang="zh-CN" sz="2600" dirty="0">
                <a:latin typeface="Times New Roman" panose="02020603050405020304" pitchFamily="18" charset="0"/>
              </a:rPr>
              <a:t>(</a:t>
            </a:r>
            <a:r>
              <a:rPr lang="en-US" altLang="zh-CN" sz="2600" i="1" dirty="0">
                <a:latin typeface="Times New Roman" panose="02020603050405020304" pitchFamily="18" charset="0"/>
              </a:rPr>
              <a:t>x</a:t>
            </a:r>
            <a:r>
              <a:rPr lang="en-US" altLang="zh-CN" sz="2600" dirty="0">
                <a:latin typeface="Times New Roman" panose="02020603050405020304" pitchFamily="18" charset="0"/>
              </a:rPr>
              <a:t>, </a:t>
            </a:r>
            <a:r>
              <a:rPr lang="en-US" altLang="zh-CN" sz="2600" i="1" dirty="0">
                <a:latin typeface="Times New Roman" panose="02020603050405020304" pitchFamily="18" charset="0"/>
              </a:rPr>
              <a:t>y</a:t>
            </a:r>
            <a:r>
              <a:rPr lang="en-US" altLang="zh-CN" sz="2600" dirty="0">
                <a:latin typeface="Times New Roman" panose="02020603050405020304" pitchFamily="18" charset="0"/>
              </a:rPr>
              <a:t>) </a:t>
            </a:r>
            <a:r>
              <a:rPr lang="en-US" altLang="zh-CN" sz="2600" dirty="0">
                <a:latin typeface="宋体" panose="02010600030101010101" pitchFamily="2" charset="-122"/>
              </a:rPr>
              <a:t>→</a:t>
            </a:r>
            <a:r>
              <a:rPr lang="en-US" altLang="zh-CN" sz="2600" dirty="0">
                <a:latin typeface="Times New Roman" panose="02020603050405020304" pitchFamily="18" charset="0"/>
              </a:rPr>
              <a:t> </a:t>
            </a:r>
            <a:r>
              <a:rPr lang="en-US" altLang="zh-CN" sz="2600" i="1" dirty="0">
                <a:latin typeface="Times New Roman" panose="02020603050405020304" pitchFamily="18" charset="0"/>
              </a:rPr>
              <a:t>Q</a:t>
            </a:r>
            <a:r>
              <a:rPr lang="en-US" altLang="zh-CN" sz="2600" dirty="0">
                <a:latin typeface="Times New Roman" panose="02020603050405020304" pitchFamily="18" charset="0"/>
              </a:rPr>
              <a:t> (</a:t>
            </a:r>
            <a:r>
              <a:rPr lang="en-US" altLang="zh-CN" sz="2600" i="1" dirty="0">
                <a:latin typeface="Times New Roman" panose="02020603050405020304" pitchFamily="18" charset="0"/>
              </a:rPr>
              <a:t>x</a:t>
            </a:r>
            <a:r>
              <a:rPr lang="en-US" altLang="zh-CN" sz="2600" dirty="0">
                <a:latin typeface="Times New Roman" panose="02020603050405020304" pitchFamily="18" charset="0"/>
              </a:rPr>
              <a:t>, y)) </a:t>
            </a:r>
            <a:r>
              <a:rPr lang="zh-CN" altLang="en-US" sz="2600" dirty="0">
                <a:latin typeface="宋体" panose="02010600030101010101" pitchFamily="2" charset="-122"/>
              </a:rPr>
              <a:t>：</a:t>
            </a:r>
            <a:r>
              <a:rPr lang="en-US" altLang="zh-CN" sz="2600" dirty="0">
                <a:latin typeface="Times New Roman" panose="02020603050405020304" pitchFamily="18" charset="0"/>
              </a:rPr>
              <a:t>(    </a:t>
            </a:r>
            <a:r>
              <a:rPr lang="en-US" altLang="zh-CN" sz="2600" i="1" dirty="0">
                <a:latin typeface="Times New Roman" panose="02020603050405020304" pitchFamily="18" charset="0"/>
              </a:rPr>
              <a:t>x</a:t>
            </a:r>
            <a:r>
              <a:rPr lang="en-US" altLang="zh-CN" sz="2600" dirty="0">
                <a:latin typeface="Times New Roman" panose="02020603050405020304" pitchFamily="18" charset="0"/>
              </a:rPr>
              <a:t>)</a:t>
            </a:r>
            <a:r>
              <a:rPr lang="zh-CN" altLang="en-US" sz="2600" dirty="0">
                <a:latin typeface="宋体" panose="02010600030101010101" pitchFamily="2" charset="-122"/>
              </a:rPr>
              <a:t>的辖域，辖域内的变元</a:t>
            </a:r>
            <a:r>
              <a:rPr lang="en-US" altLang="zh-CN" sz="2600" i="1" dirty="0">
                <a:latin typeface="Times New Roman" panose="02020603050405020304" pitchFamily="18" charset="0"/>
              </a:rPr>
              <a:t>x</a:t>
            </a:r>
            <a:r>
              <a:rPr lang="zh-CN" altLang="en-US" sz="2600" dirty="0">
                <a:latin typeface="宋体" panose="02010600030101010101" pitchFamily="2" charset="-122"/>
              </a:rPr>
              <a:t>是受（   </a:t>
            </a:r>
            <a:r>
              <a:rPr lang="en-US" altLang="zh-CN" sz="2600" i="1" dirty="0">
                <a:latin typeface="Times New Roman" panose="02020603050405020304" pitchFamily="18" charset="0"/>
              </a:rPr>
              <a:t>x</a:t>
            </a:r>
            <a:r>
              <a:rPr lang="zh-CN" altLang="en-US" sz="2600" dirty="0">
                <a:latin typeface="宋体" panose="02010600030101010101" pitchFamily="2" charset="-122"/>
              </a:rPr>
              <a:t>）约束的变元，</a:t>
            </a:r>
            <a:r>
              <a:rPr lang="en-US" altLang="zh-CN" sz="2600" i="1" dirty="0">
                <a:latin typeface="Times New Roman" panose="02020603050405020304" pitchFamily="18" charset="0"/>
              </a:rPr>
              <a:t>R</a:t>
            </a:r>
            <a:r>
              <a:rPr lang="en-US" altLang="zh-CN" sz="2600" dirty="0">
                <a:latin typeface="Times New Roman" panose="02020603050405020304" pitchFamily="18" charset="0"/>
              </a:rPr>
              <a:t>(</a:t>
            </a:r>
            <a:r>
              <a:rPr lang="en-US" altLang="zh-CN" sz="2600" i="1" dirty="0">
                <a:latin typeface="Times New Roman" panose="02020603050405020304" pitchFamily="18" charset="0"/>
              </a:rPr>
              <a:t>x</a:t>
            </a:r>
            <a:r>
              <a:rPr lang="en-US" altLang="zh-CN" sz="2600" dirty="0">
                <a:latin typeface="Times New Roman" panose="02020603050405020304" pitchFamily="18" charset="0"/>
              </a:rPr>
              <a:t>, </a:t>
            </a:r>
            <a:r>
              <a:rPr lang="en-US" altLang="zh-CN" sz="2600" i="1" dirty="0">
                <a:latin typeface="Times New Roman" panose="02020603050405020304" pitchFamily="18" charset="0"/>
              </a:rPr>
              <a:t>y</a:t>
            </a:r>
            <a:r>
              <a:rPr lang="en-US" altLang="zh-CN" sz="2600" dirty="0">
                <a:latin typeface="Times New Roman" panose="02020603050405020304" pitchFamily="18" charset="0"/>
              </a:rPr>
              <a:t>)</a:t>
            </a:r>
            <a:r>
              <a:rPr lang="zh-CN" altLang="en-US" sz="2600" dirty="0">
                <a:latin typeface="宋体" panose="02010600030101010101" pitchFamily="2" charset="-122"/>
              </a:rPr>
              <a:t>中的</a:t>
            </a:r>
            <a:r>
              <a:rPr lang="en-US" altLang="zh-CN" sz="2600" i="1" dirty="0">
                <a:latin typeface="Times New Roman" panose="02020603050405020304" pitchFamily="18" charset="0"/>
              </a:rPr>
              <a:t>x</a:t>
            </a:r>
            <a:r>
              <a:rPr lang="zh-CN" altLang="en-US" sz="2600" dirty="0">
                <a:latin typeface="宋体" panose="02010600030101010101" pitchFamily="2" charset="-122"/>
              </a:rPr>
              <a:t>是自由变元。</a:t>
            </a:r>
          </a:p>
          <a:p>
            <a:pPr algn="just" eaLnBrk="1" hangingPunct="1">
              <a:lnSpc>
                <a:spcPct val="120000"/>
              </a:lnSpc>
              <a:spcBef>
                <a:spcPct val="20000"/>
              </a:spcBef>
              <a:buClr>
                <a:schemeClr val="accent2"/>
              </a:buClr>
              <a:buFont typeface="Wingdings" panose="05000000000000000000" pitchFamily="2" charset="2"/>
              <a:buChar char="§"/>
            </a:pPr>
            <a:r>
              <a:rPr lang="zh-CN" altLang="en-US" sz="2600" dirty="0">
                <a:latin typeface="宋体" panose="02010600030101010101" pitchFamily="2" charset="-122"/>
              </a:rPr>
              <a:t> 公式中的所有</a:t>
            </a:r>
            <a:r>
              <a:rPr lang="en-US" altLang="zh-CN" sz="2600" i="1" dirty="0">
                <a:latin typeface="Times New Roman" panose="02020603050405020304" pitchFamily="18" charset="0"/>
              </a:rPr>
              <a:t>y</a:t>
            </a:r>
            <a:r>
              <a:rPr lang="zh-CN" altLang="en-US" sz="2600" dirty="0">
                <a:latin typeface="宋体" panose="02010600030101010101" pitchFamily="2" charset="-122"/>
              </a:rPr>
              <a:t>都是自由变元。</a:t>
            </a:r>
            <a:r>
              <a:rPr lang="zh-CN" altLang="en-US" sz="2600" dirty="0">
                <a:latin typeface="Times New Roman" panose="02020603050405020304" pitchFamily="18" charset="0"/>
              </a:rPr>
              <a:t> </a:t>
            </a:r>
          </a:p>
        </p:txBody>
      </p:sp>
      <p:graphicFrame>
        <p:nvGraphicFramePr>
          <p:cNvPr id="43016" name="对象 229382"/>
          <p:cNvGraphicFramePr/>
          <p:nvPr/>
        </p:nvGraphicFramePr>
        <p:xfrm>
          <a:off x="2617788" y="4268788"/>
          <a:ext cx="298450" cy="366712"/>
        </p:xfrm>
        <a:graphic>
          <a:graphicData uri="http://schemas.openxmlformats.org/presentationml/2006/ole">
            <mc:AlternateContent xmlns:mc="http://schemas.openxmlformats.org/markup-compatibility/2006">
              <mc:Choice xmlns:v="urn:schemas-microsoft-com:vml" Requires="v">
                <p:oleObj spid="_x0000_s8261" r:id="rId4" imgW="127000" imgH="152400" progId="Equation.DSMT4">
                  <p:embed/>
                </p:oleObj>
              </mc:Choice>
              <mc:Fallback>
                <p:oleObj r:id="rId4" imgW="127000" imgH="152400" progId="Equation.DSMT4">
                  <p:embed/>
                  <p:pic>
                    <p:nvPicPr>
                      <p:cNvPr id="0" name="图片 3094"/>
                      <p:cNvPicPr/>
                      <p:nvPr/>
                    </p:nvPicPr>
                    <p:blipFill>
                      <a:blip r:embed="rId5"/>
                      <a:stretch>
                        <a:fillRect/>
                      </a:stretch>
                    </p:blipFill>
                    <p:spPr>
                      <a:xfrm>
                        <a:off x="2617788" y="4268788"/>
                        <a:ext cx="298450" cy="366712"/>
                      </a:xfrm>
                      <a:prstGeom prst="rect">
                        <a:avLst/>
                      </a:prstGeom>
                      <a:noFill/>
                      <a:ln w="38100">
                        <a:noFill/>
                        <a:miter/>
                      </a:ln>
                    </p:spPr>
                  </p:pic>
                </p:oleObj>
              </mc:Fallback>
            </mc:AlternateContent>
          </a:graphicData>
        </a:graphic>
      </p:graphicFrame>
      <p:graphicFrame>
        <p:nvGraphicFramePr>
          <p:cNvPr id="43017" name="对象 229383"/>
          <p:cNvGraphicFramePr/>
          <p:nvPr/>
        </p:nvGraphicFramePr>
        <p:xfrm>
          <a:off x="4179888" y="4810125"/>
          <a:ext cx="298450" cy="366713"/>
        </p:xfrm>
        <a:graphic>
          <a:graphicData uri="http://schemas.openxmlformats.org/presentationml/2006/ole">
            <mc:AlternateContent xmlns:mc="http://schemas.openxmlformats.org/markup-compatibility/2006">
              <mc:Choice xmlns:v="urn:schemas-microsoft-com:vml" Requires="v">
                <p:oleObj spid="_x0000_s8262" r:id="rId6" imgW="127000" imgH="152400" progId="Equation.DSMT4">
                  <p:embed/>
                </p:oleObj>
              </mc:Choice>
              <mc:Fallback>
                <p:oleObj r:id="rId6" imgW="127000" imgH="152400" progId="Equation.DSMT4">
                  <p:embed/>
                  <p:pic>
                    <p:nvPicPr>
                      <p:cNvPr id="0" name="图片 3096"/>
                      <p:cNvPicPr/>
                      <p:nvPr/>
                    </p:nvPicPr>
                    <p:blipFill>
                      <a:blip r:embed="rId5"/>
                      <a:stretch>
                        <a:fillRect/>
                      </a:stretch>
                    </p:blipFill>
                    <p:spPr>
                      <a:xfrm>
                        <a:off x="4179888" y="4810125"/>
                        <a:ext cx="298450" cy="366713"/>
                      </a:xfrm>
                      <a:prstGeom prst="rect">
                        <a:avLst/>
                      </a:prstGeom>
                      <a:noFill/>
                      <a:ln w="38100">
                        <a:noFill/>
                        <a:miter/>
                      </a:ln>
                    </p:spPr>
                  </p:pic>
                </p:oleObj>
              </mc:Fallback>
            </mc:AlternateContent>
          </a:graphicData>
        </a:graphic>
      </p:graphicFrame>
      <p:graphicFrame>
        <p:nvGraphicFramePr>
          <p:cNvPr id="43018" name="对象 229384"/>
          <p:cNvGraphicFramePr/>
          <p:nvPr/>
        </p:nvGraphicFramePr>
        <p:xfrm>
          <a:off x="1400175" y="5283200"/>
          <a:ext cx="298450" cy="366713"/>
        </p:xfrm>
        <a:graphic>
          <a:graphicData uri="http://schemas.openxmlformats.org/presentationml/2006/ole">
            <mc:AlternateContent xmlns:mc="http://schemas.openxmlformats.org/markup-compatibility/2006">
              <mc:Choice xmlns:v="urn:schemas-microsoft-com:vml" Requires="v">
                <p:oleObj spid="_x0000_s8263" r:id="rId7" imgW="127000" imgH="152400" progId="Equation.DSMT4">
                  <p:embed/>
                </p:oleObj>
              </mc:Choice>
              <mc:Fallback>
                <p:oleObj r:id="rId7" imgW="127000" imgH="152400" progId="Equation.DSMT4">
                  <p:embed/>
                  <p:pic>
                    <p:nvPicPr>
                      <p:cNvPr id="0" name="图片 3095"/>
                      <p:cNvPicPr/>
                      <p:nvPr/>
                    </p:nvPicPr>
                    <p:blipFill>
                      <a:blip r:embed="rId5"/>
                      <a:stretch>
                        <a:fillRect/>
                      </a:stretch>
                    </p:blipFill>
                    <p:spPr>
                      <a:xfrm>
                        <a:off x="1400175" y="5283200"/>
                        <a:ext cx="298450" cy="366713"/>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4"/>
          <p:cNvPicPr>
            <a:picLocks noChangeAspect="1" noChangeArrowheads="1"/>
          </p:cNvPicPr>
          <p:nvPr/>
        </p:nvPicPr>
        <p:blipFill rotWithShape="1">
          <a:blip r:embed="rId3"/>
          <a:srcRect l="18925" t="18316" b="7426"/>
          <a:stretch>
            <a:fillRect/>
          </a:stretch>
        </p:blipFill>
        <p:spPr bwMode="auto">
          <a:xfrm>
            <a:off x="250825" y="1287463"/>
            <a:ext cx="5424488" cy="29797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291" name="标题 1"/>
          <p:cNvSpPr>
            <a:spLocks noGrp="1"/>
          </p:cNvSpPr>
          <p:nvPr>
            <p:ph type="title"/>
          </p:nvPr>
        </p:nvSpPr>
        <p:spPr>
          <a:xfrm>
            <a:off x="0" y="17463"/>
            <a:ext cx="9144000" cy="857250"/>
          </a:xfrm>
        </p:spPr>
        <p:txBody>
          <a:bodyPr vert="horz" wrap="square" lIns="91440" tIns="45720" rIns="91440" bIns="45720" anchor="b"/>
          <a:lstStyle/>
          <a:p>
            <a:pPr algn="ctr" eaLnBrk="1" hangingPunct="1"/>
            <a:r>
              <a:rPr lang="en-US" altLang="zh-CN" dirty="0"/>
              <a:t>DIKW </a:t>
            </a:r>
            <a:r>
              <a:rPr lang="zh-CN" altLang="en-US" dirty="0"/>
              <a:t>模型</a:t>
            </a:r>
          </a:p>
        </p:txBody>
      </p:sp>
      <p:sp>
        <p:nvSpPr>
          <p:cNvPr id="6" name="文本框 5"/>
          <p:cNvSpPr txBox="1"/>
          <p:nvPr/>
        </p:nvSpPr>
        <p:spPr>
          <a:xfrm>
            <a:off x="250825" y="4456113"/>
            <a:ext cx="8666163" cy="2062163"/>
          </a:xfrm>
          <a:prstGeom prst="rect">
            <a:avLst/>
          </a:prstGeom>
          <a:noFill/>
        </p:spPr>
        <p:txBody>
          <a:bodyPr>
            <a:spAutoFit/>
          </a:bodyPr>
          <a:lstStyle/>
          <a:p>
            <a:pPr marR="0" defTabSz="914400" eaLnBrk="1" hangingPunct="1">
              <a:buClrTx/>
              <a:buSzTx/>
              <a:buFontTx/>
              <a:defRPr/>
            </a:pPr>
            <a:r>
              <a:rPr kumimoji="0" lang="zh-CN" altLang="en-US" sz="1600" kern="1200" cap="none" spc="0" normalizeH="0" baseline="0" noProof="0" dirty="0">
                <a:latin typeface="Verdana" panose="020B0604030504040204" pitchFamily="34" charset="0"/>
                <a:ea typeface="宋体" panose="02010600030101010101" pitchFamily="2" charset="-122"/>
                <a:cs typeface="+mn-cs"/>
              </a:rPr>
              <a:t>美国系统理论家罗素</a:t>
            </a:r>
            <a:r>
              <a:rPr kumimoji="0" lang="en-US" altLang="zh-CN" sz="1600" kern="1200" cap="none" spc="0" normalizeH="0" baseline="0" noProof="0" dirty="0">
                <a:latin typeface="Verdana" panose="020B0604030504040204" pitchFamily="34" charset="0"/>
                <a:ea typeface="宋体" panose="02010600030101010101" pitchFamily="2" charset="-122"/>
                <a:cs typeface="+mn-cs"/>
              </a:rPr>
              <a:t>.</a:t>
            </a:r>
            <a:r>
              <a:rPr kumimoji="0" lang="zh-CN" altLang="en-US" sz="1600" kern="1200" cap="none" spc="0" normalizeH="0" baseline="0" noProof="0" dirty="0">
                <a:latin typeface="Verdana" panose="020B0604030504040204" pitchFamily="34" charset="0"/>
                <a:ea typeface="宋体" panose="02010600030101010101" pitchFamily="2" charset="-122"/>
                <a:cs typeface="+mn-cs"/>
              </a:rPr>
              <a:t>艾可夫认为人的心智内容分为</a:t>
            </a:r>
            <a:r>
              <a:rPr kumimoji="0" lang="en-US" altLang="zh-CN" sz="1600" kern="1200" cap="none" spc="0" normalizeH="0" baseline="0" noProof="0" dirty="0">
                <a:latin typeface="Verdana" panose="020B0604030504040204" pitchFamily="34" charset="0"/>
                <a:ea typeface="宋体" panose="02010600030101010101" pitchFamily="2" charset="-122"/>
                <a:cs typeface="+mn-cs"/>
              </a:rPr>
              <a:t>5</a:t>
            </a:r>
            <a:r>
              <a:rPr kumimoji="0" lang="zh-CN" altLang="en-US" sz="1600" kern="1200" cap="none" spc="0" normalizeH="0" baseline="0" noProof="0" dirty="0">
                <a:latin typeface="Verdana" panose="020B0604030504040204" pitchFamily="34" charset="0"/>
                <a:ea typeface="宋体" panose="02010600030101010101" pitchFamily="2" charset="-122"/>
                <a:cs typeface="+mn-cs"/>
              </a:rPr>
              <a:t>个层次</a:t>
            </a:r>
          </a:p>
          <a:p>
            <a:pPr marL="257175" marR="0" indent="-257175" defTabSz="914400" eaLnBrk="1" hangingPunct="1">
              <a:buClrTx/>
              <a:buSzTx/>
              <a:buFontTx/>
              <a:buAutoNum type="arabicPeriod"/>
              <a:defRPr/>
            </a:pPr>
            <a:r>
              <a:rPr kumimoji="0" lang="zh-CN" altLang="en-US" sz="1600" kern="1200" cap="none" spc="0" normalizeH="0" baseline="0" noProof="0" dirty="0">
                <a:latin typeface="Verdana" panose="020B0604030504040204" pitchFamily="34" charset="0"/>
                <a:ea typeface="宋体" panose="02010600030101010101" pitchFamily="2" charset="-122"/>
                <a:cs typeface="+mn-cs"/>
              </a:rPr>
              <a:t>数据：承载信息的原始符号</a:t>
            </a:r>
          </a:p>
          <a:p>
            <a:pPr marL="257175" marR="0" indent="-257175" defTabSz="914400" eaLnBrk="1" hangingPunct="1">
              <a:buClrTx/>
              <a:buSzTx/>
              <a:buFontTx/>
              <a:buAutoNum type="arabicPeriod"/>
              <a:defRPr/>
            </a:pPr>
            <a:r>
              <a:rPr kumimoji="0" lang="zh-CN" altLang="en-US" sz="1600" kern="1200" cap="none" spc="0" normalizeH="0" baseline="0" noProof="0" dirty="0">
                <a:latin typeface="Verdana" panose="020B0604030504040204" pitchFamily="34" charset="0"/>
                <a:ea typeface="宋体" panose="02010600030101010101" pitchFamily="2" charset="-122"/>
                <a:cs typeface="+mn-cs"/>
              </a:rPr>
              <a:t>信息：通过关系连接在一起有特定含义的有用数据，能提供</a:t>
            </a:r>
            <a:r>
              <a:rPr kumimoji="0" lang="en-US" altLang="zh-CN" sz="1600" kern="1200" cap="none" spc="0" normalizeH="0" baseline="0" noProof="0" dirty="0" err="1">
                <a:latin typeface="Verdana" panose="020B0604030504040204" pitchFamily="34" charset="0"/>
                <a:ea typeface="宋体" panose="02010600030101010101" pitchFamily="2" charset="-122"/>
                <a:cs typeface="+mn-cs"/>
              </a:rPr>
              <a:t>when,where,who,what</a:t>
            </a:r>
            <a:r>
              <a:rPr kumimoji="0" lang="zh-CN" altLang="en-US" sz="1600" kern="1200" cap="none" spc="0" normalizeH="0" baseline="0" noProof="0" dirty="0">
                <a:latin typeface="Verdana" panose="020B0604030504040204" pitchFamily="34" charset="0"/>
                <a:ea typeface="宋体" panose="02010600030101010101" pitchFamily="2" charset="-122"/>
                <a:cs typeface="+mn-cs"/>
              </a:rPr>
              <a:t>类问题的答案；</a:t>
            </a:r>
          </a:p>
          <a:p>
            <a:pPr marL="257175" marR="0" indent="-257175" defTabSz="914400" eaLnBrk="1" hangingPunct="1">
              <a:buClrTx/>
              <a:buSzTx/>
              <a:buFontTx/>
              <a:buAutoNum type="arabicPeriod"/>
              <a:defRPr/>
            </a:pPr>
            <a:r>
              <a:rPr kumimoji="0" lang="zh-CN" altLang="en-US" sz="1600" kern="1200" cap="none" spc="0" normalizeH="0" baseline="0" noProof="0" dirty="0">
                <a:latin typeface="Verdana" panose="020B0604030504040204" pitchFamily="34" charset="0"/>
                <a:ea typeface="宋体" panose="02010600030101010101" pitchFamily="2" charset="-122"/>
                <a:cs typeface="+mn-cs"/>
              </a:rPr>
              <a:t>知识：按</a:t>
            </a:r>
            <a:r>
              <a:rPr kumimoji="0" lang="zh-CN" altLang="en-US" sz="1600" kern="1200" cap="none" spc="0" normalizeH="0" baseline="0" noProof="0" dirty="0">
                <a:latin typeface="Verdana" panose="020B0604030504040204" pitchFamily="34" charset="0"/>
                <a:ea typeface="宋体" panose="02010600030101010101" pitchFamily="2" charset="-122"/>
                <a:cs typeface="+mn-cs"/>
                <a:sym typeface="+mn-ea"/>
              </a:rPr>
              <a:t>特定模式组合的信息集合，可以记忆和保存，能回答</a:t>
            </a:r>
            <a:r>
              <a:rPr kumimoji="0" lang="en-US" altLang="zh-CN" sz="1600" kern="1200" cap="none" spc="0" normalizeH="0" baseline="0" noProof="0" dirty="0">
                <a:latin typeface="Verdana" panose="020B0604030504040204" pitchFamily="34" charset="0"/>
                <a:ea typeface="宋体" panose="02010600030101010101" pitchFamily="2" charset="-122"/>
                <a:cs typeface="+mn-cs"/>
                <a:sym typeface="+mn-ea"/>
              </a:rPr>
              <a:t>how</a:t>
            </a:r>
            <a:r>
              <a:rPr kumimoji="0" lang="zh-CN" altLang="en-US" sz="1600" kern="1200" cap="none" spc="0" normalizeH="0" baseline="0" noProof="0" dirty="0">
                <a:latin typeface="Verdana" panose="020B0604030504040204" pitchFamily="34" charset="0"/>
                <a:ea typeface="宋体" panose="02010600030101010101" pitchFamily="2" charset="-122"/>
                <a:cs typeface="+mn-cs"/>
                <a:sym typeface="+mn-ea"/>
              </a:rPr>
              <a:t>之类的问题；</a:t>
            </a:r>
            <a:r>
              <a:rPr kumimoji="0" lang="en-US" altLang="zh-CN" sz="1600" kern="1200" cap="none" spc="0" normalizeH="0" baseline="0" noProof="0" dirty="0">
                <a:latin typeface="Verdana" panose="020B0604030504040204" pitchFamily="34" charset="0"/>
                <a:ea typeface="宋体" panose="02010600030101010101" pitchFamily="2" charset="-122"/>
                <a:cs typeface="+mn-cs"/>
                <a:sym typeface="+mn-ea"/>
              </a:rPr>
              <a:t>---</a:t>
            </a:r>
            <a:r>
              <a:rPr kumimoji="0" lang="zh-CN" altLang="en-US" sz="1600" kern="1200" cap="none" spc="0" normalizeH="0" baseline="0" noProof="0" dirty="0">
                <a:latin typeface="Verdana" panose="020B0604030504040204" pitchFamily="34" charset="0"/>
                <a:ea typeface="宋体" panose="02010600030101010101" pitchFamily="2" charset="-122"/>
                <a:cs typeface="+mn-cs"/>
                <a:sym typeface="+mn-ea"/>
              </a:rPr>
              <a:t>记忆</a:t>
            </a:r>
            <a:endParaRPr kumimoji="0" lang="zh-CN" altLang="en-US" sz="1600" kern="1200" cap="none" spc="0" normalizeH="0" baseline="0" noProof="0" dirty="0">
              <a:latin typeface="Verdana" panose="020B0604030504040204" pitchFamily="34" charset="0"/>
              <a:ea typeface="宋体" panose="02010600030101010101" pitchFamily="2" charset="-122"/>
              <a:cs typeface="+mn-cs"/>
            </a:endParaRPr>
          </a:p>
          <a:p>
            <a:pPr marL="257175" marR="0" indent="-257175" defTabSz="914400" eaLnBrk="1" hangingPunct="1">
              <a:buClrTx/>
              <a:buSzTx/>
              <a:buFontTx/>
              <a:buAutoNum type="arabicPeriod"/>
              <a:defRPr/>
            </a:pPr>
            <a:r>
              <a:rPr kumimoji="0" lang="zh-CN" altLang="en-US" sz="1600" kern="1200" cap="none" spc="0" normalizeH="0" baseline="0" noProof="0" dirty="0">
                <a:latin typeface="Verdana" panose="020B0604030504040204" pitchFamily="34" charset="0"/>
                <a:ea typeface="宋体" panose="02010600030101010101" pitchFamily="2" charset="-122"/>
                <a:cs typeface="+mn-cs"/>
              </a:rPr>
              <a:t>理解 ：然而知识还需进一步建立在已知知识基础上的理解，即从已知获取新知识，并综合起来回答</a:t>
            </a:r>
            <a:r>
              <a:rPr kumimoji="0" lang="en-US" altLang="zh-CN" sz="1600" kern="1200" cap="none" spc="0" normalizeH="0" baseline="0" noProof="0" dirty="0">
                <a:latin typeface="Verdana" panose="020B0604030504040204" pitchFamily="34" charset="0"/>
                <a:ea typeface="宋体" panose="02010600030101010101" pitchFamily="2" charset="-122"/>
                <a:cs typeface="+mn-cs"/>
              </a:rPr>
              <a:t>why</a:t>
            </a:r>
            <a:r>
              <a:rPr kumimoji="0" lang="zh-CN" altLang="en-US" sz="1600" kern="1200" cap="none" spc="0" normalizeH="0" baseline="0" noProof="0" dirty="0">
                <a:latin typeface="Verdana" panose="020B0604030504040204" pitchFamily="34" charset="0"/>
                <a:ea typeface="宋体" panose="02010600030101010101" pitchFamily="2" charset="-122"/>
                <a:cs typeface="+mn-cs"/>
              </a:rPr>
              <a:t>之类的问题，才算达到认知和分析性的水准；</a:t>
            </a:r>
            <a:r>
              <a:rPr kumimoji="0" lang="en-US" altLang="zh-CN" sz="1600" kern="1200" cap="none" spc="0" normalizeH="0" baseline="0" noProof="0" dirty="0">
                <a:latin typeface="Verdana" panose="020B0604030504040204" pitchFamily="34" charset="0"/>
                <a:ea typeface="宋体" panose="02010600030101010101" pitchFamily="2" charset="-122"/>
                <a:cs typeface="+mn-cs"/>
              </a:rPr>
              <a:t>---</a:t>
            </a:r>
            <a:r>
              <a:rPr kumimoji="0" lang="zh-CN" altLang="en-US" sz="1600" kern="1200" cap="none" spc="0" normalizeH="0" baseline="0" noProof="0" dirty="0">
                <a:latin typeface="Verdana" panose="020B0604030504040204" pitchFamily="34" charset="0"/>
                <a:ea typeface="宋体" panose="02010600030101010101" pitchFamily="2" charset="-122"/>
                <a:cs typeface="+mn-cs"/>
              </a:rPr>
              <a:t>明白</a:t>
            </a:r>
          </a:p>
          <a:p>
            <a:pPr marL="257175" marR="0" indent="-257175" defTabSz="914400" eaLnBrk="1" hangingPunct="1">
              <a:buClrTx/>
              <a:buSzTx/>
              <a:buFontTx/>
              <a:buAutoNum type="arabicPeriod"/>
              <a:defRPr/>
            </a:pPr>
            <a:r>
              <a:rPr kumimoji="0" lang="zh-CN" altLang="en-US" sz="1600" kern="1200" cap="none" spc="0" normalizeH="0" baseline="0" noProof="0" dirty="0">
                <a:latin typeface="Verdana" panose="020B0604030504040204" pitchFamily="34" charset="0"/>
                <a:ea typeface="宋体" panose="02010600030101010101" pitchFamily="2" charset="-122"/>
                <a:cs typeface="+mn-cs"/>
              </a:rPr>
              <a:t>智慧：是一个不确定的非概率性外推过程，是建立原理和准则的过程，也是哲学探索的本质</a:t>
            </a:r>
          </a:p>
        </p:txBody>
      </p:sp>
      <p:sp>
        <p:nvSpPr>
          <p:cNvPr id="12293" name="标题 1"/>
          <p:cNvSpPr txBox="1"/>
          <p:nvPr/>
        </p:nvSpPr>
        <p:spPr>
          <a:xfrm>
            <a:off x="5724525" y="1287463"/>
            <a:ext cx="2257425" cy="857250"/>
          </a:xfrm>
          <a:prstGeom prst="rect">
            <a:avLst/>
          </a:prstGeom>
          <a:noFill/>
          <a:ln w="9525">
            <a:noFill/>
          </a:ln>
        </p:spPr>
        <p:txBody>
          <a:bodyPr lIns="68577" tIns="34289" rIns="68577" bIns="34289" anchor="ctr"/>
          <a:lstStyle/>
          <a:p>
            <a:pPr defTabSz="913130" eaLnBrk="1" hangingPunct="1">
              <a:lnSpc>
                <a:spcPct val="90000"/>
              </a:lnSpc>
            </a:pPr>
            <a:r>
              <a:rPr lang="zh-CN" altLang="en-US" sz="3300" dirty="0">
                <a:latin typeface="Arial" panose="020B0604020202020204" pitchFamily="34" charset="0"/>
              </a:rPr>
              <a:t>数据分析</a:t>
            </a:r>
          </a:p>
        </p:txBody>
      </p:sp>
      <p:sp>
        <p:nvSpPr>
          <p:cNvPr id="12294" name="标题 1"/>
          <p:cNvSpPr txBox="1"/>
          <p:nvPr/>
        </p:nvSpPr>
        <p:spPr>
          <a:xfrm>
            <a:off x="5724525" y="2312988"/>
            <a:ext cx="2257425" cy="857250"/>
          </a:xfrm>
          <a:prstGeom prst="rect">
            <a:avLst/>
          </a:prstGeom>
          <a:noFill/>
          <a:ln w="9525">
            <a:noFill/>
          </a:ln>
        </p:spPr>
        <p:txBody>
          <a:bodyPr lIns="68577" tIns="34289" rIns="68577" bIns="34289" anchor="ctr"/>
          <a:lstStyle/>
          <a:p>
            <a:pPr defTabSz="913130" eaLnBrk="1" hangingPunct="1">
              <a:lnSpc>
                <a:spcPct val="90000"/>
              </a:lnSpc>
            </a:pPr>
            <a:r>
              <a:rPr lang="zh-CN" altLang="en-US" sz="3300" dirty="0">
                <a:latin typeface="Arial" panose="020B0604020202020204" pitchFamily="34" charset="0"/>
              </a:rPr>
              <a:t>智能</a:t>
            </a:r>
          </a:p>
        </p:txBody>
      </p:sp>
      <p:sp>
        <p:nvSpPr>
          <p:cNvPr id="12295" name="标题 1"/>
          <p:cNvSpPr txBox="1"/>
          <p:nvPr/>
        </p:nvSpPr>
        <p:spPr>
          <a:xfrm>
            <a:off x="5783263" y="3208338"/>
            <a:ext cx="2257425" cy="857250"/>
          </a:xfrm>
          <a:prstGeom prst="rect">
            <a:avLst/>
          </a:prstGeom>
          <a:noFill/>
          <a:ln w="9525">
            <a:noFill/>
          </a:ln>
        </p:spPr>
        <p:txBody>
          <a:bodyPr lIns="68577" tIns="34289" rIns="68577" bIns="34289" anchor="ctr"/>
          <a:lstStyle/>
          <a:p>
            <a:pPr defTabSz="913130" eaLnBrk="1" hangingPunct="1">
              <a:lnSpc>
                <a:spcPct val="90000"/>
              </a:lnSpc>
            </a:pPr>
            <a:r>
              <a:rPr lang="zh-CN" altLang="en-US" sz="3300" dirty="0">
                <a:latin typeface="Arial" panose="020B0604020202020204" pitchFamily="34" charset="0"/>
              </a:rPr>
              <a:t>认知</a:t>
            </a:r>
          </a:p>
        </p:txBody>
      </p:sp>
      <p:sp>
        <p:nvSpPr>
          <p:cNvPr id="4" name="箭头: 虚尾 3"/>
          <p:cNvSpPr/>
          <p:nvPr/>
        </p:nvSpPr>
        <p:spPr>
          <a:xfrm rot="13884903">
            <a:off x="2720181" y="3082131"/>
            <a:ext cx="1447800" cy="40798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60</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44035" name="标题 230401"/>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4  </a:t>
            </a:r>
            <a:r>
              <a:rPr lang="zh-CN" altLang="en-US" dirty="0">
                <a:latin typeface="Times New Roman" panose="02020603050405020304" pitchFamily="18" charset="0"/>
              </a:rPr>
              <a:t>谓词公式的性质</a:t>
            </a:r>
          </a:p>
        </p:txBody>
      </p:sp>
      <p:sp>
        <p:nvSpPr>
          <p:cNvPr id="44036" name="文本占位符 230402"/>
          <p:cNvSpPr>
            <a:spLocks noGrp="1"/>
          </p:cNvSpPr>
          <p:nvPr>
            <p:ph idx="1"/>
          </p:nvPr>
        </p:nvSpPr>
        <p:spPr>
          <a:xfrm>
            <a:off x="319088" y="965200"/>
            <a:ext cx="8642350" cy="5400675"/>
          </a:xfrm>
        </p:spPr>
        <p:txBody>
          <a:bodyPr vert="horz" wrap="square" lIns="91440" tIns="45720" rIns="91440" bIns="45720" anchor="t"/>
          <a:lstStyle/>
          <a:p>
            <a:pPr marL="0" indent="0" eaLnBrk="1" hangingPunct="1">
              <a:buNone/>
            </a:pPr>
            <a:r>
              <a:rPr lang="en-US" altLang="zh-CN" b="1" dirty="0">
                <a:latin typeface="Times New Roman" panose="02020603050405020304" pitchFamily="18" charset="0"/>
              </a:rPr>
              <a:t> </a:t>
            </a:r>
            <a:r>
              <a:rPr lang="zh-CN" altLang="en-US" b="1" dirty="0">
                <a:latin typeface="Times New Roman" panose="02020603050405020304" pitchFamily="18" charset="0"/>
              </a:rPr>
              <a:t>谓词公式的解释</a:t>
            </a:r>
          </a:p>
          <a:p>
            <a:pPr marL="0" indent="0" eaLnBrk="1" hangingPunct="1"/>
            <a:r>
              <a:rPr lang="zh-CN" altLang="en-US" b="1" dirty="0">
                <a:latin typeface="Times New Roman" panose="02020603050405020304" pitchFamily="18" charset="0"/>
              </a:rPr>
              <a:t>  谓词公式在个体域上的解释：</a:t>
            </a:r>
            <a:r>
              <a:rPr lang="zh-CN" altLang="en-US" dirty="0">
                <a:latin typeface="Times New Roman" panose="02020603050405020304" pitchFamily="18" charset="0"/>
              </a:rPr>
              <a:t>个体域中的实体对谓词演算表达式的每个常量、变量、谓词和函数符号的指派。</a:t>
            </a:r>
          </a:p>
          <a:p>
            <a:pPr marL="0" indent="0" algn="just" eaLnBrk="1" hangingPunct="1"/>
            <a:endParaRPr lang="zh-CN" altLang="en-US" b="1" dirty="0">
              <a:latin typeface="Times New Roman" panose="02020603050405020304" pitchFamily="18" charset="0"/>
            </a:endParaRPr>
          </a:p>
        </p:txBody>
      </p:sp>
      <p:sp>
        <p:nvSpPr>
          <p:cNvPr id="230404" name="圆角矩形标注 230403"/>
          <p:cNvSpPr/>
          <p:nvPr/>
        </p:nvSpPr>
        <p:spPr>
          <a:xfrm>
            <a:off x="2176463" y="3163888"/>
            <a:ext cx="4021137" cy="1597025"/>
          </a:xfrm>
          <a:prstGeom prst="wedgeRoundRectCallout">
            <a:avLst>
              <a:gd name="adj1" fmla="val -44435"/>
              <a:gd name="adj2" fmla="val -115111"/>
              <a:gd name="adj3" fmla="val 16667"/>
            </a:avLst>
          </a:prstGeom>
          <a:gradFill rotWithShape="0">
            <a:gsLst>
              <a:gs pos="0">
                <a:srgbClr val="CCFFFF"/>
              </a:gs>
              <a:gs pos="100000">
                <a:schemeClr val="bg1"/>
              </a:gs>
            </a:gsLst>
            <a:path path="rect">
              <a:fillToRect l="100000" t="100000"/>
            </a:path>
            <a:tileRect/>
          </a:gradFill>
          <a:ln w="9525" cap="flat" cmpd="sng">
            <a:solidFill>
              <a:srgbClr val="008080"/>
            </a:solidFill>
            <a:prstDash val="solid"/>
            <a:miter/>
            <a:headEnd type="none" w="med" len="med"/>
            <a:tailEnd type="none" w="med" len="med"/>
          </a:ln>
        </p:spPr>
        <p:txBody>
          <a:bodyPr/>
          <a:lstStyle/>
          <a:p>
            <a:pPr algn="just" eaLnBrk="1" hangingPunct="1">
              <a:lnSpc>
                <a:spcPct val="140000"/>
              </a:lnSpc>
            </a:pPr>
            <a:r>
              <a:rPr lang="en-US" altLang="zh-CN" sz="2400" b="1" i="1" dirty="0">
                <a:latin typeface="Times New Roman" panose="02020603050405020304" pitchFamily="18" charset="0"/>
              </a:rPr>
              <a:t>Friends</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george</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x</a:t>
            </a:r>
            <a:r>
              <a:rPr lang="en-US" altLang="zh-CN" sz="2400" b="1" dirty="0">
                <a:latin typeface="Times New Roman" panose="02020603050405020304" pitchFamily="18" charset="0"/>
              </a:rPr>
              <a:t>)</a:t>
            </a:r>
          </a:p>
          <a:p>
            <a:pPr algn="just" eaLnBrk="1" hangingPunct="1"/>
            <a:r>
              <a:rPr lang="en-US" altLang="zh-CN" sz="2400" b="1" i="1" dirty="0">
                <a:latin typeface="Times New Roman" panose="02020603050405020304" pitchFamily="18" charset="0"/>
              </a:rPr>
              <a:t>Friends</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george</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susie</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T</a:t>
            </a:r>
          </a:p>
          <a:p>
            <a:pPr algn="just" eaLnBrk="1" hangingPunct="1"/>
            <a:r>
              <a:rPr lang="en-US" altLang="zh-CN" sz="2400" b="1" i="1" dirty="0">
                <a:latin typeface="Times New Roman" panose="02020603050405020304" pitchFamily="18" charset="0"/>
              </a:rPr>
              <a:t>Friends</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george</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kate</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F</a:t>
            </a:r>
            <a:endParaRPr lang="en-US" altLang="zh-CN" sz="2400" b="1" dirty="0">
              <a:latin typeface="Times New Roman" panose="02020603050405020304" pitchFamily="18" charset="0"/>
            </a:endParaRPr>
          </a:p>
          <a:p>
            <a:pPr algn="just" eaLnBrk="1" hangingPunct="1"/>
            <a:endParaRPr lang="en-US" altLang="zh-CN" dirty="0">
              <a:latin typeface="Arial" panose="020B060402020202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30404"/>
                                        </p:tgtEl>
                                        <p:attrNameLst>
                                          <p:attrName>style.visibility</p:attrName>
                                        </p:attrNameLst>
                                      </p:cBhvr>
                                      <p:to>
                                        <p:strVal val="visible"/>
                                      </p:to>
                                    </p:set>
                                    <p:anim calcmode="lin" valueType="num">
                                      <p:cBhvr>
                                        <p:cTn id="7" dur="500" fill="hold"/>
                                        <p:tgtEl>
                                          <p:spTgt spid="230404"/>
                                        </p:tgtEl>
                                        <p:attrNameLst>
                                          <p:attrName>ppt_x</p:attrName>
                                        </p:attrNameLst>
                                      </p:cBhvr>
                                      <p:tavLst>
                                        <p:tav tm="0">
                                          <p:val>
                                            <p:strVal val="#ppt_x"/>
                                          </p:val>
                                        </p:tav>
                                        <p:tav tm="100000">
                                          <p:val>
                                            <p:strVal val="#ppt_x"/>
                                          </p:val>
                                        </p:tav>
                                      </p:tavLst>
                                    </p:anim>
                                    <p:anim calcmode="lin" valueType="num">
                                      <p:cBhvr>
                                        <p:cTn id="8" dur="500" fill="hold"/>
                                        <p:tgtEl>
                                          <p:spTgt spid="230404"/>
                                        </p:tgtEl>
                                        <p:attrNameLst>
                                          <p:attrName>ppt_y</p:attrName>
                                        </p:attrNameLst>
                                      </p:cBhvr>
                                      <p:tavLst>
                                        <p:tav tm="0">
                                          <p:val>
                                            <p:strVal val="#ppt_y-#ppt_h/2"/>
                                          </p:val>
                                        </p:tav>
                                        <p:tav tm="100000">
                                          <p:val>
                                            <p:strVal val="#ppt_y"/>
                                          </p:val>
                                        </p:tav>
                                      </p:tavLst>
                                    </p:anim>
                                    <p:anim calcmode="lin" valueType="num">
                                      <p:cBhvr>
                                        <p:cTn id="9" dur="500" fill="hold"/>
                                        <p:tgtEl>
                                          <p:spTgt spid="230404"/>
                                        </p:tgtEl>
                                        <p:attrNameLst>
                                          <p:attrName>ppt_w</p:attrName>
                                        </p:attrNameLst>
                                      </p:cBhvr>
                                      <p:tavLst>
                                        <p:tav tm="0">
                                          <p:val>
                                            <p:strVal val="#ppt_w"/>
                                          </p:val>
                                        </p:tav>
                                        <p:tav tm="100000">
                                          <p:val>
                                            <p:strVal val="#ppt_w"/>
                                          </p:val>
                                        </p:tav>
                                      </p:tavLst>
                                    </p:anim>
                                    <p:anim calcmode="lin" valueType="num">
                                      <p:cBhvr>
                                        <p:cTn id="10" dur="500" fill="hold"/>
                                        <p:tgtEl>
                                          <p:spTgt spid="2304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61</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50179" name="标题 237569"/>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5  </a:t>
            </a:r>
            <a:r>
              <a:rPr lang="zh-CN" altLang="en-US" dirty="0">
                <a:latin typeface="Times New Roman" panose="02020603050405020304" pitchFamily="18" charset="0"/>
              </a:rPr>
              <a:t>举例：一阶谓词逻辑知识表示</a:t>
            </a:r>
          </a:p>
        </p:txBody>
      </p:sp>
      <p:sp>
        <p:nvSpPr>
          <p:cNvPr id="50180" name="文本占位符 237570"/>
          <p:cNvSpPr>
            <a:spLocks noGrp="1"/>
          </p:cNvSpPr>
          <p:nvPr>
            <p:ph idx="1"/>
          </p:nvPr>
        </p:nvSpPr>
        <p:spPr>
          <a:xfrm>
            <a:off x="379413" y="908050"/>
            <a:ext cx="8337550" cy="2527300"/>
          </a:xfrm>
          <a:gradFill rotWithShape="0">
            <a:gsLst>
              <a:gs pos="0">
                <a:srgbClr val="CCFFFF">
                  <a:alpha val="100000"/>
                </a:srgbClr>
              </a:gs>
              <a:gs pos="100000">
                <a:schemeClr val="bg1">
                  <a:alpha val="100000"/>
                </a:schemeClr>
              </a:gs>
            </a:gsLst>
            <a:path path="rect">
              <a:fillToRect l="100000" t="100000"/>
            </a:path>
            <a:tileRect/>
          </a:gradFill>
          <a:ln>
            <a:solidFill>
              <a:srgbClr val="808080">
                <a:alpha val="100000"/>
              </a:srgbClr>
            </a:solidFill>
            <a:miter lim="800000"/>
          </a:ln>
        </p:spPr>
        <p:txBody>
          <a:bodyPr vert="horz" wrap="square" lIns="91440" tIns="45720" rIns="91440" bIns="45720" anchor="t"/>
          <a:lstStyle/>
          <a:p>
            <a:pPr marL="571500" indent="-571500" eaLnBrk="1" hangingPunct="1">
              <a:spcBef>
                <a:spcPct val="30000"/>
              </a:spcBef>
            </a:pPr>
            <a:r>
              <a:rPr lang="zh-CN" altLang="en-US" sz="2600" b="1" dirty="0">
                <a:latin typeface="Times New Roman" panose="02020603050405020304" pitchFamily="18" charset="0"/>
              </a:rPr>
              <a:t>谓词公式表示知识的步骤：</a:t>
            </a:r>
          </a:p>
          <a:p>
            <a:pPr marL="967105" lvl="1" indent="-495935" eaLnBrk="1" hangingPunct="1">
              <a:lnSpc>
                <a:spcPct val="120000"/>
              </a:lnSpc>
              <a:spcBef>
                <a:spcPct val="30000"/>
              </a:spcBef>
              <a:buNone/>
            </a:pPr>
            <a:r>
              <a:rPr lang="zh-CN" altLang="en-US" b="1" dirty="0">
                <a:solidFill>
                  <a:schemeClr val="tx1"/>
                </a:solidFill>
                <a:latin typeface="Times New Roman" panose="02020603050405020304" pitchFamily="18" charset="0"/>
              </a:rPr>
              <a:t>（</a:t>
            </a:r>
            <a:r>
              <a:rPr lang="en-US" altLang="zh-CN" b="1" dirty="0">
                <a:solidFill>
                  <a:schemeClr val="tx1"/>
                </a:solidFill>
                <a:latin typeface="Times New Roman" panose="02020603050405020304" pitchFamily="18" charset="0"/>
              </a:rPr>
              <a:t>1</a:t>
            </a:r>
            <a:r>
              <a:rPr lang="zh-CN" altLang="en-US" b="1" dirty="0">
                <a:solidFill>
                  <a:schemeClr val="tx1"/>
                </a:solidFill>
                <a:latin typeface="Times New Roman" panose="02020603050405020304" pitchFamily="18" charset="0"/>
              </a:rPr>
              <a:t>）定义谓词及个体。</a:t>
            </a:r>
          </a:p>
          <a:p>
            <a:pPr marL="967105" lvl="1" indent="-495935" eaLnBrk="1" hangingPunct="1">
              <a:lnSpc>
                <a:spcPct val="120000"/>
              </a:lnSpc>
              <a:spcBef>
                <a:spcPct val="30000"/>
              </a:spcBef>
              <a:buNone/>
            </a:pPr>
            <a:r>
              <a:rPr lang="zh-CN" altLang="en-US" b="1" dirty="0">
                <a:solidFill>
                  <a:schemeClr val="tx1"/>
                </a:solidFill>
                <a:latin typeface="Times New Roman" panose="02020603050405020304" pitchFamily="18" charset="0"/>
              </a:rPr>
              <a:t>（</a:t>
            </a:r>
            <a:r>
              <a:rPr lang="en-US" altLang="zh-CN" b="1" dirty="0">
                <a:solidFill>
                  <a:schemeClr val="tx1"/>
                </a:solidFill>
                <a:latin typeface="Times New Roman" panose="02020603050405020304" pitchFamily="18" charset="0"/>
              </a:rPr>
              <a:t>2</a:t>
            </a:r>
            <a:r>
              <a:rPr lang="zh-CN" altLang="en-US" b="1" dirty="0">
                <a:solidFill>
                  <a:schemeClr val="tx1"/>
                </a:solidFill>
                <a:latin typeface="Times New Roman" panose="02020603050405020304" pitchFamily="18" charset="0"/>
              </a:rPr>
              <a:t>）变元赋值。</a:t>
            </a:r>
          </a:p>
          <a:p>
            <a:pPr marL="967105" lvl="1" indent="-495935" eaLnBrk="1" hangingPunct="1">
              <a:lnSpc>
                <a:spcPct val="120000"/>
              </a:lnSpc>
              <a:spcBef>
                <a:spcPct val="30000"/>
              </a:spcBef>
              <a:buNone/>
            </a:pPr>
            <a:r>
              <a:rPr lang="zh-CN" altLang="en-US" b="1" dirty="0">
                <a:solidFill>
                  <a:schemeClr val="tx1"/>
                </a:solidFill>
                <a:latin typeface="Times New Roman" panose="02020603050405020304" pitchFamily="18" charset="0"/>
              </a:rPr>
              <a:t>（</a:t>
            </a:r>
            <a:r>
              <a:rPr lang="en-US" altLang="zh-CN" b="1" dirty="0">
                <a:solidFill>
                  <a:schemeClr val="tx1"/>
                </a:solidFill>
                <a:latin typeface="Times New Roman" panose="02020603050405020304" pitchFamily="18" charset="0"/>
              </a:rPr>
              <a:t>3</a:t>
            </a:r>
            <a:r>
              <a:rPr lang="zh-CN" altLang="en-US" b="1" dirty="0">
                <a:solidFill>
                  <a:schemeClr val="tx1"/>
                </a:solidFill>
                <a:latin typeface="Times New Roman" panose="02020603050405020304" pitchFamily="18" charset="0"/>
              </a:rPr>
              <a:t>）用连接词连接各个谓词，形成谓词公式</a:t>
            </a:r>
            <a:r>
              <a:rPr lang="zh-CN" altLang="en-US" sz="2800" b="1" dirty="0">
                <a:solidFill>
                  <a:schemeClr val="tx1"/>
                </a:solidFill>
                <a:latin typeface="Times New Roman" panose="02020603050405020304" pitchFamily="18" charset="0"/>
              </a:rPr>
              <a:t>。</a:t>
            </a:r>
          </a:p>
        </p:txBody>
      </p:sp>
      <p:sp>
        <p:nvSpPr>
          <p:cNvPr id="50181" name="矩形 237571"/>
          <p:cNvSpPr/>
          <p:nvPr/>
        </p:nvSpPr>
        <p:spPr>
          <a:xfrm>
            <a:off x="346075" y="3667125"/>
            <a:ext cx="8412163" cy="1050925"/>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eaLnBrk="1" hangingPunct="1">
              <a:lnSpc>
                <a:spcPct val="120000"/>
              </a:lnSpc>
              <a:buClr>
                <a:schemeClr val="accent2"/>
              </a:buClr>
              <a:buFont typeface="Wingdings" panose="05000000000000000000" pitchFamily="2" charset="2"/>
              <a:buChar char="§"/>
            </a:pPr>
            <a:r>
              <a:rPr lang="en-US" altLang="zh-CN" sz="2400" b="1" dirty="0">
                <a:latin typeface="Times New Roman" panose="02020603050405020304" pitchFamily="18" charset="0"/>
              </a:rPr>
              <a:t> </a:t>
            </a:r>
            <a:r>
              <a:rPr lang="zh-CN" altLang="en-US" sz="2400" b="1" dirty="0">
                <a:latin typeface="Times New Roman" panose="02020603050405020304" pitchFamily="18" charset="0"/>
              </a:rPr>
              <a:t>例如： </a:t>
            </a:r>
          </a:p>
          <a:p>
            <a:pPr lvl="2" eaLnBrk="1" hangingPunct="1">
              <a:lnSpc>
                <a:spcPct val="120000"/>
              </a:lnSpc>
              <a:spcBef>
                <a:spcPct val="20000"/>
              </a:spcBef>
              <a:buClr>
                <a:schemeClr val="accent2"/>
              </a:buClr>
              <a:buFont typeface="Wingdings" panose="05000000000000000000" pitchFamily="2" charset="2"/>
            </a:pPr>
            <a:r>
              <a:rPr lang="en-US" altLang="zh-CN" sz="2400" dirty="0">
                <a:solidFill>
                  <a:schemeClr val="tx1"/>
                </a:solidFill>
                <a:latin typeface="Times New Roman" panose="02020603050405020304" pitchFamily="18" charset="0"/>
                <a:sym typeface="+mn-ea"/>
              </a:rPr>
              <a:t>(   </a:t>
            </a:r>
            <a:r>
              <a:rPr lang="en-US" altLang="zh-CN" sz="2400" b="1" i="1" dirty="0">
                <a:solidFill>
                  <a:schemeClr val="tx1"/>
                </a:solidFill>
                <a:latin typeface="Times New Roman" panose="02020603050405020304" pitchFamily="18" charset="0"/>
                <a:sym typeface="+mn-ea"/>
              </a:rPr>
              <a:t>x)</a:t>
            </a:r>
            <a:r>
              <a:rPr lang="zh-CN" altLang="en-US" sz="2400" dirty="0">
                <a:solidFill>
                  <a:schemeClr val="tx1"/>
                </a:solidFill>
                <a:latin typeface="Times New Roman" panose="02020603050405020304" pitchFamily="18" charset="0"/>
                <a:sym typeface="+mn-ea"/>
              </a:rPr>
              <a:t> </a:t>
            </a:r>
            <a:r>
              <a:rPr lang="en-US" altLang="zh-CN" sz="2400" dirty="0">
                <a:solidFill>
                  <a:schemeClr val="tx1"/>
                </a:solidFill>
                <a:latin typeface="Times New Roman" panose="02020603050405020304" pitchFamily="18" charset="0"/>
                <a:sym typeface="+mn-ea"/>
              </a:rPr>
              <a:t>(    </a:t>
            </a:r>
            <a:r>
              <a:rPr lang="en-US" altLang="zh-CN" sz="2400" b="1" i="1" dirty="0">
                <a:solidFill>
                  <a:schemeClr val="tx1"/>
                </a:solidFill>
                <a:latin typeface="Times New Roman" panose="02020603050405020304" pitchFamily="18" charset="0"/>
                <a:sym typeface="+mn-ea"/>
              </a:rPr>
              <a:t>y</a:t>
            </a:r>
            <a:r>
              <a:rPr lang="en-US" altLang="zh-CN" sz="2400" dirty="0">
                <a:solidFill>
                  <a:schemeClr val="tx1"/>
                </a:solidFill>
                <a:latin typeface="Times New Roman" panose="02020603050405020304" pitchFamily="18" charset="0"/>
                <a:sym typeface="+mn-ea"/>
              </a:rPr>
              <a:t>)(</a:t>
            </a:r>
            <a:r>
              <a:rPr lang="en-US" altLang="zh-CN" sz="2400" i="1" dirty="0">
                <a:solidFill>
                  <a:schemeClr val="tx1"/>
                </a:solidFill>
                <a:latin typeface="Times New Roman" panose="02020603050405020304" pitchFamily="18" charset="0"/>
                <a:sym typeface="+mn-ea"/>
              </a:rPr>
              <a:t>Employee</a:t>
            </a:r>
            <a:r>
              <a:rPr lang="en-US" altLang="zh-CN" sz="2400" dirty="0">
                <a:solidFill>
                  <a:schemeClr val="tx1"/>
                </a:solidFill>
                <a:latin typeface="Times New Roman" panose="02020603050405020304" pitchFamily="18" charset="0"/>
                <a:sym typeface="+mn-ea"/>
              </a:rPr>
              <a:t>(</a:t>
            </a:r>
            <a:r>
              <a:rPr lang="en-US" altLang="zh-CN" sz="2400" b="1" i="1" dirty="0">
                <a:solidFill>
                  <a:schemeClr val="tx1"/>
                </a:solidFill>
                <a:latin typeface="Times New Roman" panose="02020603050405020304" pitchFamily="18" charset="0"/>
                <a:sym typeface="+mn-ea"/>
              </a:rPr>
              <a:t>x</a:t>
            </a:r>
            <a:r>
              <a:rPr lang="en-US" altLang="zh-CN" sz="2400" dirty="0">
                <a:solidFill>
                  <a:schemeClr val="tx1"/>
                </a:solidFill>
                <a:latin typeface="Times New Roman" panose="02020603050405020304" pitchFamily="18" charset="0"/>
                <a:sym typeface="+mn-ea"/>
              </a:rPr>
              <a:t>) → </a:t>
            </a:r>
            <a:r>
              <a:rPr lang="en-US" altLang="zh-CN" sz="2400" i="1" dirty="0">
                <a:solidFill>
                  <a:schemeClr val="tx1"/>
                </a:solidFill>
                <a:latin typeface="Times New Roman" panose="02020603050405020304" pitchFamily="18" charset="0"/>
                <a:sym typeface="+mn-ea"/>
              </a:rPr>
              <a:t>Manager</a:t>
            </a:r>
            <a:r>
              <a:rPr lang="en-US" altLang="zh-CN" sz="2400" dirty="0">
                <a:solidFill>
                  <a:schemeClr val="tx1"/>
                </a:solidFill>
                <a:latin typeface="Times New Roman" panose="02020603050405020304" pitchFamily="18" charset="0"/>
                <a:sym typeface="+mn-ea"/>
              </a:rPr>
              <a:t> ( </a:t>
            </a:r>
            <a:r>
              <a:rPr lang="en-US" altLang="zh-CN" sz="2400" i="1" dirty="0">
                <a:solidFill>
                  <a:schemeClr val="tx1"/>
                </a:solidFill>
                <a:latin typeface="Times New Roman" panose="02020603050405020304" pitchFamily="18" charset="0"/>
                <a:sym typeface="+mn-ea"/>
              </a:rPr>
              <a:t>y, </a:t>
            </a:r>
            <a:r>
              <a:rPr lang="en-US" altLang="zh-CN" sz="2400" b="1" i="1" dirty="0">
                <a:latin typeface="Times New Roman" panose="02020603050405020304" pitchFamily="18" charset="0"/>
                <a:sym typeface="+mn-ea"/>
              </a:rPr>
              <a:t>x</a:t>
            </a:r>
            <a:r>
              <a:rPr lang="en-US" altLang="zh-CN" sz="2400" dirty="0">
                <a:solidFill>
                  <a:schemeClr val="tx1"/>
                </a:solidFill>
                <a:latin typeface="Times New Roman" panose="02020603050405020304" pitchFamily="18" charset="0"/>
                <a:sym typeface="+mn-ea"/>
              </a:rPr>
              <a:t>))</a:t>
            </a:r>
            <a:r>
              <a:rPr lang="zh-CN" altLang="en-US" sz="2400" b="1" dirty="0">
                <a:latin typeface="Times New Roman" panose="02020603050405020304" pitchFamily="18" charset="0"/>
              </a:rPr>
              <a:t>              </a:t>
            </a:r>
            <a:endParaRPr lang="en-US" altLang="zh-CN" sz="2400" b="1" dirty="0">
              <a:solidFill>
                <a:srgbClr val="0000FF"/>
              </a:solidFill>
              <a:latin typeface="Times New Roman" panose="02020603050405020304" pitchFamily="18" charset="0"/>
              <a:ea typeface="Times New Roman" panose="02020603050405020304" pitchFamily="18" charset="0"/>
            </a:endParaRPr>
          </a:p>
        </p:txBody>
      </p:sp>
      <p:graphicFrame>
        <p:nvGraphicFramePr>
          <p:cNvPr id="43016" name="对象 229382"/>
          <p:cNvGraphicFramePr/>
          <p:nvPr/>
        </p:nvGraphicFramePr>
        <p:xfrm>
          <a:off x="2077720" y="4296410"/>
          <a:ext cx="298450" cy="346075"/>
        </p:xfrm>
        <a:graphic>
          <a:graphicData uri="http://schemas.openxmlformats.org/presentationml/2006/ole">
            <mc:AlternateContent xmlns:mc="http://schemas.openxmlformats.org/markup-compatibility/2006">
              <mc:Choice xmlns:v="urn:schemas-microsoft-com:vml" Requires="v">
                <p:oleObj spid="_x0000_s9307" r:id="rId3" imgW="127000" imgH="152400" progId="Equation.DSMT4">
                  <p:embed/>
                </p:oleObj>
              </mc:Choice>
              <mc:Fallback>
                <p:oleObj r:id="rId3" imgW="127000" imgH="152400" progId="Equation.DSMT4">
                  <p:embed/>
                  <p:pic>
                    <p:nvPicPr>
                      <p:cNvPr id="0" name="图片 3094"/>
                      <p:cNvPicPr/>
                      <p:nvPr/>
                    </p:nvPicPr>
                    <p:blipFill>
                      <a:blip r:embed="rId4"/>
                      <a:stretch>
                        <a:fillRect/>
                      </a:stretch>
                    </p:blipFill>
                    <p:spPr>
                      <a:xfrm>
                        <a:off x="2077720" y="4296410"/>
                        <a:ext cx="298450" cy="346075"/>
                      </a:xfrm>
                      <a:prstGeom prst="rect">
                        <a:avLst/>
                      </a:prstGeom>
                      <a:noFill/>
                      <a:ln w="38100">
                        <a:noFill/>
                        <a:miter/>
                      </a:ln>
                    </p:spPr>
                  </p:pic>
                </p:oleObj>
              </mc:Fallback>
            </mc:AlternateContent>
          </a:graphicData>
        </a:graphic>
      </p:graphicFrame>
      <p:graphicFrame>
        <p:nvGraphicFramePr>
          <p:cNvPr id="2" name="对象 228357"/>
          <p:cNvGraphicFramePr/>
          <p:nvPr/>
        </p:nvGraphicFramePr>
        <p:xfrm>
          <a:off x="1432560" y="4309110"/>
          <a:ext cx="288925" cy="333375"/>
        </p:xfrm>
        <a:graphic>
          <a:graphicData uri="http://schemas.openxmlformats.org/presentationml/2006/ole">
            <mc:AlternateContent xmlns:mc="http://schemas.openxmlformats.org/markup-compatibility/2006">
              <mc:Choice xmlns:v="urn:schemas-microsoft-com:vml" Requires="v">
                <p:oleObj spid="_x0000_s9308" r:id="rId5" imgW="152400" imgH="165100" progId="Equation.3">
                  <p:embed/>
                </p:oleObj>
              </mc:Choice>
              <mc:Fallback>
                <p:oleObj r:id="rId5" imgW="152400" imgH="165100" progId="Equation.3">
                  <p:embed/>
                  <p:pic>
                    <p:nvPicPr>
                      <p:cNvPr id="0" name="图片 3091"/>
                      <p:cNvPicPr/>
                      <p:nvPr/>
                    </p:nvPicPr>
                    <p:blipFill>
                      <a:blip r:embed="rId6"/>
                      <a:stretch>
                        <a:fillRect/>
                      </a:stretch>
                    </p:blipFill>
                    <p:spPr>
                      <a:xfrm>
                        <a:off x="1432560" y="4309110"/>
                        <a:ext cx="288925" cy="333375"/>
                      </a:xfrm>
                      <a:prstGeom prst="rect">
                        <a:avLst/>
                      </a:prstGeom>
                      <a:noFill/>
                      <a:ln w="38100">
                        <a:noFill/>
                        <a:miter/>
                      </a:ln>
                    </p:spPr>
                  </p:pic>
                </p:oleObj>
              </mc:Fallback>
            </mc:AlternateContent>
          </a:graphicData>
        </a:graphic>
      </p:graphicFrame>
      <p:sp>
        <p:nvSpPr>
          <p:cNvPr id="4" name="矩形 237571"/>
          <p:cNvSpPr/>
          <p:nvPr/>
        </p:nvSpPr>
        <p:spPr>
          <a:xfrm>
            <a:off x="346075" y="5458460"/>
            <a:ext cx="8412163" cy="534035"/>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lvl="2" eaLnBrk="1" hangingPunct="1">
              <a:lnSpc>
                <a:spcPct val="120000"/>
              </a:lnSpc>
              <a:spcBef>
                <a:spcPct val="20000"/>
              </a:spcBef>
              <a:buClr>
                <a:schemeClr val="accent2"/>
              </a:buClr>
              <a:buFont typeface="Wingdings" panose="05000000000000000000" pitchFamily="2" charset="2"/>
            </a:pPr>
            <a:r>
              <a:rPr lang="en-US" altLang="zh-CN" sz="2400" dirty="0">
                <a:solidFill>
                  <a:schemeClr val="tx1"/>
                </a:solidFill>
                <a:latin typeface="Times New Roman" panose="02020603050405020304" pitchFamily="18" charset="0"/>
                <a:sym typeface="+mn-ea"/>
              </a:rPr>
              <a:t>(   </a:t>
            </a:r>
            <a:r>
              <a:rPr lang="en-US" altLang="zh-CN" sz="2400" i="1" dirty="0">
                <a:latin typeface="Times New Roman" panose="02020603050405020304" pitchFamily="18" charset="0"/>
                <a:sym typeface="+mn-ea"/>
              </a:rPr>
              <a:t>y</a:t>
            </a:r>
            <a:r>
              <a:rPr lang="en-US" altLang="zh-CN" sz="2400" b="1" i="1" dirty="0">
                <a:solidFill>
                  <a:schemeClr val="tx1"/>
                </a:solidFill>
                <a:latin typeface="Times New Roman" panose="02020603050405020304" pitchFamily="18" charset="0"/>
                <a:sym typeface="+mn-ea"/>
              </a:rPr>
              <a:t>)</a:t>
            </a:r>
            <a:r>
              <a:rPr lang="zh-CN" altLang="en-US" sz="2400" dirty="0">
                <a:solidFill>
                  <a:schemeClr val="tx1"/>
                </a:solidFill>
                <a:latin typeface="Times New Roman" panose="02020603050405020304" pitchFamily="18" charset="0"/>
                <a:sym typeface="+mn-ea"/>
              </a:rPr>
              <a:t> </a:t>
            </a:r>
            <a:r>
              <a:rPr lang="en-US" altLang="zh-CN" sz="2400" dirty="0">
                <a:solidFill>
                  <a:schemeClr val="tx1"/>
                </a:solidFill>
                <a:latin typeface="Times New Roman" panose="02020603050405020304" pitchFamily="18" charset="0"/>
                <a:sym typeface="+mn-ea"/>
              </a:rPr>
              <a:t>(   </a:t>
            </a:r>
            <a:r>
              <a:rPr lang="en-US" altLang="zh-CN" sz="2400" b="1" i="1" dirty="0">
                <a:latin typeface="Times New Roman" panose="02020603050405020304" pitchFamily="18" charset="0"/>
                <a:sym typeface="+mn-ea"/>
              </a:rPr>
              <a:t>x</a:t>
            </a:r>
            <a:r>
              <a:rPr lang="en-US" altLang="zh-CN" sz="2400" dirty="0">
                <a:solidFill>
                  <a:schemeClr val="tx1"/>
                </a:solidFill>
                <a:latin typeface="Times New Roman" panose="02020603050405020304" pitchFamily="18" charset="0"/>
                <a:sym typeface="+mn-ea"/>
              </a:rPr>
              <a:t>)(</a:t>
            </a:r>
            <a:r>
              <a:rPr lang="en-US" altLang="zh-CN" sz="2400" i="1" dirty="0">
                <a:solidFill>
                  <a:schemeClr val="tx1"/>
                </a:solidFill>
                <a:latin typeface="Times New Roman" panose="02020603050405020304" pitchFamily="18" charset="0"/>
                <a:sym typeface="+mn-ea"/>
              </a:rPr>
              <a:t>Employee</a:t>
            </a:r>
            <a:r>
              <a:rPr lang="en-US" altLang="zh-CN" sz="2400" dirty="0">
                <a:solidFill>
                  <a:schemeClr val="tx1"/>
                </a:solidFill>
                <a:latin typeface="Times New Roman" panose="02020603050405020304" pitchFamily="18" charset="0"/>
                <a:sym typeface="+mn-ea"/>
              </a:rPr>
              <a:t>(</a:t>
            </a:r>
            <a:r>
              <a:rPr lang="en-US" altLang="zh-CN" sz="2400" b="1" i="1" dirty="0">
                <a:solidFill>
                  <a:schemeClr val="tx1"/>
                </a:solidFill>
                <a:latin typeface="Times New Roman" panose="02020603050405020304" pitchFamily="18" charset="0"/>
                <a:sym typeface="+mn-ea"/>
              </a:rPr>
              <a:t>x</a:t>
            </a:r>
            <a:r>
              <a:rPr lang="en-US" altLang="zh-CN" sz="2400" dirty="0">
                <a:solidFill>
                  <a:schemeClr val="tx1"/>
                </a:solidFill>
                <a:latin typeface="Times New Roman" panose="02020603050405020304" pitchFamily="18" charset="0"/>
                <a:sym typeface="+mn-ea"/>
              </a:rPr>
              <a:t>) → </a:t>
            </a:r>
            <a:r>
              <a:rPr lang="en-US" altLang="zh-CN" sz="2400" i="1" dirty="0">
                <a:solidFill>
                  <a:schemeClr val="tx1"/>
                </a:solidFill>
                <a:latin typeface="Times New Roman" panose="02020603050405020304" pitchFamily="18" charset="0"/>
                <a:sym typeface="+mn-ea"/>
              </a:rPr>
              <a:t>Manager</a:t>
            </a:r>
            <a:r>
              <a:rPr lang="en-US" altLang="zh-CN" sz="2400" dirty="0">
                <a:solidFill>
                  <a:schemeClr val="tx1"/>
                </a:solidFill>
                <a:latin typeface="Times New Roman" panose="02020603050405020304" pitchFamily="18" charset="0"/>
                <a:sym typeface="+mn-ea"/>
              </a:rPr>
              <a:t> ( </a:t>
            </a:r>
            <a:r>
              <a:rPr lang="en-US" altLang="zh-CN" sz="2400" i="1" dirty="0">
                <a:solidFill>
                  <a:schemeClr val="tx1"/>
                </a:solidFill>
                <a:latin typeface="Times New Roman" panose="02020603050405020304" pitchFamily="18" charset="0"/>
                <a:sym typeface="+mn-ea"/>
              </a:rPr>
              <a:t>y, </a:t>
            </a:r>
            <a:r>
              <a:rPr lang="en-US" altLang="zh-CN" sz="2400" b="1" i="1" dirty="0">
                <a:latin typeface="Times New Roman" panose="02020603050405020304" pitchFamily="18" charset="0"/>
                <a:sym typeface="+mn-ea"/>
              </a:rPr>
              <a:t>x</a:t>
            </a:r>
            <a:r>
              <a:rPr lang="en-US" altLang="zh-CN" sz="2400" dirty="0">
                <a:solidFill>
                  <a:schemeClr val="tx1"/>
                </a:solidFill>
                <a:latin typeface="Times New Roman" panose="02020603050405020304" pitchFamily="18" charset="0"/>
                <a:sym typeface="+mn-ea"/>
              </a:rPr>
              <a:t>))</a:t>
            </a:r>
            <a:r>
              <a:rPr lang="zh-CN" altLang="en-US" sz="2400" b="1" dirty="0">
                <a:latin typeface="Times New Roman" panose="02020603050405020304" pitchFamily="18" charset="0"/>
              </a:rPr>
              <a:t>              </a:t>
            </a:r>
            <a:endParaRPr lang="en-US" altLang="zh-CN" sz="2400" b="1" dirty="0">
              <a:solidFill>
                <a:srgbClr val="0000FF"/>
              </a:solidFill>
              <a:latin typeface="Times New Roman" panose="02020603050405020304" pitchFamily="18" charset="0"/>
              <a:ea typeface="Times New Roman" panose="02020603050405020304" pitchFamily="18" charset="0"/>
            </a:endParaRPr>
          </a:p>
        </p:txBody>
      </p:sp>
      <p:graphicFrame>
        <p:nvGraphicFramePr>
          <p:cNvPr id="5" name="对象 229382"/>
          <p:cNvGraphicFramePr/>
          <p:nvPr/>
        </p:nvGraphicFramePr>
        <p:xfrm>
          <a:off x="1432560" y="5552440"/>
          <a:ext cx="298450" cy="346075"/>
        </p:xfrm>
        <a:graphic>
          <a:graphicData uri="http://schemas.openxmlformats.org/presentationml/2006/ole">
            <mc:AlternateContent xmlns:mc="http://schemas.openxmlformats.org/markup-compatibility/2006">
              <mc:Choice xmlns:v="urn:schemas-microsoft-com:vml" Requires="v">
                <p:oleObj spid="_x0000_s9309" r:id="rId7" imgW="127000" imgH="152400" progId="Equation.DSMT4">
                  <p:embed/>
                </p:oleObj>
              </mc:Choice>
              <mc:Fallback>
                <p:oleObj r:id="rId7" imgW="127000" imgH="152400" progId="Equation.DSMT4">
                  <p:embed/>
                  <p:pic>
                    <p:nvPicPr>
                      <p:cNvPr id="0" name="图片 3094"/>
                      <p:cNvPicPr/>
                      <p:nvPr/>
                    </p:nvPicPr>
                    <p:blipFill>
                      <a:blip r:embed="rId4"/>
                      <a:stretch>
                        <a:fillRect/>
                      </a:stretch>
                    </p:blipFill>
                    <p:spPr>
                      <a:xfrm>
                        <a:off x="1432560" y="5552440"/>
                        <a:ext cx="298450" cy="346075"/>
                      </a:xfrm>
                      <a:prstGeom prst="rect">
                        <a:avLst/>
                      </a:prstGeom>
                      <a:noFill/>
                      <a:ln w="38100">
                        <a:noFill/>
                        <a:miter/>
                      </a:ln>
                    </p:spPr>
                  </p:pic>
                </p:oleObj>
              </mc:Fallback>
            </mc:AlternateContent>
          </a:graphicData>
        </a:graphic>
      </p:graphicFrame>
      <p:graphicFrame>
        <p:nvGraphicFramePr>
          <p:cNvPr id="7" name="对象 228357"/>
          <p:cNvGraphicFramePr/>
          <p:nvPr/>
        </p:nvGraphicFramePr>
        <p:xfrm>
          <a:off x="2087245" y="5565140"/>
          <a:ext cx="288925" cy="333375"/>
        </p:xfrm>
        <a:graphic>
          <a:graphicData uri="http://schemas.openxmlformats.org/presentationml/2006/ole">
            <mc:AlternateContent xmlns:mc="http://schemas.openxmlformats.org/markup-compatibility/2006">
              <mc:Choice xmlns:v="urn:schemas-microsoft-com:vml" Requires="v">
                <p:oleObj spid="_x0000_s9310" r:id="rId8" imgW="152400" imgH="165100" progId="Equation.3">
                  <p:embed/>
                </p:oleObj>
              </mc:Choice>
              <mc:Fallback>
                <p:oleObj r:id="rId8" imgW="152400" imgH="165100" progId="Equation.3">
                  <p:embed/>
                  <p:pic>
                    <p:nvPicPr>
                      <p:cNvPr id="0" name="图片 3091"/>
                      <p:cNvPicPr/>
                      <p:nvPr/>
                    </p:nvPicPr>
                    <p:blipFill>
                      <a:blip r:embed="rId6"/>
                      <a:stretch>
                        <a:fillRect/>
                      </a:stretch>
                    </p:blipFill>
                    <p:spPr>
                      <a:xfrm>
                        <a:off x="2087245" y="5565140"/>
                        <a:ext cx="288925" cy="333375"/>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sym typeface="+mn-ea"/>
              </a:rPr>
              <a:t>4  </a:t>
            </a:r>
            <a:r>
              <a:rPr lang="zh-CN" altLang="en-US" dirty="0">
                <a:latin typeface="Times New Roman" panose="02020603050405020304" pitchFamily="18" charset="0"/>
                <a:sym typeface="+mn-ea"/>
              </a:rPr>
              <a:t>谓词公式的性质</a:t>
            </a:r>
            <a:endParaRPr lang="zh-CN" altLang="en-US"/>
          </a:p>
        </p:txBody>
      </p:sp>
      <p:pic>
        <p:nvPicPr>
          <p:cNvPr id="4" name="内容占位符 3"/>
          <p:cNvPicPr>
            <a:picLocks noGrp="1" noChangeAspect="1"/>
          </p:cNvPicPr>
          <p:nvPr>
            <p:ph idx="1"/>
          </p:nvPr>
        </p:nvPicPr>
        <p:blipFill>
          <a:blip r:embed="rId3"/>
          <a:stretch>
            <a:fillRect/>
          </a:stretch>
        </p:blipFill>
        <p:spPr>
          <a:xfrm>
            <a:off x="2326640" y="1728470"/>
            <a:ext cx="6303010" cy="1963420"/>
          </a:xfrm>
          <a:prstGeom prst="rect">
            <a:avLst/>
          </a:prstGeom>
        </p:spPr>
      </p:pic>
      <p:sp>
        <p:nvSpPr>
          <p:cNvPr id="5" name="文本框 4"/>
          <p:cNvSpPr txBox="1"/>
          <p:nvPr/>
        </p:nvSpPr>
        <p:spPr>
          <a:xfrm>
            <a:off x="264160" y="2298700"/>
            <a:ext cx="1946910" cy="645160"/>
          </a:xfrm>
          <a:prstGeom prst="rect">
            <a:avLst/>
          </a:prstGeom>
          <a:noFill/>
        </p:spPr>
        <p:txBody>
          <a:bodyPr wrap="square" rtlCol="0">
            <a:spAutoFit/>
          </a:bodyPr>
          <a:lstStyle/>
          <a:p>
            <a:r>
              <a:rPr lang="zh-CN" altLang="en-US" sz="3600"/>
              <a:t>真值表</a:t>
            </a:r>
          </a:p>
        </p:txBody>
      </p:sp>
      <p:sp>
        <p:nvSpPr>
          <p:cNvPr id="46086" name="文本框 232452"/>
          <p:cNvSpPr txBox="1"/>
          <p:nvPr/>
        </p:nvSpPr>
        <p:spPr>
          <a:xfrm>
            <a:off x="379730" y="3921125"/>
            <a:ext cx="8578850" cy="2330450"/>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algn="just" eaLnBrk="1" hangingPunct="1">
              <a:lnSpc>
                <a:spcPct val="130000"/>
              </a:lnSpc>
              <a:spcBef>
                <a:spcPct val="50000"/>
              </a:spcBef>
              <a:buClr>
                <a:schemeClr val="accent2"/>
              </a:buClr>
              <a:buFont typeface="Wingdings" panose="05000000000000000000" pitchFamily="2" charset="2"/>
              <a:buChar char="§"/>
            </a:pPr>
            <a:r>
              <a:rPr lang="en-US" altLang="zh-CN" sz="2600" b="1" dirty="0">
                <a:latin typeface="Times New Roman" panose="02020603050405020304" pitchFamily="18" charset="0"/>
              </a:rPr>
              <a:t> </a:t>
            </a:r>
            <a:r>
              <a:rPr lang="zh-CN" altLang="en-US" sz="2800" b="1" dirty="0">
                <a:latin typeface="Times New Roman" panose="02020603050405020304" pitchFamily="18" charset="0"/>
              </a:rPr>
              <a:t>定义</a:t>
            </a:r>
            <a:r>
              <a:rPr lang="en-US" altLang="zh-CN" sz="2800" b="1" dirty="0">
                <a:latin typeface="Times New Roman" panose="02020603050405020304" pitchFamily="18" charset="0"/>
              </a:rPr>
              <a:t>2.2  </a:t>
            </a:r>
            <a:r>
              <a:rPr lang="zh-CN" altLang="en-US" sz="2800" b="1" dirty="0">
                <a:latin typeface="Times New Roman" panose="02020603050405020304" pitchFamily="18" charset="0"/>
              </a:rPr>
              <a:t>设</a:t>
            </a:r>
            <a:r>
              <a:rPr lang="en-US" altLang="zh-CN" sz="2800" b="1" i="1" dirty="0">
                <a:latin typeface="Times New Roman" panose="02020603050405020304" pitchFamily="18" charset="0"/>
              </a:rPr>
              <a:t>P</a:t>
            </a:r>
            <a:r>
              <a:rPr lang="zh-CN" altLang="en-US" sz="2800" b="1" dirty="0">
                <a:latin typeface="Times New Roman" panose="02020603050405020304" pitchFamily="18" charset="0"/>
              </a:rPr>
              <a:t>与</a:t>
            </a:r>
            <a:r>
              <a:rPr lang="en-US" altLang="zh-CN" sz="2800" b="1" i="1" dirty="0">
                <a:latin typeface="Times New Roman" panose="02020603050405020304" pitchFamily="18" charset="0"/>
              </a:rPr>
              <a:t>Q</a:t>
            </a:r>
            <a:r>
              <a:rPr lang="zh-CN" altLang="en-US" sz="2800" b="1" dirty="0">
                <a:latin typeface="Times New Roman" panose="02020603050405020304" pitchFamily="18" charset="0"/>
              </a:rPr>
              <a:t>是两个谓词公式，</a:t>
            </a:r>
            <a:r>
              <a:rPr lang="en-US" altLang="zh-CN" sz="2800" b="1" i="1" dirty="0">
                <a:latin typeface="Times New Roman" panose="02020603050405020304" pitchFamily="18" charset="0"/>
              </a:rPr>
              <a:t>D</a:t>
            </a:r>
            <a:r>
              <a:rPr lang="zh-CN" altLang="en-US" sz="2800" b="1" dirty="0">
                <a:latin typeface="Times New Roman" panose="02020603050405020304" pitchFamily="18" charset="0"/>
              </a:rPr>
              <a:t>是它们共同的个体域，若对</a:t>
            </a:r>
            <a:r>
              <a:rPr lang="en-US" altLang="zh-CN" sz="2800" b="1" i="1" dirty="0">
                <a:latin typeface="Times New Roman" panose="02020603050405020304" pitchFamily="18" charset="0"/>
              </a:rPr>
              <a:t>D</a:t>
            </a:r>
            <a:r>
              <a:rPr lang="zh-CN" altLang="en-US" sz="2800" b="1" dirty="0">
                <a:latin typeface="Times New Roman" panose="02020603050405020304" pitchFamily="18" charset="0"/>
              </a:rPr>
              <a:t>上的任何一个解释，</a:t>
            </a:r>
            <a:r>
              <a:rPr lang="en-US" altLang="zh-CN" sz="2800" b="1" i="1" dirty="0">
                <a:latin typeface="Times New Roman" panose="02020603050405020304" pitchFamily="18" charset="0"/>
              </a:rPr>
              <a:t>P</a:t>
            </a:r>
            <a:r>
              <a:rPr lang="zh-CN" altLang="en-US" sz="2800" b="1" dirty="0">
                <a:latin typeface="Times New Roman" panose="02020603050405020304" pitchFamily="18" charset="0"/>
              </a:rPr>
              <a:t>与</a:t>
            </a:r>
            <a:r>
              <a:rPr lang="en-US" altLang="zh-CN" sz="2800" b="1" i="1" dirty="0">
                <a:latin typeface="Times New Roman" panose="02020603050405020304" pitchFamily="18" charset="0"/>
              </a:rPr>
              <a:t>Q</a:t>
            </a:r>
            <a:r>
              <a:rPr lang="zh-CN" altLang="en-US" sz="2800" b="1" dirty="0">
                <a:latin typeface="Times New Roman" panose="02020603050405020304" pitchFamily="18" charset="0"/>
              </a:rPr>
              <a:t>都有相同的真值，则称公式</a:t>
            </a:r>
            <a:r>
              <a:rPr lang="en-US" altLang="zh-CN" sz="2800" b="1" i="1" dirty="0">
                <a:latin typeface="Times New Roman" panose="02020603050405020304" pitchFamily="18" charset="0"/>
              </a:rPr>
              <a:t>P</a:t>
            </a:r>
            <a:r>
              <a:rPr lang="zh-CN" altLang="en-US" sz="2800" b="1" dirty="0">
                <a:latin typeface="Times New Roman" panose="02020603050405020304" pitchFamily="18" charset="0"/>
              </a:rPr>
              <a:t>和</a:t>
            </a:r>
            <a:r>
              <a:rPr lang="en-US" altLang="zh-CN" sz="2800" b="1" i="1" dirty="0">
                <a:latin typeface="Times New Roman" panose="02020603050405020304" pitchFamily="18" charset="0"/>
              </a:rPr>
              <a:t>Q</a:t>
            </a:r>
            <a:r>
              <a:rPr lang="zh-CN" altLang="en-US" sz="2800" b="1" dirty="0">
                <a:latin typeface="Times New Roman" panose="02020603050405020304" pitchFamily="18" charset="0"/>
              </a:rPr>
              <a:t>在</a:t>
            </a:r>
            <a:r>
              <a:rPr lang="en-US" altLang="zh-CN" sz="2800" b="1" i="1" dirty="0">
                <a:latin typeface="Times New Roman" panose="02020603050405020304" pitchFamily="18" charset="0"/>
              </a:rPr>
              <a:t>D</a:t>
            </a:r>
            <a:r>
              <a:rPr lang="zh-CN" altLang="en-US" sz="2800" b="1" dirty="0">
                <a:latin typeface="Times New Roman" panose="02020603050405020304" pitchFamily="18" charset="0"/>
              </a:rPr>
              <a:t>上是等价的。如果</a:t>
            </a:r>
            <a:r>
              <a:rPr lang="en-US" altLang="zh-CN" sz="2800" b="1" i="1" dirty="0">
                <a:latin typeface="Times New Roman" panose="02020603050405020304" pitchFamily="18" charset="0"/>
              </a:rPr>
              <a:t>D</a:t>
            </a:r>
            <a:r>
              <a:rPr lang="zh-CN" altLang="en-US" sz="2800" b="1" dirty="0">
                <a:latin typeface="Times New Roman" panose="02020603050405020304" pitchFamily="18" charset="0"/>
              </a:rPr>
              <a:t>是任意个体域，则称</a:t>
            </a:r>
            <a:r>
              <a:rPr lang="en-US" altLang="zh-CN" sz="2800" b="1" i="1" dirty="0">
                <a:latin typeface="Times New Roman" panose="02020603050405020304" pitchFamily="18" charset="0"/>
              </a:rPr>
              <a:t>P</a:t>
            </a:r>
            <a:r>
              <a:rPr lang="zh-CN" altLang="en-US" sz="2800" b="1" dirty="0">
                <a:latin typeface="Times New Roman" panose="02020603050405020304" pitchFamily="18" charset="0"/>
              </a:rPr>
              <a:t>和</a:t>
            </a:r>
            <a:r>
              <a:rPr lang="en-US" altLang="zh-CN" sz="2800" b="1" i="1" dirty="0">
                <a:latin typeface="Times New Roman" panose="02020603050405020304" pitchFamily="18" charset="0"/>
              </a:rPr>
              <a:t>Q</a:t>
            </a:r>
            <a:r>
              <a:rPr lang="zh-CN" altLang="en-US" sz="2800" b="1" dirty="0">
                <a:latin typeface="Times New Roman" panose="02020603050405020304" pitchFamily="18" charset="0"/>
              </a:rPr>
              <a:t>是</a:t>
            </a:r>
            <a:r>
              <a:rPr lang="zh-CN" altLang="en-US" sz="2800" b="1" dirty="0">
                <a:solidFill>
                  <a:srgbClr val="FF0000"/>
                </a:solidFill>
                <a:latin typeface="Times New Roman" panose="02020603050405020304" pitchFamily="18" charset="0"/>
              </a:rPr>
              <a:t>等价</a:t>
            </a:r>
            <a:r>
              <a:rPr lang="zh-CN" altLang="en-US" sz="2800" b="1" dirty="0">
                <a:latin typeface="Times New Roman" panose="02020603050405020304" pitchFamily="18" charset="0"/>
              </a:rPr>
              <a:t>的，记为</a:t>
            </a:r>
            <a:r>
              <a:rPr lang="en-US" altLang="zh-CN" sz="2800" b="1" i="1" dirty="0">
                <a:latin typeface="Times New Roman" panose="02020603050405020304" pitchFamily="18" charset="0"/>
              </a:rPr>
              <a:t>P</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Q</a:t>
            </a:r>
            <a:r>
              <a:rPr lang="en-US" altLang="zh-CN" dirty="0">
                <a:latin typeface="Arial" panose="020B0604020202020204" pitchFamily="34" charset="0"/>
              </a:rPr>
              <a:t> </a:t>
            </a:r>
            <a:r>
              <a:rPr lang="zh-CN" altLang="en-US" sz="2800" b="1" dirty="0">
                <a:latin typeface="Times New Roman" panose="02020603050405020304" pitchFamily="18" charset="0"/>
              </a:rPr>
              <a:t>。</a:t>
            </a:r>
          </a:p>
        </p:txBody>
      </p:sp>
      <p:graphicFrame>
        <p:nvGraphicFramePr>
          <p:cNvPr id="46087" name="对象 232453"/>
          <p:cNvGraphicFramePr/>
          <p:nvPr/>
        </p:nvGraphicFramePr>
        <p:xfrm>
          <a:off x="5891530" y="5715635"/>
          <a:ext cx="533400" cy="371475"/>
        </p:xfrm>
        <a:graphic>
          <a:graphicData uri="http://schemas.openxmlformats.org/presentationml/2006/ole">
            <mc:AlternateContent xmlns:mc="http://schemas.openxmlformats.org/markup-compatibility/2006">
              <mc:Choice xmlns:v="urn:schemas-microsoft-com:vml" Requires="v">
                <p:oleObj spid="_x0000_s10265" r:id="rId4" imgW="215900" imgH="152400" progId="Equation.3">
                  <p:embed/>
                </p:oleObj>
              </mc:Choice>
              <mc:Fallback>
                <p:oleObj r:id="rId4" imgW="215900" imgH="152400" progId="Equation.3">
                  <p:embed/>
                  <p:pic>
                    <p:nvPicPr>
                      <p:cNvPr id="0" name="图片 3099"/>
                      <p:cNvPicPr/>
                      <p:nvPr/>
                    </p:nvPicPr>
                    <p:blipFill>
                      <a:blip r:embed="rId5"/>
                      <a:stretch>
                        <a:fillRect/>
                      </a:stretch>
                    </p:blipFill>
                    <p:spPr>
                      <a:xfrm>
                        <a:off x="5891530" y="5715635"/>
                        <a:ext cx="533400" cy="371475"/>
                      </a:xfrm>
                      <a:prstGeom prst="rect">
                        <a:avLst/>
                      </a:prstGeom>
                      <a:noFill/>
                      <a:ln w="38100">
                        <a:noFill/>
                        <a:miter/>
                      </a:ln>
                    </p:spPr>
                  </p:pic>
                </p:oleObj>
              </mc:Fallback>
            </mc:AlternateContent>
          </a:graphicData>
        </a:graphic>
      </p:graphicFrame>
      <p:sp>
        <p:nvSpPr>
          <p:cNvPr id="230405" name="矩形 230404"/>
          <p:cNvSpPr/>
          <p:nvPr/>
        </p:nvSpPr>
        <p:spPr>
          <a:xfrm>
            <a:off x="379730" y="898525"/>
            <a:ext cx="8763635" cy="607695"/>
          </a:xfrm>
          <a:prstGeom prst="rect">
            <a:avLst/>
          </a:prstGeom>
          <a:noFill/>
          <a:ln w="9525">
            <a:noFill/>
          </a:ln>
        </p:spPr>
        <p:txBody>
          <a:bodyPr wrap="square">
            <a:spAutoFit/>
          </a:bodyPr>
          <a:lstStyle/>
          <a:p>
            <a:pPr eaLnBrk="1" hangingPunct="1">
              <a:lnSpc>
                <a:spcPct val="120000"/>
              </a:lnSpc>
              <a:spcBef>
                <a:spcPct val="40000"/>
              </a:spcBef>
              <a:buClr>
                <a:schemeClr val="accent2"/>
              </a:buClr>
              <a:buFont typeface="Wingdings" panose="05000000000000000000" pitchFamily="2" charset="2"/>
              <a:buBlip>
                <a:blip r:embed="rId6"/>
              </a:buBlip>
            </a:pPr>
            <a:r>
              <a:rPr lang="en-US" altLang="zh-CN" sz="2800" b="1" dirty="0">
                <a:latin typeface="Times New Roman" panose="02020603050405020304" pitchFamily="18" charset="0"/>
              </a:rPr>
              <a:t> </a:t>
            </a:r>
            <a:r>
              <a:rPr lang="zh-CN" altLang="en-US" sz="2400" b="1" dirty="0">
                <a:latin typeface="Times New Roman" panose="02020603050405020304" pitchFamily="18" charset="0"/>
              </a:rPr>
              <a:t>对于每一个解释，谓词公式都可求出一个真值（</a:t>
            </a:r>
            <a:r>
              <a:rPr lang="en-US" altLang="zh-CN" sz="2400" b="1" i="1" dirty="0">
                <a:latin typeface="Times New Roman" panose="02020603050405020304" pitchFamily="18" charset="0"/>
              </a:rPr>
              <a:t>T</a:t>
            </a:r>
            <a:r>
              <a:rPr lang="zh-CN" altLang="en-US" sz="2400" b="1" dirty="0">
                <a:latin typeface="Times New Roman" panose="02020603050405020304" pitchFamily="18" charset="0"/>
              </a:rPr>
              <a:t>或</a:t>
            </a:r>
            <a:r>
              <a:rPr lang="en-US" altLang="zh-CN" sz="2400" b="1" i="1" dirty="0">
                <a:latin typeface="Times New Roman" panose="02020603050405020304" pitchFamily="18" charset="0"/>
              </a:rPr>
              <a:t>F</a:t>
            </a:r>
            <a:r>
              <a:rPr lang="zh-CN" altLang="en-US" sz="2400" b="1" dirty="0">
                <a:latin typeface="Times New Roman" panose="02020603050405020304" pitchFamily="18" charset="0"/>
              </a:rPr>
              <a:t>）。</a:t>
            </a:r>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sym typeface="+mn-ea"/>
              </a:rPr>
              <a:t>4  </a:t>
            </a:r>
            <a:r>
              <a:rPr lang="zh-CN" altLang="en-US" dirty="0">
                <a:latin typeface="Times New Roman" panose="02020603050405020304" pitchFamily="18" charset="0"/>
                <a:sym typeface="+mn-ea"/>
              </a:rPr>
              <a:t>谓词公式的性质</a:t>
            </a:r>
            <a:r>
              <a:rPr lang="en-US" altLang="zh-CN" dirty="0">
                <a:latin typeface="Times New Roman" panose="02020603050405020304" pitchFamily="18" charset="0"/>
                <a:sym typeface="+mn-ea"/>
              </a:rPr>
              <a:t>-</a:t>
            </a:r>
            <a:r>
              <a:rPr lang="zh-CN" altLang="en-US" dirty="0">
                <a:latin typeface="Times New Roman" panose="02020603050405020304" pitchFamily="18" charset="0"/>
                <a:sym typeface="+mn-ea"/>
              </a:rPr>
              <a:t>等价性</a:t>
            </a:r>
          </a:p>
        </p:txBody>
      </p:sp>
      <p:pic>
        <p:nvPicPr>
          <p:cNvPr id="5" name="内容占位符 4"/>
          <p:cNvPicPr>
            <a:picLocks noGrp="1" noChangeAspect="1"/>
          </p:cNvPicPr>
          <p:nvPr>
            <p:ph idx="1"/>
          </p:nvPr>
        </p:nvPicPr>
        <p:blipFill>
          <a:blip r:embed="rId2"/>
          <a:stretch>
            <a:fillRect/>
          </a:stretch>
        </p:blipFill>
        <p:spPr>
          <a:xfrm>
            <a:off x="232410" y="989330"/>
            <a:ext cx="4111625" cy="5553710"/>
          </a:xfrm>
          <a:prstGeom prst="rect">
            <a:avLst/>
          </a:prstGeom>
        </p:spPr>
      </p:pic>
      <p:pic>
        <p:nvPicPr>
          <p:cNvPr id="6" name="图片 5"/>
          <p:cNvPicPr>
            <a:picLocks noChangeAspect="1"/>
          </p:cNvPicPr>
          <p:nvPr/>
        </p:nvPicPr>
        <p:blipFill>
          <a:blip r:embed="rId3"/>
          <a:stretch>
            <a:fillRect/>
          </a:stretch>
        </p:blipFill>
        <p:spPr>
          <a:xfrm>
            <a:off x="4436110" y="1649730"/>
            <a:ext cx="4643120" cy="1624330"/>
          </a:xfrm>
          <a:prstGeom prst="rect">
            <a:avLst/>
          </a:prstGeom>
        </p:spPr>
      </p:pic>
      <p:sp>
        <p:nvSpPr>
          <p:cNvPr id="7" name="文本框 6"/>
          <p:cNvSpPr txBox="1"/>
          <p:nvPr/>
        </p:nvSpPr>
        <p:spPr>
          <a:xfrm>
            <a:off x="4704080" y="4038600"/>
            <a:ext cx="4375150" cy="1568450"/>
          </a:xfrm>
          <a:prstGeom prst="rect">
            <a:avLst/>
          </a:prstGeom>
          <a:noFill/>
        </p:spPr>
        <p:txBody>
          <a:bodyPr wrap="square" rtlCol="0">
            <a:spAutoFit/>
          </a:bodyPr>
          <a:lstStyle/>
          <a:p>
            <a:r>
              <a:rPr lang="zh-CN" altLang="en-US" sz="2400"/>
              <a:t>由（</a:t>
            </a:r>
            <a:r>
              <a:rPr lang="en-US" altLang="zh-CN" sz="2400"/>
              <a:t>10</a:t>
            </a:r>
            <a:r>
              <a:rPr lang="zh-CN" altLang="en-US" sz="2400"/>
              <a:t>）可知：量化 表达式中的约束变量是一类虚元，它可以用任何一个不在表达式中出现的其他变量符号替代。</a:t>
            </a:r>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l="12215" t="21009" r="-1667" b="9859"/>
          <a:stretch>
            <a:fillRect/>
          </a:stretch>
        </p:blipFill>
        <p:spPr>
          <a:xfrm>
            <a:off x="24765" y="1194435"/>
            <a:ext cx="8477250" cy="4896485"/>
          </a:xfrm>
          <a:prstGeom prst="rect">
            <a:avLst/>
          </a:prstGeom>
        </p:spPr>
      </p:pic>
      <p:sp>
        <p:nvSpPr>
          <p:cNvPr id="4" name="标题 3"/>
          <p:cNvSpPr>
            <a:spLocks noGrp="1"/>
          </p:cNvSpPr>
          <p:nvPr>
            <p:ph type="title"/>
          </p:nvPr>
        </p:nvSpPr>
        <p:spPr/>
        <p:txBody>
          <a:bodyPr/>
          <a:lstStyle/>
          <a:p>
            <a:r>
              <a:rPr lang="en-US" altLang="zh-CN" dirty="0">
                <a:latin typeface="Times New Roman" panose="02020603050405020304" pitchFamily="18" charset="0"/>
                <a:sym typeface="+mn-ea"/>
              </a:rPr>
              <a:t>5 </a:t>
            </a:r>
            <a:r>
              <a:rPr lang="zh-CN" altLang="en-US" dirty="0">
                <a:latin typeface="Times New Roman" panose="02020603050405020304" pitchFamily="18" charset="0"/>
                <a:sym typeface="+mn-ea"/>
              </a:rPr>
              <a:t>置换和合一</a:t>
            </a:r>
          </a:p>
        </p:txBody>
      </p:sp>
      <p:sp>
        <p:nvSpPr>
          <p:cNvPr id="5" name="文本框 4"/>
          <p:cNvSpPr txBox="1"/>
          <p:nvPr/>
        </p:nvSpPr>
        <p:spPr>
          <a:xfrm>
            <a:off x="666750" y="6090920"/>
            <a:ext cx="7835265" cy="521970"/>
          </a:xfrm>
          <a:prstGeom prst="rect">
            <a:avLst/>
          </a:prstGeom>
          <a:noFill/>
        </p:spPr>
        <p:txBody>
          <a:bodyPr wrap="square" rtlCol="0">
            <a:spAutoFit/>
          </a:bodyPr>
          <a:lstStyle/>
          <a:p>
            <a:r>
              <a:rPr lang="zh-CN" altLang="en-US" sz="2800"/>
              <a:t>即 寻找</a:t>
            </a:r>
            <a:r>
              <a:rPr lang="en-US" altLang="zh-CN" sz="2800"/>
              <a:t>A</a:t>
            </a:r>
            <a:r>
              <a:rPr lang="zh-CN" altLang="en-US" sz="2800"/>
              <a:t>对</a:t>
            </a:r>
            <a:r>
              <a:rPr lang="en-US" altLang="zh-CN" sz="2800"/>
              <a:t>x</a:t>
            </a:r>
            <a:r>
              <a:rPr lang="zh-CN" altLang="en-US" sz="2800"/>
              <a:t>的置换，使</a:t>
            </a:r>
            <a:r>
              <a:rPr lang="en-US" altLang="zh-CN" sz="2800"/>
              <a:t>W</a:t>
            </a:r>
            <a:r>
              <a:rPr lang="en-US" altLang="zh-CN" sz="2800" baseline="-25000">
                <a:solidFill>
                  <a:schemeClr val="tx1"/>
                </a:solidFill>
                <a:uFillTx/>
              </a:rPr>
              <a:t>1</a:t>
            </a:r>
            <a:r>
              <a:rPr lang="en-US" altLang="zh-CN" sz="2800"/>
              <a:t>(A)</a:t>
            </a:r>
            <a:r>
              <a:rPr lang="zh-CN" altLang="en-US" sz="2800"/>
              <a:t>与</a:t>
            </a:r>
            <a:r>
              <a:rPr lang="en-US" altLang="zh-CN" sz="2800"/>
              <a:t> W</a:t>
            </a:r>
            <a:r>
              <a:rPr lang="en-US" altLang="zh-CN" sz="2800" baseline="-25000">
                <a:uFillTx/>
              </a:rPr>
              <a:t>1</a:t>
            </a:r>
            <a:r>
              <a:rPr lang="en-US" altLang="zh-CN" sz="2800"/>
              <a:t>(x)</a:t>
            </a:r>
            <a:r>
              <a:rPr lang="zh-CN" altLang="en-US" sz="2800"/>
              <a:t>一致</a:t>
            </a:r>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t="17597" r="-2500" b="16262"/>
          <a:stretch>
            <a:fillRect/>
          </a:stretch>
        </p:blipFill>
        <p:spPr>
          <a:xfrm>
            <a:off x="0" y="1075055"/>
            <a:ext cx="9372600" cy="4106545"/>
          </a:xfrm>
          <a:prstGeom prst="rect">
            <a:avLst/>
          </a:prstGeom>
        </p:spPr>
      </p:pic>
      <p:sp>
        <p:nvSpPr>
          <p:cNvPr id="3" name="矩形 2"/>
          <p:cNvSpPr/>
          <p:nvPr/>
        </p:nvSpPr>
        <p:spPr>
          <a:xfrm>
            <a:off x="679450" y="5394960"/>
            <a:ext cx="7094220" cy="521970"/>
          </a:xfrm>
          <a:prstGeom prst="rect">
            <a:avLst/>
          </a:prstGeom>
          <a:solidFill>
            <a:schemeClr val="bg1"/>
          </a:solidFill>
        </p:spPr>
        <p:txBody>
          <a:bodyPr wrap="square">
            <a:spAutoFit/>
          </a:bodyPr>
          <a:lstStyle/>
          <a:p>
            <a:pPr algn="l"/>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见</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P44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2.2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置换</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4" name="标题 3"/>
          <p:cNvSpPr>
            <a:spLocks noGrp="1"/>
          </p:cNvSpPr>
          <p:nvPr>
            <p:ph type="title"/>
          </p:nvPr>
        </p:nvSpPr>
        <p:spPr/>
        <p:txBody>
          <a:bodyPr/>
          <a:lstStyle/>
          <a:p>
            <a:r>
              <a:rPr lang="en-US" altLang="zh-CN" dirty="0">
                <a:latin typeface="Times New Roman" panose="02020603050405020304" pitchFamily="18" charset="0"/>
                <a:sym typeface="+mn-ea"/>
              </a:rPr>
              <a:t>5 </a:t>
            </a:r>
            <a:r>
              <a:rPr lang="zh-CN" altLang="en-US" dirty="0">
                <a:latin typeface="Times New Roman" panose="02020603050405020304" pitchFamily="18" charset="0"/>
                <a:sym typeface="+mn-ea"/>
              </a:rPr>
              <a:t>置换和合一</a:t>
            </a:r>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t="20737" b="22089"/>
          <a:stretch>
            <a:fillRect/>
          </a:stretch>
        </p:blipFill>
        <p:spPr>
          <a:xfrm>
            <a:off x="0" y="1072515"/>
            <a:ext cx="9144000" cy="3915747"/>
          </a:xfrm>
          <a:prstGeom prst="rect">
            <a:avLst/>
          </a:prstGeom>
        </p:spPr>
      </p:pic>
      <p:sp>
        <p:nvSpPr>
          <p:cNvPr id="4" name="标题 3"/>
          <p:cNvSpPr>
            <a:spLocks noGrp="1"/>
          </p:cNvSpPr>
          <p:nvPr>
            <p:ph type="title"/>
          </p:nvPr>
        </p:nvSpPr>
        <p:spPr/>
        <p:txBody>
          <a:bodyPr/>
          <a:lstStyle/>
          <a:p>
            <a:r>
              <a:rPr lang="en-US" altLang="zh-CN" dirty="0">
                <a:latin typeface="Times New Roman" panose="02020603050405020304" pitchFamily="18" charset="0"/>
                <a:sym typeface="+mn-ea"/>
              </a:rPr>
              <a:t>5 </a:t>
            </a:r>
            <a:r>
              <a:rPr lang="zh-CN" altLang="en-US" dirty="0">
                <a:latin typeface="Times New Roman" panose="02020603050405020304" pitchFamily="18" charset="0"/>
                <a:sym typeface="+mn-ea"/>
              </a:rPr>
              <a:t>置换和合一</a:t>
            </a:r>
          </a:p>
        </p:txBody>
      </p:sp>
      <p:sp>
        <p:nvSpPr>
          <p:cNvPr id="5" name="矩形 4"/>
          <p:cNvSpPr/>
          <p:nvPr/>
        </p:nvSpPr>
        <p:spPr>
          <a:xfrm>
            <a:off x="679450" y="5394960"/>
            <a:ext cx="7094220" cy="521970"/>
          </a:xfrm>
          <a:prstGeom prst="rect">
            <a:avLst/>
          </a:prstGeom>
          <a:solidFill>
            <a:schemeClr val="bg1"/>
          </a:solidFill>
        </p:spPr>
        <p:txBody>
          <a:bodyPr wrap="square">
            <a:spAutoFit/>
          </a:bodyPr>
          <a:lstStyle/>
          <a:p>
            <a:pPr algn="l"/>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见</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P45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2.3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合一</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a:t>
            </a: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88F8D02-9041-4C59-BC62-13DE0E5C6713}" type="slidenum">
              <a:rPr lang="zh-CN" altLang="en-US" sz="100" smtClean="0"/>
              <a:t>67</a:t>
            </a:fld>
            <a:endParaRPr lang="zh-CN" altLang="en-US" sz="100"/>
          </a:p>
        </p:txBody>
      </p:sp>
      <p:sp>
        <p:nvSpPr>
          <p:cNvPr id="3" name="矩形 2"/>
          <p:cNvSpPr/>
          <p:nvPr/>
        </p:nvSpPr>
        <p:spPr>
          <a:xfrm>
            <a:off x="440494" y="952710"/>
            <a:ext cx="8120658" cy="2997200"/>
          </a:xfrm>
          <a:prstGeom prst="rect">
            <a:avLst/>
          </a:prstGeom>
        </p:spPr>
        <p:txBody>
          <a:bodyPr wrap="square">
            <a:spAutoFit/>
          </a:bodyPr>
          <a:lstStyle/>
          <a:p>
            <a:pPr>
              <a:lnSpc>
                <a:spcPct val="105000"/>
              </a:lnSpc>
            </a:pPr>
            <a:r>
              <a:rPr lang="zh-CN" altLang="en-US" sz="2400" dirty="0"/>
              <a:t>例</a:t>
            </a:r>
            <a:r>
              <a:rPr lang="en-US" altLang="zh-CN" sz="2400" dirty="0"/>
              <a:t>2.5 </a:t>
            </a:r>
            <a:r>
              <a:rPr lang="zh-CN" altLang="en-US" sz="2400" dirty="0"/>
              <a:t>已知命题公式集合</a:t>
            </a:r>
            <a:r>
              <a:rPr lang="en-US" altLang="zh-CN" sz="2400" dirty="0"/>
              <a:t>s</a:t>
            </a:r>
            <a:r>
              <a:rPr lang="zh-CN" altLang="en-US" sz="2400" dirty="0"/>
              <a:t>可以转化为如下</a:t>
            </a:r>
            <a:r>
              <a:rPr lang="en-US" altLang="zh-CN" sz="2400" dirty="0"/>
              <a:t>2</a:t>
            </a:r>
            <a:r>
              <a:rPr lang="zh-CN" altLang="en-US" sz="2400" dirty="0"/>
              <a:t>条子句。      </a:t>
            </a:r>
          </a:p>
          <a:p>
            <a:pPr>
              <a:lnSpc>
                <a:spcPct val="105000"/>
              </a:lnSpc>
            </a:pPr>
            <a:r>
              <a:rPr lang="zh-CN" altLang="en-US" sz="2400" dirty="0"/>
              <a:t>         起大风</a:t>
            </a:r>
            <a:r>
              <a:rPr lang="en-US" altLang="zh-CN" sz="2400" dirty="0"/>
              <a:t>(5</a:t>
            </a:r>
            <a:r>
              <a:rPr lang="zh-CN" altLang="en-US" sz="2400" dirty="0"/>
              <a:t>日</a:t>
            </a:r>
            <a:r>
              <a:rPr lang="en-US" altLang="zh-CN" sz="2400" dirty="0"/>
              <a:t>)                                        ⑴</a:t>
            </a:r>
          </a:p>
          <a:p>
            <a:pPr>
              <a:lnSpc>
                <a:spcPct val="105000"/>
              </a:lnSpc>
            </a:pPr>
            <a:r>
              <a:rPr lang="en-US" altLang="zh-CN" sz="2400" dirty="0"/>
              <a:t>        </a:t>
            </a:r>
            <a:r>
              <a:rPr lang="zh-CN" altLang="en-US" sz="2400" dirty="0"/>
              <a:t>～起大风</a:t>
            </a:r>
            <a:r>
              <a:rPr lang="en-US" altLang="zh-CN" sz="2400" dirty="0"/>
              <a:t>(x</a:t>
            </a:r>
            <a:r>
              <a:rPr lang="zh-CN" altLang="en-US" sz="2400" dirty="0"/>
              <a:t>日</a:t>
            </a:r>
            <a:r>
              <a:rPr lang="en-US" altLang="zh-CN" sz="2400" dirty="0"/>
              <a:t>)∨</a:t>
            </a:r>
            <a:r>
              <a:rPr lang="zh-CN" altLang="en-US" sz="2400" dirty="0"/>
              <a:t>天气变冷</a:t>
            </a:r>
            <a:r>
              <a:rPr lang="en-US" altLang="zh-CN" sz="2400" dirty="0"/>
              <a:t>((x+1)</a:t>
            </a:r>
            <a:r>
              <a:rPr lang="zh-CN" altLang="en-US" sz="2400" dirty="0"/>
              <a:t>日</a:t>
            </a:r>
            <a:r>
              <a:rPr lang="en-US" altLang="zh-CN" sz="2400" dirty="0"/>
              <a:t>)          ⑵</a:t>
            </a:r>
          </a:p>
          <a:p>
            <a:pPr>
              <a:lnSpc>
                <a:spcPct val="105000"/>
              </a:lnSpc>
            </a:pPr>
            <a:endParaRPr lang="en-US" altLang="zh-CN" sz="2400" dirty="0"/>
          </a:p>
          <a:p>
            <a:pPr>
              <a:lnSpc>
                <a:spcPct val="105000"/>
              </a:lnSpc>
            </a:pPr>
            <a:r>
              <a:rPr lang="en-US" altLang="zh-CN" sz="2100" dirty="0"/>
              <a:t>      </a:t>
            </a:r>
            <a:r>
              <a:rPr lang="zh-CN" altLang="en-US" sz="2100" dirty="0"/>
              <a:t>根据⑴是否可以推断</a:t>
            </a:r>
            <a:r>
              <a:rPr lang="en-US" altLang="zh-CN" sz="2100" dirty="0"/>
              <a:t>6</a:t>
            </a:r>
            <a:r>
              <a:rPr lang="zh-CN" altLang="en-US" sz="2100" dirty="0"/>
              <a:t>日天气要变冷呢？可以用如下的反证法予以证明。</a:t>
            </a:r>
          </a:p>
          <a:p>
            <a:pPr>
              <a:lnSpc>
                <a:spcPct val="105000"/>
              </a:lnSpc>
            </a:pPr>
            <a:endParaRPr lang="zh-CN" altLang="en-US" sz="2100" dirty="0"/>
          </a:p>
          <a:p>
            <a:pPr>
              <a:lnSpc>
                <a:spcPct val="105000"/>
              </a:lnSpc>
            </a:pPr>
            <a:r>
              <a:rPr lang="zh-CN" altLang="en-US" sz="2100" dirty="0"/>
              <a:t>    首先假设</a:t>
            </a:r>
            <a:r>
              <a:rPr lang="en-US" altLang="zh-CN" sz="2100" dirty="0"/>
              <a:t>6</a:t>
            </a:r>
            <a:r>
              <a:rPr lang="zh-CN" altLang="en-US" sz="2100" dirty="0"/>
              <a:t>日天气不会变冷，用公式表示为 ～天气变冷</a:t>
            </a:r>
            <a:r>
              <a:rPr lang="en-US" altLang="zh-CN" sz="2100" dirty="0"/>
              <a:t>(6</a:t>
            </a:r>
            <a:r>
              <a:rPr lang="zh-CN" altLang="en-US" sz="2100" dirty="0"/>
              <a:t>日</a:t>
            </a:r>
            <a:r>
              <a:rPr lang="en-US" altLang="zh-CN" sz="2100" dirty="0"/>
              <a:t>) </a:t>
            </a:r>
          </a:p>
        </p:txBody>
      </p:sp>
      <p:sp>
        <p:nvSpPr>
          <p:cNvPr id="50179" name="标题 237569"/>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5  </a:t>
            </a:r>
            <a:r>
              <a:rPr lang="zh-CN" altLang="en-US" dirty="0">
                <a:latin typeface="Times New Roman" panose="02020603050405020304" pitchFamily="18" charset="0"/>
              </a:rPr>
              <a:t>举例：一阶谓词逻辑知识表示</a:t>
            </a:r>
          </a:p>
        </p:txBody>
      </p:sp>
      <p:graphicFrame>
        <p:nvGraphicFramePr>
          <p:cNvPr id="10" name="Object 4"/>
          <p:cNvGraphicFramePr>
            <a:graphicFrameLocks noChangeAspect="1"/>
          </p:cNvGraphicFramePr>
          <p:nvPr/>
        </p:nvGraphicFramePr>
        <p:xfrm>
          <a:off x="4281170" y="4137025"/>
          <a:ext cx="4513580" cy="2612390"/>
        </p:xfrm>
        <a:graphic>
          <a:graphicData uri="http://schemas.openxmlformats.org/presentationml/2006/ole">
            <mc:AlternateContent xmlns:mc="http://schemas.openxmlformats.org/markup-compatibility/2006">
              <mc:Choice xmlns:v="urn:schemas-microsoft-com:vml" Requires="v">
                <p:oleObj spid="_x0000_s2265" name="图片" r:id="rId4" imgW="4453255" imgH="1679575" progId="Word.Picture.8">
                  <p:embed/>
                </p:oleObj>
              </mc:Choice>
              <mc:Fallback>
                <p:oleObj name="图片" r:id="rId4" imgW="4453255" imgH="1679575"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1170" y="4137025"/>
                        <a:ext cx="4513580" cy="2612390"/>
                      </a:xfrm>
                      <a:prstGeom prst="rect">
                        <a:avLst/>
                      </a:prstGeom>
                      <a:solidFill>
                        <a:schemeClr val="bg1"/>
                      </a:solid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68</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53251" name="标题 239617"/>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6  </a:t>
            </a:r>
            <a:r>
              <a:rPr lang="zh-CN" altLang="en-US" dirty="0">
                <a:latin typeface="Times New Roman" panose="02020603050405020304" pitchFamily="18" charset="0"/>
              </a:rPr>
              <a:t>一阶谓词逻辑表示法的特点</a:t>
            </a:r>
          </a:p>
        </p:txBody>
      </p:sp>
      <p:sp>
        <p:nvSpPr>
          <p:cNvPr id="53252" name="文本占位符 239618"/>
          <p:cNvSpPr>
            <a:spLocks noGrp="1"/>
          </p:cNvSpPr>
          <p:nvPr>
            <p:ph idx="1"/>
          </p:nvPr>
        </p:nvSpPr>
        <p:spPr>
          <a:xfrm>
            <a:off x="250825" y="908050"/>
            <a:ext cx="4070350" cy="2686050"/>
          </a:xfrm>
          <a:gradFill rotWithShape="0">
            <a:gsLst>
              <a:gs pos="0">
                <a:srgbClr val="CCFFCC">
                  <a:alpha val="100000"/>
                </a:srgbClr>
              </a:gs>
              <a:gs pos="100000">
                <a:schemeClr val="bg1">
                  <a:alpha val="100000"/>
                </a:schemeClr>
              </a:gs>
            </a:gsLst>
            <a:path path="rect">
              <a:fillToRect l="100000" t="100000"/>
            </a:path>
            <a:tileRect/>
          </a:gradFill>
          <a:ln>
            <a:solidFill>
              <a:srgbClr val="969696">
                <a:alpha val="100000"/>
              </a:srgbClr>
            </a:solidFill>
            <a:miter lim="800000"/>
          </a:ln>
        </p:spPr>
        <p:txBody>
          <a:bodyPr vert="horz" wrap="square" lIns="91440" tIns="45720" rIns="91440" bIns="45720" anchor="t"/>
          <a:lstStyle/>
          <a:p>
            <a:pPr marL="495300" indent="-495300" eaLnBrk="1" hangingPunct="1">
              <a:lnSpc>
                <a:spcPct val="110000"/>
              </a:lnSpc>
              <a:spcBef>
                <a:spcPct val="50000"/>
              </a:spcBef>
              <a:buClr>
                <a:schemeClr val="accent2"/>
              </a:buClr>
              <a:buSzTx/>
              <a:buFont typeface="Wingdings" panose="05000000000000000000" pitchFamily="2" charset="2"/>
            </a:pPr>
            <a:r>
              <a:rPr lang="zh-CN" altLang="en-US" sz="2600" b="1" dirty="0">
                <a:solidFill>
                  <a:srgbClr val="0000FF"/>
                </a:solidFill>
                <a:latin typeface="Times New Roman" panose="02020603050405020304" pitchFamily="18" charset="0"/>
              </a:rPr>
              <a:t>优点：</a:t>
            </a:r>
          </a:p>
          <a:p>
            <a:pPr lvl="1" eaLnBrk="1" hangingPunct="1">
              <a:lnSpc>
                <a:spcPct val="120000"/>
              </a:lnSpc>
              <a:buFont typeface="Wingdings" panose="05000000000000000000" pitchFamily="2" charset="2"/>
              <a:buAutoNum type="circleNumDbPlain"/>
            </a:pPr>
            <a:r>
              <a:rPr lang="zh-CN" altLang="en-US" sz="2500" b="1" dirty="0">
                <a:solidFill>
                  <a:schemeClr val="tx1"/>
                </a:solidFill>
                <a:latin typeface="Times New Roman" panose="02020603050405020304" pitchFamily="18" charset="0"/>
              </a:rPr>
              <a:t> 自然性</a:t>
            </a:r>
          </a:p>
          <a:p>
            <a:pPr lvl="1" eaLnBrk="1" hangingPunct="1">
              <a:lnSpc>
                <a:spcPct val="120000"/>
              </a:lnSpc>
              <a:buFont typeface="Wingdings" panose="05000000000000000000" pitchFamily="2" charset="2"/>
              <a:buAutoNum type="circleNumDbPlain"/>
            </a:pPr>
            <a:r>
              <a:rPr lang="zh-CN" altLang="en-US" sz="2500" b="1" dirty="0">
                <a:solidFill>
                  <a:schemeClr val="tx1"/>
                </a:solidFill>
                <a:latin typeface="Times New Roman" panose="02020603050405020304" pitchFamily="18" charset="0"/>
              </a:rPr>
              <a:t> 精确性</a:t>
            </a:r>
          </a:p>
          <a:p>
            <a:pPr lvl="1" eaLnBrk="1" hangingPunct="1">
              <a:lnSpc>
                <a:spcPct val="120000"/>
              </a:lnSpc>
              <a:buFont typeface="Wingdings" panose="05000000000000000000" pitchFamily="2" charset="2"/>
              <a:buAutoNum type="circleNumDbPlain"/>
            </a:pPr>
            <a:r>
              <a:rPr lang="zh-CN" altLang="en-US" sz="2500" b="1" dirty="0">
                <a:solidFill>
                  <a:schemeClr val="tx1"/>
                </a:solidFill>
                <a:latin typeface="Times New Roman" panose="02020603050405020304" pitchFamily="18" charset="0"/>
              </a:rPr>
              <a:t> 严密性</a:t>
            </a:r>
          </a:p>
          <a:p>
            <a:pPr lvl="1" eaLnBrk="1" hangingPunct="1">
              <a:lnSpc>
                <a:spcPct val="120000"/>
              </a:lnSpc>
              <a:buFont typeface="Wingdings" panose="05000000000000000000" pitchFamily="2" charset="2"/>
              <a:buAutoNum type="circleNumDbPlain"/>
            </a:pPr>
            <a:r>
              <a:rPr lang="zh-CN" altLang="en-US" sz="2500" b="1" dirty="0">
                <a:solidFill>
                  <a:schemeClr val="tx1"/>
                </a:solidFill>
                <a:latin typeface="Times New Roman" panose="02020603050405020304" pitchFamily="18" charset="0"/>
              </a:rPr>
              <a:t> 容易实现</a:t>
            </a:r>
          </a:p>
        </p:txBody>
      </p:sp>
      <p:sp>
        <p:nvSpPr>
          <p:cNvPr id="53253" name="文本框 239619"/>
          <p:cNvSpPr txBox="1"/>
          <p:nvPr/>
        </p:nvSpPr>
        <p:spPr>
          <a:xfrm>
            <a:off x="128588" y="3792538"/>
            <a:ext cx="8915400" cy="2720975"/>
          </a:xfrm>
          <a:prstGeom prst="rect">
            <a:avLst/>
          </a:prstGeom>
          <a:gradFill rotWithShape="0">
            <a:gsLst>
              <a:gs pos="0">
                <a:srgbClr val="FFFF99"/>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spAutoFit/>
          </a:bodyPr>
          <a:lstStyle/>
          <a:p>
            <a:pPr marL="342900" indent="-342900" eaLnBrk="1" hangingPunct="1">
              <a:spcBef>
                <a:spcPct val="50000"/>
              </a:spcBef>
              <a:buClr>
                <a:schemeClr val="accent2"/>
              </a:buClr>
              <a:buFont typeface="Wingdings" panose="05000000000000000000" pitchFamily="2" charset="2"/>
              <a:buChar char="q"/>
            </a:pPr>
            <a:r>
              <a:rPr lang="en-US" altLang="zh-CN" sz="2600" b="1" dirty="0">
                <a:latin typeface="宋体" panose="02010600030101010101" pitchFamily="2" charset="-122"/>
              </a:rPr>
              <a:t> </a:t>
            </a:r>
            <a:r>
              <a:rPr lang="zh-CN" altLang="en-US" sz="2600" b="1" dirty="0">
                <a:latin typeface="宋体" panose="02010600030101010101" pitchFamily="2" charset="-122"/>
              </a:rPr>
              <a:t>应用：</a:t>
            </a:r>
          </a:p>
          <a:p>
            <a:pPr marL="342900" indent="-342900" eaLnBrk="1" hangingPunct="1">
              <a:spcBef>
                <a:spcPct val="40000"/>
              </a:spcBef>
              <a:buClr>
                <a:schemeClr val="tx1"/>
              </a:buClr>
              <a:buFont typeface="Wingdings" panose="05000000000000000000" pitchFamily="2" charset="2"/>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1</a:t>
            </a:r>
            <a:r>
              <a:rPr lang="zh-CN" altLang="en-US" sz="2600" b="1" dirty="0">
                <a:latin typeface="Times New Roman" panose="02020603050405020304" pitchFamily="18" charset="0"/>
              </a:rPr>
              <a:t>）自动问答系统（</a:t>
            </a:r>
            <a:r>
              <a:rPr lang="en-US" altLang="zh-CN" sz="2600" b="1" dirty="0">
                <a:latin typeface="Times New Roman" panose="02020603050405020304" pitchFamily="18" charset="0"/>
              </a:rPr>
              <a:t>Green</a:t>
            </a:r>
            <a:r>
              <a:rPr lang="zh-CN" altLang="en-US" sz="2600" b="1" dirty="0">
                <a:latin typeface="Times New Roman" panose="02020603050405020304" pitchFamily="18" charset="0"/>
              </a:rPr>
              <a:t>等人研制的</a:t>
            </a:r>
            <a:r>
              <a:rPr lang="en-US" altLang="zh-CN" sz="2600" b="1" dirty="0">
                <a:latin typeface="Times New Roman" panose="02020603050405020304" pitchFamily="18" charset="0"/>
              </a:rPr>
              <a:t>QA3</a:t>
            </a:r>
            <a:r>
              <a:rPr lang="zh-CN" altLang="en-US" sz="2600" b="1" dirty="0">
                <a:latin typeface="Times New Roman" panose="02020603050405020304" pitchFamily="18" charset="0"/>
              </a:rPr>
              <a:t>系统）</a:t>
            </a:r>
          </a:p>
          <a:p>
            <a:pPr marL="342900" indent="-342900" eaLnBrk="1" hangingPunct="1">
              <a:spcBef>
                <a:spcPct val="40000"/>
              </a:spcBef>
              <a:buClr>
                <a:schemeClr val="tx1"/>
              </a:buClr>
              <a:buFont typeface="Wingdings" panose="05000000000000000000" pitchFamily="2" charset="2"/>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）机器人行动规划系统（</a:t>
            </a:r>
            <a:r>
              <a:rPr lang="en-US" altLang="zh-CN" sz="2600" b="1" dirty="0">
                <a:latin typeface="Times New Roman" panose="02020603050405020304" pitchFamily="18" charset="0"/>
              </a:rPr>
              <a:t>Fikes</a:t>
            </a:r>
            <a:r>
              <a:rPr lang="zh-CN" altLang="en-US" sz="2600" b="1" dirty="0">
                <a:latin typeface="Times New Roman" panose="02020603050405020304" pitchFamily="18" charset="0"/>
              </a:rPr>
              <a:t>等人研制的</a:t>
            </a:r>
            <a:r>
              <a:rPr lang="en-US" altLang="zh-CN" sz="2600" b="1" dirty="0">
                <a:latin typeface="Times New Roman" panose="02020603050405020304" pitchFamily="18" charset="0"/>
              </a:rPr>
              <a:t>STRIPS</a:t>
            </a:r>
            <a:r>
              <a:rPr lang="zh-CN" altLang="en-US" sz="2600" b="1" dirty="0">
                <a:latin typeface="Times New Roman" panose="02020603050405020304" pitchFamily="18" charset="0"/>
              </a:rPr>
              <a:t>系统）</a:t>
            </a:r>
          </a:p>
          <a:p>
            <a:pPr marL="342900" indent="-342900" eaLnBrk="1" hangingPunct="1">
              <a:spcBef>
                <a:spcPct val="40000"/>
              </a:spcBef>
              <a:buClr>
                <a:schemeClr val="tx1"/>
              </a:buClr>
              <a:buFont typeface="Wingdings" panose="05000000000000000000" pitchFamily="2" charset="2"/>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3</a:t>
            </a:r>
            <a:r>
              <a:rPr lang="zh-CN" altLang="en-US" sz="2600" b="1" dirty="0">
                <a:latin typeface="Times New Roman" panose="02020603050405020304" pitchFamily="18" charset="0"/>
              </a:rPr>
              <a:t>）机器博弈系统（</a:t>
            </a:r>
            <a:r>
              <a:rPr lang="en-US" altLang="zh-CN" sz="2600" b="1" dirty="0">
                <a:latin typeface="Times New Roman" panose="02020603050405020304" pitchFamily="18" charset="0"/>
              </a:rPr>
              <a:t>Filman</a:t>
            </a:r>
            <a:r>
              <a:rPr lang="zh-CN" altLang="en-US" sz="2600" b="1" dirty="0">
                <a:latin typeface="Times New Roman" panose="02020603050405020304" pitchFamily="18" charset="0"/>
              </a:rPr>
              <a:t>等人研制的</a:t>
            </a:r>
            <a:r>
              <a:rPr lang="en-US" altLang="zh-CN" sz="2600" b="1" dirty="0">
                <a:latin typeface="Times New Roman" panose="02020603050405020304" pitchFamily="18" charset="0"/>
              </a:rPr>
              <a:t>FOL</a:t>
            </a:r>
            <a:r>
              <a:rPr lang="zh-CN" altLang="en-US" sz="2600" b="1" dirty="0">
                <a:latin typeface="Times New Roman" panose="02020603050405020304" pitchFamily="18" charset="0"/>
              </a:rPr>
              <a:t>系统）</a:t>
            </a:r>
          </a:p>
          <a:p>
            <a:pPr marL="342900" indent="-342900" eaLnBrk="1" hangingPunct="1">
              <a:spcBef>
                <a:spcPct val="40000"/>
              </a:spcBef>
              <a:buClr>
                <a:schemeClr val="tx1"/>
              </a:buClr>
              <a:buFont typeface="Wingdings" panose="05000000000000000000" pitchFamily="2" charset="2"/>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4</a:t>
            </a:r>
            <a:r>
              <a:rPr lang="zh-CN" altLang="en-US" sz="2600" b="1" dirty="0">
                <a:latin typeface="Times New Roman" panose="02020603050405020304" pitchFamily="18" charset="0"/>
              </a:rPr>
              <a:t>）问题求解系统（</a:t>
            </a:r>
            <a:r>
              <a:rPr lang="en-US" altLang="zh-CN" sz="2600" b="1" dirty="0">
                <a:latin typeface="Times New Roman" panose="02020603050405020304" pitchFamily="18" charset="0"/>
              </a:rPr>
              <a:t>Kowalski</a:t>
            </a:r>
            <a:r>
              <a:rPr lang="zh-CN" altLang="en-US" sz="2600" b="1" dirty="0">
                <a:latin typeface="Times New Roman" panose="02020603050405020304" pitchFamily="18" charset="0"/>
              </a:rPr>
              <a:t>等设计的</a:t>
            </a:r>
            <a:r>
              <a:rPr lang="en-US" altLang="zh-CN" sz="2600" b="1" dirty="0">
                <a:latin typeface="Times New Roman" panose="02020603050405020304" pitchFamily="18" charset="0"/>
              </a:rPr>
              <a:t>PS</a:t>
            </a:r>
            <a:r>
              <a:rPr lang="zh-CN" altLang="en-US" sz="2600" b="1" dirty="0">
                <a:latin typeface="Times New Roman" panose="02020603050405020304" pitchFamily="18" charset="0"/>
              </a:rPr>
              <a:t>系统）</a:t>
            </a:r>
          </a:p>
        </p:txBody>
      </p:sp>
      <p:sp>
        <p:nvSpPr>
          <p:cNvPr id="53254" name="矩形 239620"/>
          <p:cNvSpPr/>
          <p:nvPr/>
        </p:nvSpPr>
        <p:spPr>
          <a:xfrm>
            <a:off x="4518025" y="908050"/>
            <a:ext cx="4437063" cy="2701925"/>
          </a:xfrm>
          <a:prstGeom prst="rect">
            <a:avLst/>
          </a:prstGeom>
          <a:gradFill rotWithShape="0">
            <a:gsLst>
              <a:gs pos="0">
                <a:srgbClr val="CCFFFF"/>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lstStyle/>
          <a:p>
            <a:pPr marL="457200" indent="-457200" eaLnBrk="1" hangingPunct="1">
              <a:lnSpc>
                <a:spcPct val="120000"/>
              </a:lnSpc>
              <a:spcBef>
                <a:spcPct val="20000"/>
              </a:spcBef>
              <a:buClr>
                <a:schemeClr val="accent2"/>
              </a:buClr>
              <a:buFont typeface="Wingdings" panose="05000000000000000000" pitchFamily="2" charset="2"/>
              <a:buBlip>
                <a:blip r:embed="rId3"/>
              </a:buBlip>
            </a:pPr>
            <a:r>
              <a:rPr lang="en-US" altLang="zh-CN" sz="2600" dirty="0">
                <a:latin typeface="Arial" panose="020B0604020202020204" pitchFamily="34" charset="0"/>
              </a:rPr>
              <a:t> </a:t>
            </a:r>
            <a:r>
              <a:rPr lang="zh-CN" altLang="en-US" sz="2600" b="1" dirty="0">
                <a:solidFill>
                  <a:srgbClr val="0000FF"/>
                </a:solidFill>
                <a:latin typeface="Arial" panose="020B0604020202020204" pitchFamily="34" charset="0"/>
              </a:rPr>
              <a:t>局限性：</a:t>
            </a:r>
          </a:p>
          <a:p>
            <a:pPr marL="860425" lvl="1" indent="-419100" eaLnBrk="1" hangingPunct="1">
              <a:lnSpc>
                <a:spcPct val="120000"/>
              </a:lnSpc>
              <a:spcBef>
                <a:spcPct val="40000"/>
              </a:spcBef>
              <a:buClr>
                <a:schemeClr val="accent2"/>
              </a:buClr>
              <a:buFont typeface="Wingdings" panose="05000000000000000000" pitchFamily="2" charset="2"/>
              <a:buAutoNum type="circleNumDbPlain"/>
            </a:pPr>
            <a:r>
              <a:rPr lang="zh-CN" altLang="en-US" sz="2400" b="1" dirty="0">
                <a:latin typeface="Arial" panose="020B0604020202020204" pitchFamily="34" charset="0"/>
              </a:rPr>
              <a:t> 不能表示不确定的知识</a:t>
            </a:r>
          </a:p>
          <a:p>
            <a:pPr marL="860425" lvl="1" indent="-419100" eaLnBrk="1" hangingPunct="1">
              <a:lnSpc>
                <a:spcPct val="120000"/>
              </a:lnSpc>
              <a:spcBef>
                <a:spcPct val="40000"/>
              </a:spcBef>
              <a:buClr>
                <a:schemeClr val="accent2"/>
              </a:buClr>
              <a:buFont typeface="Wingdings" panose="05000000000000000000" pitchFamily="2" charset="2"/>
              <a:buAutoNum type="circleNumDbPlain"/>
            </a:pPr>
            <a:r>
              <a:rPr lang="zh-CN" altLang="en-US" sz="2400" b="1" dirty="0">
                <a:latin typeface="Arial" panose="020B0604020202020204" pitchFamily="34" charset="0"/>
              </a:rPr>
              <a:t> 组合爆炸</a:t>
            </a:r>
            <a:endParaRPr lang="zh-CN" altLang="en-US" sz="2400" dirty="0">
              <a:latin typeface="Arial" panose="020B0604020202020204" pitchFamily="34" charset="0"/>
            </a:endParaRPr>
          </a:p>
          <a:p>
            <a:pPr marL="860425" lvl="1" indent="-419100" eaLnBrk="1" hangingPunct="1">
              <a:lnSpc>
                <a:spcPct val="120000"/>
              </a:lnSpc>
              <a:spcBef>
                <a:spcPct val="40000"/>
              </a:spcBef>
              <a:buClr>
                <a:schemeClr val="accent2"/>
              </a:buClr>
              <a:buFont typeface="Wingdings" panose="05000000000000000000" pitchFamily="2" charset="2"/>
              <a:buAutoNum type="circleNumDbPlain"/>
            </a:pPr>
            <a:r>
              <a:rPr lang="zh-CN" altLang="en-US" sz="2400" b="1" dirty="0">
                <a:latin typeface="Arial" panose="020B0604020202020204" pitchFamily="34" charset="0"/>
              </a:rPr>
              <a:t> 效率低</a:t>
            </a:r>
          </a:p>
        </p:txBody>
      </p:sp>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6440" y="2546985"/>
            <a:ext cx="7886700" cy="1764030"/>
          </a:xfrm>
        </p:spPr>
        <p:txBody>
          <a:bodyPr anchor="ctr" anchorCtr="0"/>
          <a:lstStyle/>
          <a:p>
            <a:pPr algn="ctr"/>
            <a:r>
              <a:rPr lang="zh-CN" altLang="en-US" dirty="0">
                <a:latin typeface="Times New Roman" panose="02020603050405020304" pitchFamily="18" charset="0"/>
                <a:sym typeface="+mn-ea"/>
              </a:rPr>
              <a:t>产生式表示</a:t>
            </a:r>
            <a:endParaRPr lang="zh-CN" altLang="en-US"/>
          </a:p>
        </p:txBody>
      </p:sp>
      <p:sp>
        <p:nvSpPr>
          <p:cNvPr id="5" name="文本占位符 4"/>
          <p:cNvSpPr>
            <a:spLocks noGrp="1"/>
          </p:cNvSpPr>
          <p:nvPr>
            <p:ph type="body" idx="1"/>
          </p:nvPr>
        </p:nvSpPr>
        <p:spPr/>
        <p:txBody>
          <a:bodyPr/>
          <a:lstStyle/>
          <a:p>
            <a:endParaRPr lang="zh-CN" altLang="en-US"/>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281488" y="1046163"/>
            <a:ext cx="4862513" cy="363538"/>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339"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7</a:t>
            </a:fld>
            <a:endParaRPr lang="en-US" altLang="en-US" sz="1200" dirty="0">
              <a:solidFill>
                <a:srgbClr val="898989"/>
              </a:solidFill>
            </a:endParaRPr>
          </a:p>
        </p:txBody>
      </p:sp>
      <p:pic>
        <p:nvPicPr>
          <p:cNvPr id="14340" name="Picture 2" descr="http://www.whu.edu.cn/ch_template/img/logo.png"/>
          <p:cNvPicPr>
            <a:picLocks noChangeAspect="1"/>
          </p:cNvPicPr>
          <p:nvPr/>
        </p:nvPicPr>
        <p:blipFill>
          <a:blip r:embed="rId3"/>
          <a:stretch>
            <a:fillRect/>
          </a:stretch>
        </p:blipFill>
        <p:spPr>
          <a:xfrm>
            <a:off x="7493000" y="95250"/>
            <a:ext cx="1584325" cy="503238"/>
          </a:xfrm>
          <a:prstGeom prst="rect">
            <a:avLst/>
          </a:prstGeom>
          <a:noFill/>
          <a:ln w="9525">
            <a:noFill/>
          </a:ln>
        </p:spPr>
      </p:pic>
      <p:sp>
        <p:nvSpPr>
          <p:cNvPr id="3" name="矩形 2"/>
          <p:cNvSpPr/>
          <p:nvPr/>
        </p:nvSpPr>
        <p:spPr>
          <a:xfrm>
            <a:off x="473075" y="1119188"/>
            <a:ext cx="8120063" cy="504825"/>
          </a:xfrm>
          <a:prstGeom prst="rect">
            <a:avLst/>
          </a:prstGeom>
        </p:spPr>
        <p:txBody>
          <a:bodyPr>
            <a:spAutoFit/>
          </a:bodyPr>
          <a:lstStyle/>
          <a:p>
            <a:pPr marL="0" marR="0" lvl="0" indent="0" algn="l" defTabSz="914400" rtl="0" eaLnBrk="1" fontAlgn="base" latinLnBrk="0" hangingPunct="1">
              <a:lnSpc>
                <a:spcPct val="13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1</a:t>
            </a:r>
            <a:r>
              <a:rPr kumimoji="0" lang="zh-CN" altLang="en-US" sz="24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．什么是知识</a:t>
            </a:r>
            <a:endPar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p:txBody>
      </p:sp>
      <p:pic>
        <p:nvPicPr>
          <p:cNvPr id="14342" name="图片 3"/>
          <p:cNvPicPr>
            <a:picLocks noChangeAspect="1"/>
          </p:cNvPicPr>
          <p:nvPr/>
        </p:nvPicPr>
        <p:blipFill>
          <a:blip r:embed="rId4"/>
          <a:stretch>
            <a:fillRect/>
          </a:stretch>
        </p:blipFill>
        <p:spPr>
          <a:xfrm>
            <a:off x="1066800" y="2001838"/>
            <a:ext cx="7253288" cy="741362"/>
          </a:xfrm>
          <a:prstGeom prst="rect">
            <a:avLst/>
          </a:prstGeom>
          <a:noFill/>
          <a:ln w="9525">
            <a:noFill/>
          </a:ln>
        </p:spPr>
      </p:pic>
      <p:pic>
        <p:nvPicPr>
          <p:cNvPr id="14343" name="图片 4"/>
          <p:cNvPicPr>
            <a:picLocks noChangeAspect="1"/>
          </p:cNvPicPr>
          <p:nvPr/>
        </p:nvPicPr>
        <p:blipFill>
          <a:blip r:embed="rId5"/>
          <a:stretch>
            <a:fillRect/>
          </a:stretch>
        </p:blipFill>
        <p:spPr>
          <a:xfrm>
            <a:off x="630237" y="3121025"/>
            <a:ext cx="7805737" cy="2917825"/>
          </a:xfrm>
          <a:prstGeom prst="rect">
            <a:avLst/>
          </a:prstGeom>
          <a:noFill/>
          <a:ln w="9525">
            <a:noFill/>
          </a:ln>
        </p:spPr>
      </p:pic>
      <p:sp>
        <p:nvSpPr>
          <p:cNvPr id="12" name="矩形 217089"/>
          <p:cNvSpPr>
            <a:spLocks noChangeArrowheads="1"/>
          </p:cNvSpPr>
          <p:nvPr/>
        </p:nvSpPr>
        <p:spPr bwMode="auto">
          <a:xfrm>
            <a:off x="0" y="0"/>
            <a:ext cx="9144000" cy="765175"/>
          </a:xfrm>
          <a:prstGeom prst="rect">
            <a:avLst/>
          </a:prstGeom>
          <a:solidFill>
            <a:srgbClr val="A50021"/>
          </a:solidFill>
          <a:ln>
            <a:noFill/>
          </a:ln>
        </p:spPr>
        <p:txBody>
          <a:bodyPr anchor="b"/>
          <a:lstStyle>
            <a:lvl1pPr indent="176530">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2.1 </a:t>
            </a:r>
            <a:r>
              <a:rPr kumimoji="0" lang="zh-CN" altLang="en-US" sz="3600" b="0" i="0" u="none" strike="noStrike" kern="1200" cap="none" spc="4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知识和知识表示</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70</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54275" name="标题 241665"/>
          <p:cNvSpPr>
            <a:spLocks noGrp="1"/>
          </p:cNvSpPr>
          <p:nvPr>
            <p:ph type="title"/>
          </p:nvPr>
        </p:nvSpPr>
        <p:spPr/>
        <p:txBody>
          <a:bodyPr vert="horz" wrap="square" lIns="91440" tIns="45720" rIns="91440" bIns="45720" anchor="b"/>
          <a:lstStyle/>
          <a:p>
            <a:pPr eaLnBrk="1" hangingPunct="1"/>
            <a:r>
              <a:rPr lang="zh-CN" altLang="en-US" dirty="0">
                <a:latin typeface="Times New Roman" panose="02020603050405020304" pitchFamily="18" charset="0"/>
              </a:rPr>
              <a:t>产生式表示法</a:t>
            </a:r>
          </a:p>
        </p:txBody>
      </p:sp>
      <p:sp>
        <p:nvSpPr>
          <p:cNvPr id="54276" name="文本占位符 241666"/>
          <p:cNvSpPr>
            <a:spLocks noGrp="1"/>
          </p:cNvSpPr>
          <p:nvPr>
            <p:ph idx="1"/>
          </p:nvPr>
        </p:nvSpPr>
        <p:spPr>
          <a:xfrm>
            <a:off x="482600" y="993775"/>
            <a:ext cx="8439150" cy="5400675"/>
          </a:xfrm>
        </p:spPr>
        <p:txBody>
          <a:bodyPr vert="horz" wrap="square" lIns="91440" tIns="45720" rIns="91440" bIns="45720" anchor="t"/>
          <a:lstStyle/>
          <a:p>
            <a:pPr eaLnBrk="1" hangingPunct="1">
              <a:lnSpc>
                <a:spcPct val="140000"/>
              </a:lnSpc>
              <a:buFontTx/>
              <a:buBlip>
                <a:blip r:embed="rId3"/>
              </a:buBlip>
            </a:pPr>
            <a:r>
              <a:rPr lang="zh-CN" altLang="en-US" b="1" dirty="0">
                <a:latin typeface="Times New Roman" panose="02020603050405020304" pitchFamily="18" charset="0"/>
              </a:rPr>
              <a:t>产生式</a:t>
            </a:r>
          </a:p>
          <a:p>
            <a:pPr eaLnBrk="1" hangingPunct="1">
              <a:lnSpc>
                <a:spcPct val="140000"/>
              </a:lnSpc>
              <a:buFontTx/>
              <a:buBlip>
                <a:blip r:embed="rId3"/>
              </a:buBlip>
            </a:pPr>
            <a:r>
              <a:rPr lang="zh-CN" altLang="en-US" b="1" dirty="0">
                <a:latin typeface="Times New Roman" panose="02020603050405020304" pitchFamily="18" charset="0"/>
              </a:rPr>
              <a:t>产生式系统</a:t>
            </a:r>
          </a:p>
          <a:p>
            <a:pPr eaLnBrk="1" hangingPunct="1">
              <a:lnSpc>
                <a:spcPct val="140000"/>
              </a:lnSpc>
              <a:buFontTx/>
              <a:buBlip>
                <a:blip r:embed="rId3"/>
              </a:buBlip>
            </a:pPr>
            <a:r>
              <a:rPr lang="zh-CN" altLang="en-US" b="1" dirty="0">
                <a:latin typeface="Times New Roman" panose="02020603050405020304" pitchFamily="18" charset="0"/>
              </a:rPr>
              <a:t>产生式系统</a:t>
            </a:r>
            <a:r>
              <a:rPr lang="en-US" altLang="zh-CN" b="1" dirty="0">
                <a:latin typeface="Times New Roman" panose="02020603050405020304" pitchFamily="18" charset="0"/>
              </a:rPr>
              <a:t>——</a:t>
            </a:r>
            <a:r>
              <a:rPr lang="zh-CN" altLang="en-US" b="1" dirty="0">
                <a:latin typeface="Times New Roman" panose="02020603050405020304" pitchFamily="18" charset="0"/>
              </a:rPr>
              <a:t>动物识别系统</a:t>
            </a:r>
          </a:p>
          <a:p>
            <a:pPr eaLnBrk="1" hangingPunct="1">
              <a:lnSpc>
                <a:spcPct val="140000"/>
              </a:lnSpc>
              <a:buFontTx/>
              <a:buBlip>
                <a:blip r:embed="rId3"/>
              </a:buBlip>
            </a:pPr>
            <a:r>
              <a:rPr lang="zh-CN" altLang="en-US" b="1" dirty="0">
                <a:latin typeface="Times New Roman" panose="02020603050405020304" pitchFamily="18" charset="0"/>
              </a:rPr>
              <a:t>产生式表示法的特点</a:t>
            </a:r>
          </a:p>
        </p:txBody>
      </p:sp>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71</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56323" name="标题 243713"/>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产生式</a:t>
            </a:r>
          </a:p>
        </p:txBody>
      </p:sp>
      <p:sp>
        <p:nvSpPr>
          <p:cNvPr id="56324" name="文本占位符 243714"/>
          <p:cNvSpPr>
            <a:spLocks noGrp="1"/>
          </p:cNvSpPr>
          <p:nvPr>
            <p:ph idx="1"/>
          </p:nvPr>
        </p:nvSpPr>
        <p:spPr>
          <a:xfrm>
            <a:off x="422275" y="1308100"/>
            <a:ext cx="8205788" cy="4268788"/>
          </a:xfrm>
        </p:spPr>
        <p:txBody>
          <a:bodyPr vert="horz" wrap="square" lIns="91440" tIns="45720" rIns="91440" bIns="45720" anchor="t"/>
          <a:lstStyle/>
          <a:p>
            <a:pPr marL="571500" indent="-571500" algn="just" eaLnBrk="1" hangingPunct="1"/>
            <a:r>
              <a:rPr lang="en-US" altLang="zh-CN" b="1" dirty="0">
                <a:latin typeface="Times New Roman" panose="02020603050405020304" pitchFamily="18" charset="0"/>
              </a:rPr>
              <a:t>“</a:t>
            </a:r>
            <a:r>
              <a:rPr lang="zh-CN" altLang="en-US" b="1" dirty="0">
                <a:latin typeface="宋体" panose="02010600030101010101" pitchFamily="2" charset="-122"/>
              </a:rPr>
              <a:t>产生式</a:t>
            </a:r>
            <a:r>
              <a:rPr lang="zh-CN" altLang="en-US" b="1" dirty="0">
                <a:latin typeface="Times New Roman" panose="02020603050405020304" pitchFamily="18" charset="0"/>
              </a:rPr>
              <a:t>”</a:t>
            </a:r>
            <a:r>
              <a:rPr lang="zh-CN" altLang="en-US" b="1" dirty="0">
                <a:latin typeface="宋体" panose="02010600030101010101" pitchFamily="2" charset="-122"/>
              </a:rPr>
              <a:t>：</a:t>
            </a:r>
            <a:r>
              <a:rPr lang="en-US" altLang="zh-CN" b="1" dirty="0">
                <a:latin typeface="Times New Roman" panose="02020603050405020304" pitchFamily="18" charset="0"/>
              </a:rPr>
              <a:t>1943</a:t>
            </a:r>
            <a:r>
              <a:rPr lang="zh-CN" altLang="en-US" b="1" dirty="0">
                <a:latin typeface="宋体" panose="02010600030101010101" pitchFamily="2" charset="-122"/>
              </a:rPr>
              <a:t>年，美国数学家波斯特（</a:t>
            </a:r>
            <a:r>
              <a:rPr lang="en-US" altLang="zh-CN" b="1" dirty="0">
                <a:latin typeface="Times New Roman" panose="02020603050405020304" pitchFamily="18" charset="0"/>
              </a:rPr>
              <a:t>E. Post</a:t>
            </a:r>
            <a:r>
              <a:rPr lang="zh-CN" altLang="en-US" b="1" dirty="0">
                <a:latin typeface="宋体" panose="02010600030101010101" pitchFamily="2" charset="-122"/>
              </a:rPr>
              <a:t>）首先提出。</a:t>
            </a:r>
            <a:r>
              <a:rPr lang="zh-CN" altLang="en-US" b="1" dirty="0"/>
              <a:t> </a:t>
            </a:r>
          </a:p>
          <a:p>
            <a:pPr marL="571500" indent="-571500" algn="just" eaLnBrk="1" hangingPunct="1">
              <a:spcBef>
                <a:spcPct val="50000"/>
              </a:spcBef>
              <a:spcAft>
                <a:spcPct val="50000"/>
              </a:spcAft>
            </a:pPr>
            <a:r>
              <a:rPr lang="en-US" altLang="zh-CN" b="1" dirty="0">
                <a:latin typeface="Times New Roman" panose="02020603050405020304" pitchFamily="18" charset="0"/>
              </a:rPr>
              <a:t>1972</a:t>
            </a:r>
            <a:r>
              <a:rPr lang="zh-CN" altLang="en-US" b="1" dirty="0">
                <a:latin typeface="宋体" panose="02010600030101010101" pitchFamily="2" charset="-122"/>
              </a:rPr>
              <a:t>年，纽厄尔和西蒙在研究人类的认知模型中开发了基于规则的产生式系统。</a:t>
            </a:r>
          </a:p>
          <a:p>
            <a:pPr marL="571500" indent="-571500" algn="just" eaLnBrk="1" hangingPunct="1"/>
            <a:r>
              <a:rPr lang="zh-CN" altLang="en-US" b="1" dirty="0"/>
              <a:t>产生式通常用于表示事实、规则以及它们的不确定性度量，适合于表示事实性知识和规则性知识。</a:t>
            </a:r>
          </a:p>
        </p:txBody>
      </p:sp>
      <p:sp>
        <p:nvSpPr>
          <p:cNvPr id="56325" name="矩形 243715"/>
          <p:cNvSpPr/>
          <p:nvPr/>
        </p:nvSpPr>
        <p:spPr>
          <a:xfrm>
            <a:off x="0" y="3328988"/>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56326" name="矩形 243716"/>
          <p:cNvSpPr/>
          <p:nvPr/>
        </p:nvSpPr>
        <p:spPr>
          <a:xfrm>
            <a:off x="0" y="3328988"/>
            <a:ext cx="9144000" cy="0"/>
          </a:xfrm>
          <a:prstGeom prst="rect">
            <a:avLst/>
          </a:prstGeom>
          <a:noFill/>
          <a:ln w="9525">
            <a:noFill/>
          </a:ln>
        </p:spPr>
        <p:txBody>
          <a:bodyPr/>
          <a:lstStyle/>
          <a:p>
            <a:pPr eaLnBrk="1" hangingPunct="1"/>
            <a:endParaRPr lang="zh-CN" altLang="en-US" dirty="0">
              <a:latin typeface="Verdana" panose="020B0604030504040204" pitchFamily="34" charset="0"/>
            </a:endParaRPr>
          </a:p>
        </p:txBody>
      </p:sp>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72</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57347" name="标题 244737"/>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产生式</a:t>
            </a:r>
          </a:p>
        </p:txBody>
      </p:sp>
      <p:sp>
        <p:nvSpPr>
          <p:cNvPr id="57348" name="矩形 244738"/>
          <p:cNvSpPr/>
          <p:nvPr/>
        </p:nvSpPr>
        <p:spPr>
          <a:xfrm>
            <a:off x="295275" y="942975"/>
            <a:ext cx="5259388" cy="519113"/>
          </a:xfrm>
          <a:prstGeom prst="rect">
            <a:avLst/>
          </a:prstGeom>
          <a:noFill/>
          <a:ln w="9525">
            <a:noFill/>
          </a:ln>
        </p:spPr>
        <p:txBody>
          <a:bodyPr wrap="none">
            <a:spAutoFit/>
          </a:bodyPr>
          <a:lstStyle/>
          <a:p>
            <a:pPr marL="342900" indent="-342900" eaLnBrk="1" hangingPunct="1">
              <a:spcBef>
                <a:spcPct val="20000"/>
              </a:spcBef>
              <a:buClr>
                <a:schemeClr val="tx1"/>
              </a:buClr>
              <a:buFont typeface="Wingdings" panose="05000000000000000000" pitchFamily="2" charset="2"/>
              <a:buAutoNum type="arabicPeriod"/>
            </a:pPr>
            <a:r>
              <a:rPr lang="en-US" altLang="zh-CN" sz="2800" b="1" dirty="0">
                <a:latin typeface="Times New Roman" panose="02020603050405020304" pitchFamily="18" charset="0"/>
              </a:rPr>
              <a:t> </a:t>
            </a:r>
            <a:r>
              <a:rPr lang="zh-CN" altLang="en-US" sz="2800" b="1" dirty="0">
                <a:latin typeface="Arial" panose="020B0604020202020204" pitchFamily="34" charset="0"/>
              </a:rPr>
              <a:t>确定性规则知识的产生式表示</a:t>
            </a:r>
          </a:p>
        </p:txBody>
      </p:sp>
      <p:sp>
        <p:nvSpPr>
          <p:cNvPr id="57349" name="矩形 244739"/>
          <p:cNvSpPr/>
          <p:nvPr/>
        </p:nvSpPr>
        <p:spPr>
          <a:xfrm>
            <a:off x="315913" y="3871913"/>
            <a:ext cx="5648325" cy="561975"/>
          </a:xfrm>
          <a:prstGeom prst="rect">
            <a:avLst/>
          </a:prstGeom>
          <a:noFill/>
          <a:ln w="9525">
            <a:noFill/>
          </a:ln>
        </p:spPr>
        <p:txBody>
          <a:bodyPr wrap="none">
            <a:spAutoFit/>
          </a:bodyPr>
          <a:lstStyle/>
          <a:p>
            <a:pPr marL="342900" indent="-342900" eaLnBrk="1" hangingPunct="1">
              <a:lnSpc>
                <a:spcPct val="110000"/>
              </a:lnSpc>
              <a:spcBef>
                <a:spcPct val="20000"/>
              </a:spcBef>
              <a:buClr>
                <a:schemeClr val="tx1"/>
              </a:buClr>
              <a:buFont typeface="Wingdings" panose="05000000000000000000" pitchFamily="2" charset="2"/>
            </a:pPr>
            <a:r>
              <a:rPr lang="en-US" altLang="zh-CN" sz="2800" b="1" dirty="0">
                <a:latin typeface="Times New Roman" panose="02020603050405020304" pitchFamily="18" charset="0"/>
              </a:rPr>
              <a:t>2.</a:t>
            </a:r>
            <a:r>
              <a:rPr lang="en-US" altLang="zh-CN" sz="2800" b="1" dirty="0">
                <a:latin typeface="Arial" panose="020B0604020202020204" pitchFamily="34" charset="0"/>
              </a:rPr>
              <a:t>  </a:t>
            </a:r>
            <a:r>
              <a:rPr lang="zh-CN" altLang="en-US" sz="2800" b="1" dirty="0">
                <a:latin typeface="Arial" panose="020B0604020202020204" pitchFamily="34" charset="0"/>
              </a:rPr>
              <a:t>不确定性规则知识的产生式表示</a:t>
            </a:r>
          </a:p>
        </p:txBody>
      </p:sp>
      <p:grpSp>
        <p:nvGrpSpPr>
          <p:cNvPr id="57350" name="组合 244740"/>
          <p:cNvGrpSpPr/>
          <p:nvPr/>
        </p:nvGrpSpPr>
        <p:grpSpPr>
          <a:xfrm>
            <a:off x="280988" y="1585913"/>
            <a:ext cx="8561387" cy="2085975"/>
            <a:chOff x="177" y="999"/>
            <a:chExt cx="5393" cy="1314"/>
          </a:xfrm>
        </p:grpSpPr>
        <p:sp>
          <p:nvSpPr>
            <p:cNvPr id="57353" name="矩形 244741"/>
            <p:cNvSpPr/>
            <p:nvPr/>
          </p:nvSpPr>
          <p:spPr>
            <a:xfrm>
              <a:off x="177" y="999"/>
              <a:ext cx="5393" cy="1314"/>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p>
              <a:pPr eaLnBrk="1" hangingPunct="1">
                <a:lnSpc>
                  <a:spcPct val="110000"/>
                </a:lnSpc>
                <a:spcBef>
                  <a:spcPct val="20000"/>
                </a:spcBef>
                <a:buClr>
                  <a:schemeClr val="accent2"/>
                </a:buClr>
                <a:buFont typeface="Wingdings" panose="05000000000000000000" pitchFamily="2" charset="2"/>
                <a:buChar char="§"/>
              </a:pPr>
              <a:r>
                <a:rPr lang="en-US" altLang="zh-CN" sz="2600" dirty="0">
                  <a:latin typeface="Arial" panose="020B0604020202020204" pitchFamily="34" charset="0"/>
                </a:rPr>
                <a:t> </a:t>
              </a:r>
              <a:r>
                <a:rPr lang="zh-CN" altLang="en-US" sz="2600" dirty="0">
                  <a:latin typeface="Arial" panose="020B0604020202020204" pitchFamily="34" charset="0"/>
                </a:rPr>
                <a:t>基本形式：  </a:t>
              </a:r>
              <a:r>
                <a:rPr lang="en-US" altLang="zh-CN" sz="2600" dirty="0">
                  <a:latin typeface="Times New Roman" panose="02020603050405020304" pitchFamily="18" charset="0"/>
                </a:rPr>
                <a:t>IF    </a:t>
              </a:r>
              <a:r>
                <a:rPr lang="en-US" altLang="zh-CN" sz="2600" i="1" dirty="0">
                  <a:latin typeface="Times New Roman" panose="02020603050405020304" pitchFamily="18" charset="0"/>
                </a:rPr>
                <a:t>P</a:t>
              </a:r>
              <a:r>
                <a:rPr lang="en-US" altLang="zh-CN" sz="2600" dirty="0">
                  <a:latin typeface="Times New Roman" panose="02020603050405020304" pitchFamily="18" charset="0"/>
                </a:rPr>
                <a:t>    THEN   </a:t>
              </a:r>
              <a:r>
                <a:rPr lang="en-US" altLang="zh-CN" sz="2600" i="1" dirty="0">
                  <a:latin typeface="Times New Roman" panose="02020603050405020304" pitchFamily="18" charset="0"/>
                </a:rPr>
                <a:t> Q</a:t>
              </a:r>
            </a:p>
            <a:p>
              <a:pPr algn="just" eaLnBrk="1" hangingPunct="1">
                <a:lnSpc>
                  <a:spcPct val="110000"/>
                </a:lnSpc>
                <a:spcBef>
                  <a:spcPct val="20000"/>
                </a:spcBef>
                <a:buClr>
                  <a:schemeClr val="accent2"/>
                </a:buClr>
                <a:buFont typeface="Wingdings" panose="05000000000000000000" pitchFamily="2" charset="2"/>
              </a:pPr>
              <a:r>
                <a:rPr lang="en-US" altLang="zh-CN" sz="2600" dirty="0">
                  <a:latin typeface="Arial" panose="020B0604020202020204" pitchFamily="34" charset="0"/>
                </a:rPr>
                <a:t>         </a:t>
              </a:r>
              <a:r>
                <a:rPr lang="zh-CN" altLang="en-US" sz="2600" dirty="0">
                  <a:latin typeface="Arial" panose="020B0604020202020204" pitchFamily="34" charset="0"/>
                </a:rPr>
                <a:t>或者：</a:t>
              </a:r>
            </a:p>
            <a:p>
              <a:pPr algn="just" eaLnBrk="1" hangingPunct="1">
                <a:lnSpc>
                  <a:spcPct val="110000"/>
                </a:lnSpc>
                <a:spcBef>
                  <a:spcPct val="20000"/>
                </a:spcBef>
                <a:buClr>
                  <a:schemeClr val="accent2"/>
                </a:buClr>
                <a:buFont typeface="Wingdings" panose="05000000000000000000" pitchFamily="2" charset="2"/>
                <a:buChar char="§"/>
              </a:pPr>
              <a:r>
                <a:rPr lang="zh-CN" altLang="en-US" sz="2600" dirty="0">
                  <a:latin typeface="宋体" panose="02010600030101010101" pitchFamily="2" charset="-122"/>
                </a:rPr>
                <a:t> 例如：</a:t>
              </a:r>
              <a:endParaRPr lang="zh-CN" altLang="en-US" sz="2600" dirty="0">
                <a:latin typeface="Times New Roman" panose="02020603050405020304" pitchFamily="18" charset="0"/>
              </a:endParaRPr>
            </a:p>
            <a:p>
              <a:pPr algn="just" eaLnBrk="1" hangingPunct="1">
                <a:lnSpc>
                  <a:spcPct val="110000"/>
                </a:lnSpc>
                <a:spcBef>
                  <a:spcPct val="20000"/>
                </a:spcBef>
                <a:buClr>
                  <a:schemeClr val="accent2"/>
                </a:buClr>
                <a:buFont typeface="Wingdings" panose="05000000000000000000" pitchFamily="2" charset="2"/>
              </a:pPr>
              <a:r>
                <a:rPr lang="zh-CN" altLang="en-US" sz="2600" dirty="0">
                  <a:latin typeface="Times New Roman" panose="02020603050405020304" pitchFamily="18" charset="0"/>
                </a:rPr>
                <a:t>     </a:t>
              </a:r>
              <a:r>
                <a:rPr lang="en-US" altLang="zh-CN" sz="2600" i="1" dirty="0">
                  <a:latin typeface="Times New Roman" panose="02020603050405020304" pitchFamily="18" charset="0"/>
                </a:rPr>
                <a:t>r</a:t>
              </a:r>
              <a:r>
                <a:rPr lang="en-US" altLang="zh-CN" sz="2600" baseline="-30000" dirty="0">
                  <a:latin typeface="Times New Roman" panose="02020603050405020304" pitchFamily="18" charset="0"/>
                </a:rPr>
                <a:t>4</a:t>
              </a:r>
              <a:r>
                <a:rPr lang="zh-CN" altLang="en-US" sz="2600" dirty="0">
                  <a:latin typeface="宋体" panose="02010600030101010101" pitchFamily="2" charset="-122"/>
                </a:rPr>
                <a:t>：</a:t>
              </a:r>
              <a:r>
                <a:rPr lang="en-US" altLang="zh-CN" sz="2600" dirty="0">
                  <a:latin typeface="Times New Roman" panose="02020603050405020304" pitchFamily="18" charset="0"/>
                </a:rPr>
                <a:t>IF   </a:t>
              </a:r>
              <a:r>
                <a:rPr lang="zh-CN" altLang="en-US" sz="2600" dirty="0">
                  <a:latin typeface="宋体" panose="02010600030101010101" pitchFamily="2" charset="-122"/>
                </a:rPr>
                <a:t>动物会飞</a:t>
              </a:r>
              <a:r>
                <a:rPr lang="zh-CN" altLang="en-US" sz="2600" dirty="0">
                  <a:latin typeface="Times New Roman" panose="02020603050405020304" pitchFamily="18" charset="0"/>
                </a:rPr>
                <a:t>    </a:t>
              </a:r>
              <a:r>
                <a:rPr lang="en-US" altLang="zh-CN" sz="2600" dirty="0">
                  <a:latin typeface="Times New Roman" panose="02020603050405020304" pitchFamily="18" charset="0"/>
                </a:rPr>
                <a:t>AND    </a:t>
              </a:r>
              <a:r>
                <a:rPr lang="zh-CN" altLang="en-US" sz="2600" dirty="0">
                  <a:latin typeface="宋体" panose="02010600030101010101" pitchFamily="2" charset="-122"/>
                </a:rPr>
                <a:t>会下蛋</a:t>
              </a:r>
              <a:r>
                <a:rPr lang="zh-CN" altLang="en-US" sz="2600" dirty="0">
                  <a:latin typeface="Times New Roman" panose="02020603050405020304" pitchFamily="18" charset="0"/>
                </a:rPr>
                <a:t>    </a:t>
              </a:r>
              <a:r>
                <a:rPr lang="en-US" altLang="zh-CN" sz="2600" dirty="0">
                  <a:latin typeface="Times New Roman" panose="02020603050405020304" pitchFamily="18" charset="0"/>
                </a:rPr>
                <a:t>THEN   </a:t>
              </a:r>
              <a:r>
                <a:rPr lang="zh-CN" altLang="en-US" sz="2600" dirty="0">
                  <a:latin typeface="宋体" panose="02010600030101010101" pitchFamily="2" charset="-122"/>
                </a:rPr>
                <a:t>该动物是鸟</a:t>
              </a:r>
            </a:p>
          </p:txBody>
        </p:sp>
        <p:graphicFrame>
          <p:nvGraphicFramePr>
            <p:cNvPr id="57354" name="对象 244742"/>
            <p:cNvGraphicFramePr/>
            <p:nvPr/>
          </p:nvGraphicFramePr>
          <p:xfrm>
            <a:off x="1478" y="1379"/>
            <a:ext cx="850" cy="316"/>
          </p:xfrm>
          <a:graphic>
            <a:graphicData uri="http://schemas.openxmlformats.org/presentationml/2006/ole">
              <mc:AlternateContent xmlns:mc="http://schemas.openxmlformats.org/markup-compatibility/2006">
                <mc:Choice xmlns:v="urn:schemas-microsoft-com:vml" Requires="v">
                  <p:oleObj spid="_x0000_s11311" r:id="rId3" imgW="482600" imgH="203200" progId="Equation.3">
                    <p:embed/>
                  </p:oleObj>
                </mc:Choice>
                <mc:Fallback>
                  <p:oleObj r:id="rId3" imgW="482600" imgH="203200" progId="Equation.3">
                    <p:embed/>
                    <p:pic>
                      <p:nvPicPr>
                        <p:cNvPr id="0" name="图片 3109"/>
                        <p:cNvPicPr/>
                        <p:nvPr/>
                      </p:nvPicPr>
                      <p:blipFill>
                        <a:blip r:embed="rId4"/>
                        <a:stretch>
                          <a:fillRect/>
                        </a:stretch>
                      </p:blipFill>
                      <p:spPr>
                        <a:xfrm>
                          <a:off x="1478" y="1379"/>
                          <a:ext cx="850" cy="316"/>
                        </a:xfrm>
                        <a:prstGeom prst="rect">
                          <a:avLst/>
                        </a:prstGeom>
                        <a:noFill/>
                        <a:ln w="38100">
                          <a:noFill/>
                          <a:miter/>
                        </a:ln>
                      </p:spPr>
                    </p:pic>
                  </p:oleObj>
                </mc:Fallback>
              </mc:AlternateContent>
            </a:graphicData>
          </a:graphic>
        </p:graphicFrame>
      </p:grpSp>
      <p:sp>
        <p:nvSpPr>
          <p:cNvPr id="57351" name="文本占位符 244743"/>
          <p:cNvSpPr>
            <a:spLocks noGrp="1"/>
          </p:cNvSpPr>
          <p:nvPr>
            <p:ph idx="1"/>
          </p:nvPr>
        </p:nvSpPr>
        <p:spPr>
          <a:xfrm>
            <a:off x="250825" y="4579938"/>
            <a:ext cx="8642350" cy="1979612"/>
          </a:xfrm>
          <a:gradFill rotWithShape="0">
            <a:gsLst>
              <a:gs pos="0">
                <a:srgbClr val="CCFFCC">
                  <a:alpha val="100000"/>
                </a:srgbClr>
              </a:gs>
              <a:gs pos="100000">
                <a:schemeClr val="bg1">
                  <a:alpha val="100000"/>
                </a:schemeClr>
              </a:gs>
            </a:gsLst>
            <a:path path="rect">
              <a:fillToRect l="100000" t="100000"/>
            </a:path>
            <a:tileRect/>
          </a:gradFill>
          <a:ln>
            <a:solidFill>
              <a:srgbClr val="808080">
                <a:alpha val="100000"/>
              </a:srgbClr>
            </a:solidFill>
            <a:miter lim="800000"/>
          </a:ln>
        </p:spPr>
        <p:txBody>
          <a:bodyPr vert="horz" wrap="square" lIns="91440" tIns="45720" rIns="91440" bIns="45720" anchor="t"/>
          <a:lstStyle/>
          <a:p>
            <a:pPr marL="193675" indent="-193675" eaLnBrk="1" hangingPunct="1">
              <a:buFont typeface="Wingdings" panose="05000000000000000000" pitchFamily="2" charset="2"/>
              <a:buChar char="§"/>
            </a:pPr>
            <a:r>
              <a:rPr lang="en-US" altLang="zh-CN" sz="2600" dirty="0"/>
              <a:t> </a:t>
            </a:r>
            <a:r>
              <a:rPr lang="zh-CN" altLang="en-US" sz="2600" dirty="0"/>
              <a:t>基本形式：  </a:t>
            </a:r>
            <a:r>
              <a:rPr lang="en-US" altLang="zh-CN" sz="2600" dirty="0">
                <a:latin typeface="Times New Roman" panose="02020603050405020304" pitchFamily="18" charset="0"/>
              </a:rPr>
              <a:t>IF    </a:t>
            </a:r>
            <a:r>
              <a:rPr lang="en-US" altLang="zh-CN" sz="2600" i="1" dirty="0">
                <a:latin typeface="Times New Roman" panose="02020603050405020304" pitchFamily="18" charset="0"/>
              </a:rPr>
              <a:t>P</a:t>
            </a:r>
            <a:r>
              <a:rPr lang="en-US" altLang="zh-CN" sz="2600" dirty="0">
                <a:latin typeface="Times New Roman" panose="02020603050405020304" pitchFamily="18" charset="0"/>
              </a:rPr>
              <a:t>    THEN    </a:t>
            </a:r>
            <a:r>
              <a:rPr lang="en-US" altLang="zh-CN" sz="2600" i="1" dirty="0">
                <a:latin typeface="Times New Roman" panose="02020603050405020304" pitchFamily="18" charset="0"/>
              </a:rPr>
              <a:t>Q</a:t>
            </a:r>
            <a:r>
              <a:rPr lang="en-US" altLang="zh-CN" sz="2600" dirty="0"/>
              <a:t> </a:t>
            </a:r>
            <a:r>
              <a:rPr lang="zh-CN" altLang="en-US" sz="2600" dirty="0"/>
              <a:t>（置信度） </a:t>
            </a:r>
          </a:p>
          <a:p>
            <a:pPr marL="193675" indent="-193675" eaLnBrk="1" hangingPunct="1">
              <a:buNone/>
            </a:pPr>
            <a:r>
              <a:rPr lang="zh-CN" altLang="en-US" sz="2600" dirty="0"/>
              <a:t>          或者：                     （置信度</a:t>
            </a:r>
            <a:r>
              <a:rPr lang="zh-CN" altLang="en-US" b="1" dirty="0"/>
              <a:t>）</a:t>
            </a:r>
          </a:p>
          <a:p>
            <a:pPr marL="193675" indent="-193675" eaLnBrk="1" hangingPunct="1">
              <a:buNone/>
            </a:pPr>
            <a:r>
              <a:rPr lang="zh-CN" altLang="en-US" b="1" dirty="0"/>
              <a:t>   </a:t>
            </a:r>
            <a:r>
              <a:rPr lang="zh-CN" altLang="en-US" b="1" dirty="0">
                <a:latin typeface="Times New Roman" panose="02020603050405020304" pitchFamily="18" charset="0"/>
              </a:rPr>
              <a:t>例如： </a:t>
            </a:r>
            <a:r>
              <a:rPr lang="en-US" altLang="zh-CN" b="1" dirty="0">
                <a:latin typeface="Times New Roman" panose="02020603050405020304" pitchFamily="18" charset="0"/>
              </a:rPr>
              <a:t>IF   </a:t>
            </a:r>
            <a:r>
              <a:rPr lang="zh-CN" altLang="en-US" b="1" dirty="0">
                <a:latin typeface="Times New Roman" panose="02020603050405020304" pitchFamily="18" charset="0"/>
              </a:rPr>
              <a:t>发烧    </a:t>
            </a:r>
            <a:r>
              <a:rPr lang="en-US" altLang="zh-CN" b="1" dirty="0">
                <a:latin typeface="Times New Roman" panose="02020603050405020304" pitchFamily="18" charset="0"/>
              </a:rPr>
              <a:t>THEN    </a:t>
            </a:r>
            <a:r>
              <a:rPr lang="zh-CN" altLang="en-US" b="1" dirty="0">
                <a:latin typeface="Times New Roman" panose="02020603050405020304" pitchFamily="18" charset="0"/>
              </a:rPr>
              <a:t>感冒   （</a:t>
            </a:r>
            <a:r>
              <a:rPr lang="en-US" altLang="zh-CN" b="1" dirty="0">
                <a:latin typeface="Times New Roman" panose="02020603050405020304" pitchFamily="18" charset="0"/>
              </a:rPr>
              <a:t>0.6</a:t>
            </a:r>
            <a:r>
              <a:rPr lang="zh-CN" altLang="en-US" b="1" dirty="0">
                <a:latin typeface="Times New Roman" panose="02020603050405020304" pitchFamily="18" charset="0"/>
              </a:rPr>
              <a:t>）</a:t>
            </a:r>
          </a:p>
        </p:txBody>
      </p:sp>
      <p:graphicFrame>
        <p:nvGraphicFramePr>
          <p:cNvPr id="57352" name="对象 244744"/>
          <p:cNvGraphicFramePr/>
          <p:nvPr/>
        </p:nvGraphicFramePr>
        <p:xfrm>
          <a:off x="2598738" y="5275263"/>
          <a:ext cx="1101725" cy="450850"/>
        </p:xfrm>
        <a:graphic>
          <a:graphicData uri="http://schemas.openxmlformats.org/presentationml/2006/ole">
            <mc:AlternateContent xmlns:mc="http://schemas.openxmlformats.org/markup-compatibility/2006">
              <mc:Choice xmlns:v="urn:schemas-microsoft-com:vml" Requires="v">
                <p:oleObj spid="_x0000_s11312" r:id="rId5" imgW="482600" imgH="203200" progId="Equation.3">
                  <p:embed/>
                </p:oleObj>
              </mc:Choice>
              <mc:Fallback>
                <p:oleObj r:id="rId5" imgW="482600" imgH="203200" progId="Equation.3">
                  <p:embed/>
                  <p:pic>
                    <p:nvPicPr>
                      <p:cNvPr id="0" name="图片 3107"/>
                      <p:cNvPicPr/>
                      <p:nvPr/>
                    </p:nvPicPr>
                    <p:blipFill>
                      <a:blip r:embed="rId6"/>
                      <a:stretch>
                        <a:fillRect/>
                      </a:stretch>
                    </p:blipFill>
                    <p:spPr>
                      <a:xfrm>
                        <a:off x="2598738" y="5275263"/>
                        <a:ext cx="1101725" cy="45085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73</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58371" name="标题 245761"/>
          <p:cNvSpPr>
            <a:spLocks noGrp="1"/>
          </p:cNvSpPr>
          <p:nvPr>
            <p:ph type="title"/>
          </p:nvPr>
        </p:nvSpPr>
        <p:spPr>
          <a:xfrm>
            <a:off x="0" y="0"/>
            <a:ext cx="9144000" cy="793750"/>
          </a:xfrm>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产生式</a:t>
            </a:r>
          </a:p>
        </p:txBody>
      </p:sp>
      <p:sp>
        <p:nvSpPr>
          <p:cNvPr id="58372" name="矩形 245762"/>
          <p:cNvSpPr/>
          <p:nvPr/>
        </p:nvSpPr>
        <p:spPr>
          <a:xfrm>
            <a:off x="323850" y="955675"/>
            <a:ext cx="6469063" cy="519113"/>
          </a:xfrm>
          <a:prstGeom prst="rect">
            <a:avLst/>
          </a:prstGeom>
          <a:noFill/>
          <a:ln w="9525">
            <a:noFill/>
          </a:ln>
        </p:spPr>
        <p:txBody>
          <a:bodyPr>
            <a:spAutoFit/>
          </a:bodyPr>
          <a:lstStyle/>
          <a:p>
            <a:pPr marL="342900" indent="-342900" eaLnBrk="1" hangingPunct="1">
              <a:spcBef>
                <a:spcPct val="20000"/>
              </a:spcBef>
              <a:buClr>
                <a:schemeClr val="tx1"/>
              </a:buClr>
              <a:buFont typeface="Wingdings" panose="05000000000000000000" pitchFamily="2" charset="2"/>
            </a:pPr>
            <a:r>
              <a:rPr lang="en-US" altLang="zh-CN" sz="2800" b="1" dirty="0">
                <a:latin typeface="Times New Roman" panose="02020603050405020304" pitchFamily="18" charset="0"/>
              </a:rPr>
              <a:t>3.  </a:t>
            </a:r>
            <a:r>
              <a:rPr lang="zh-CN" altLang="en-US" sz="2800" b="1" dirty="0">
                <a:latin typeface="Times New Roman" panose="02020603050405020304" pitchFamily="18" charset="0"/>
              </a:rPr>
              <a:t>确定性事实性知识的产生式表示</a:t>
            </a:r>
          </a:p>
        </p:txBody>
      </p:sp>
      <p:sp>
        <p:nvSpPr>
          <p:cNvPr id="58373" name="矩形 245763"/>
          <p:cNvSpPr/>
          <p:nvPr/>
        </p:nvSpPr>
        <p:spPr>
          <a:xfrm>
            <a:off x="344488" y="3730625"/>
            <a:ext cx="6534150" cy="561975"/>
          </a:xfrm>
          <a:prstGeom prst="rect">
            <a:avLst/>
          </a:prstGeom>
          <a:noFill/>
          <a:ln w="9525">
            <a:noFill/>
          </a:ln>
        </p:spPr>
        <p:txBody>
          <a:bodyPr>
            <a:spAutoFit/>
          </a:bodyPr>
          <a:lstStyle/>
          <a:p>
            <a:pPr marL="342900" indent="-342900" eaLnBrk="1" hangingPunct="1">
              <a:lnSpc>
                <a:spcPct val="110000"/>
              </a:lnSpc>
              <a:spcBef>
                <a:spcPct val="20000"/>
              </a:spcBef>
              <a:buClr>
                <a:schemeClr val="tx1"/>
              </a:buClr>
              <a:buFont typeface="Wingdings" panose="05000000000000000000" pitchFamily="2" charset="2"/>
            </a:pPr>
            <a:r>
              <a:rPr lang="en-US" altLang="zh-CN" sz="2800" b="1" dirty="0">
                <a:latin typeface="Times New Roman" panose="02020603050405020304" pitchFamily="18" charset="0"/>
              </a:rPr>
              <a:t>4.  </a:t>
            </a:r>
            <a:r>
              <a:rPr lang="zh-CN" altLang="en-US" sz="2800" b="1" dirty="0">
                <a:latin typeface="Times New Roman" panose="02020603050405020304" pitchFamily="18" charset="0"/>
              </a:rPr>
              <a:t>不确定性事实性知识的产生式表示</a:t>
            </a:r>
          </a:p>
        </p:txBody>
      </p:sp>
      <p:sp>
        <p:nvSpPr>
          <p:cNvPr id="58374" name="矩形 245764"/>
          <p:cNvSpPr/>
          <p:nvPr/>
        </p:nvSpPr>
        <p:spPr>
          <a:xfrm>
            <a:off x="309563" y="1557338"/>
            <a:ext cx="8377237" cy="2165350"/>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p>
            <a:pPr eaLnBrk="1" hangingPunct="1">
              <a:lnSpc>
                <a:spcPct val="120000"/>
              </a:lnSpc>
              <a:spcBef>
                <a:spcPct val="20000"/>
              </a:spcBef>
              <a:buClr>
                <a:schemeClr val="accent2"/>
              </a:buClr>
              <a:buFont typeface="Wingdings" panose="05000000000000000000" pitchFamily="2" charset="2"/>
              <a:buChar char="§"/>
            </a:pPr>
            <a:r>
              <a:rPr lang="en-US" altLang="zh-CN" sz="2400" b="1" dirty="0">
                <a:latin typeface="Arial" panose="020B0604020202020204" pitchFamily="34" charset="0"/>
              </a:rPr>
              <a:t>  </a:t>
            </a:r>
            <a:r>
              <a:rPr lang="zh-CN" altLang="en-US" sz="2600" dirty="0">
                <a:latin typeface="Times New Roman" panose="02020603050405020304" pitchFamily="18" charset="0"/>
              </a:rPr>
              <a:t>三元组表示：</a:t>
            </a:r>
            <a:r>
              <a:rPr lang="zh-CN" altLang="en-US" sz="2600" b="1" dirty="0">
                <a:latin typeface="Times New Roman" panose="02020603050405020304" pitchFamily="18" charset="0"/>
              </a:rPr>
              <a:t>（对象，属性，值）</a:t>
            </a:r>
          </a:p>
          <a:p>
            <a:pPr eaLnBrk="1" hangingPunct="1">
              <a:lnSpc>
                <a:spcPct val="120000"/>
              </a:lnSpc>
              <a:spcBef>
                <a:spcPct val="20000"/>
              </a:spcBef>
              <a:buClr>
                <a:schemeClr val="accent2"/>
              </a:buClr>
              <a:buFont typeface="Wingdings" panose="05000000000000000000" pitchFamily="2" charset="2"/>
            </a:pPr>
            <a:r>
              <a:rPr lang="zh-CN" altLang="en-US" sz="2600" b="1" dirty="0">
                <a:latin typeface="Times New Roman" panose="02020603050405020304" pitchFamily="18" charset="0"/>
              </a:rPr>
              <a:t>                </a:t>
            </a:r>
            <a:r>
              <a:rPr lang="zh-CN" altLang="en-US" sz="2600" dirty="0">
                <a:latin typeface="Times New Roman" panose="02020603050405020304" pitchFamily="18" charset="0"/>
              </a:rPr>
              <a:t>或者：</a:t>
            </a:r>
            <a:r>
              <a:rPr lang="zh-CN" altLang="en-US" sz="2600" b="1" dirty="0">
                <a:latin typeface="Times New Roman" panose="02020603050405020304" pitchFamily="18" charset="0"/>
              </a:rPr>
              <a:t>（关系，对象</a:t>
            </a:r>
            <a:r>
              <a:rPr lang="en-US" altLang="zh-CN" sz="2600" b="1" dirty="0">
                <a:latin typeface="Times New Roman" panose="02020603050405020304" pitchFamily="18" charset="0"/>
              </a:rPr>
              <a:t>1</a:t>
            </a:r>
            <a:r>
              <a:rPr lang="zh-CN" altLang="en-US" sz="2600" b="1" dirty="0">
                <a:latin typeface="Times New Roman" panose="02020603050405020304" pitchFamily="18" charset="0"/>
              </a:rPr>
              <a:t>，对象</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 </a:t>
            </a:r>
          </a:p>
          <a:p>
            <a:pPr algn="just" eaLnBrk="1" hangingPunct="1">
              <a:lnSpc>
                <a:spcPct val="110000"/>
              </a:lnSpc>
              <a:spcBef>
                <a:spcPct val="20000"/>
              </a:spcBef>
              <a:buClr>
                <a:schemeClr val="accent2"/>
              </a:buClr>
              <a:buFont typeface="Wingdings" panose="05000000000000000000" pitchFamily="2" charset="2"/>
              <a:buChar char="§"/>
            </a:pPr>
            <a:r>
              <a:rPr lang="zh-CN" altLang="en-US" sz="2600" dirty="0">
                <a:latin typeface="Times New Roman" panose="02020603050405020304" pitchFamily="18" charset="0"/>
              </a:rPr>
              <a:t> 例：  老李年龄是</a:t>
            </a:r>
            <a:r>
              <a:rPr lang="en-US" altLang="zh-CN" sz="2600" dirty="0">
                <a:latin typeface="Times New Roman" panose="02020603050405020304" pitchFamily="18" charset="0"/>
              </a:rPr>
              <a:t>40</a:t>
            </a:r>
            <a:r>
              <a:rPr lang="zh-CN" altLang="en-US" sz="2600" dirty="0">
                <a:latin typeface="Times New Roman" panose="02020603050405020304" pitchFamily="18" charset="0"/>
              </a:rPr>
              <a:t>岁：    （</a:t>
            </a:r>
            <a:r>
              <a:rPr lang="en-US" altLang="zh-CN" sz="2600" i="1" dirty="0">
                <a:latin typeface="Times New Roman" panose="02020603050405020304" pitchFamily="18" charset="0"/>
              </a:rPr>
              <a:t>Li</a:t>
            </a:r>
            <a:r>
              <a:rPr lang="zh-CN" altLang="en-US" sz="2600" dirty="0">
                <a:latin typeface="Times New Roman" panose="02020603050405020304" pitchFamily="18" charset="0"/>
              </a:rPr>
              <a:t>，</a:t>
            </a:r>
            <a:r>
              <a:rPr lang="en-US" altLang="zh-CN" sz="2600" i="1" dirty="0">
                <a:latin typeface="Times New Roman" panose="02020603050405020304" pitchFamily="18" charset="0"/>
              </a:rPr>
              <a:t>age</a:t>
            </a:r>
            <a:r>
              <a:rPr lang="zh-CN" altLang="en-US" sz="2600" dirty="0">
                <a:latin typeface="Times New Roman" panose="02020603050405020304" pitchFamily="18" charset="0"/>
              </a:rPr>
              <a:t>，</a:t>
            </a:r>
            <a:r>
              <a:rPr lang="en-US" altLang="zh-CN" sz="2600" dirty="0">
                <a:latin typeface="Times New Roman" panose="02020603050405020304" pitchFamily="18" charset="0"/>
              </a:rPr>
              <a:t>40</a:t>
            </a:r>
            <a:r>
              <a:rPr lang="zh-CN" altLang="en-US" sz="2600" dirty="0">
                <a:latin typeface="Times New Roman" panose="02020603050405020304" pitchFamily="18" charset="0"/>
              </a:rPr>
              <a:t>）      </a:t>
            </a:r>
          </a:p>
          <a:p>
            <a:pPr algn="just" eaLnBrk="1" hangingPunct="1">
              <a:lnSpc>
                <a:spcPct val="110000"/>
              </a:lnSpc>
              <a:spcBef>
                <a:spcPct val="20000"/>
              </a:spcBef>
              <a:buClr>
                <a:schemeClr val="accent2"/>
              </a:buClr>
              <a:buFont typeface="Wingdings" panose="05000000000000000000" pitchFamily="2" charset="2"/>
            </a:pPr>
            <a:r>
              <a:rPr lang="zh-CN" altLang="en-US" sz="2600" dirty="0">
                <a:latin typeface="Times New Roman" panose="02020603050405020304" pitchFamily="18" charset="0"/>
              </a:rPr>
              <a:t>             老李和老王是朋友：（</a:t>
            </a:r>
            <a:r>
              <a:rPr lang="en-US" altLang="zh-CN" sz="2600" i="1" dirty="0">
                <a:latin typeface="Times New Roman" panose="02020603050405020304" pitchFamily="18" charset="0"/>
              </a:rPr>
              <a:t>friend</a:t>
            </a:r>
            <a:r>
              <a:rPr lang="zh-CN" altLang="en-US" sz="2600" dirty="0">
                <a:latin typeface="Times New Roman" panose="02020603050405020304" pitchFamily="18" charset="0"/>
              </a:rPr>
              <a:t>，</a:t>
            </a:r>
            <a:r>
              <a:rPr lang="en-US" altLang="zh-CN" sz="2600" i="1" dirty="0">
                <a:latin typeface="Times New Roman" panose="02020603050405020304" pitchFamily="18" charset="0"/>
              </a:rPr>
              <a:t>Li</a:t>
            </a:r>
            <a:r>
              <a:rPr lang="zh-CN" altLang="en-US" sz="2600" dirty="0">
                <a:latin typeface="Times New Roman" panose="02020603050405020304" pitchFamily="18" charset="0"/>
              </a:rPr>
              <a:t>，</a:t>
            </a:r>
            <a:r>
              <a:rPr lang="en-US" altLang="zh-CN" sz="2600" i="1" dirty="0">
                <a:latin typeface="Times New Roman" panose="02020603050405020304" pitchFamily="18" charset="0"/>
              </a:rPr>
              <a:t>Wang</a:t>
            </a:r>
            <a:r>
              <a:rPr lang="zh-CN" altLang="en-US" sz="2600" dirty="0">
                <a:latin typeface="Times New Roman" panose="02020603050405020304" pitchFamily="18" charset="0"/>
              </a:rPr>
              <a:t>）</a:t>
            </a:r>
          </a:p>
        </p:txBody>
      </p:sp>
      <p:sp>
        <p:nvSpPr>
          <p:cNvPr id="58375" name="文本占位符 245765"/>
          <p:cNvSpPr>
            <a:spLocks noGrp="1"/>
          </p:cNvSpPr>
          <p:nvPr>
            <p:ph idx="1"/>
          </p:nvPr>
        </p:nvSpPr>
        <p:spPr>
          <a:xfrm>
            <a:off x="279400" y="4365625"/>
            <a:ext cx="8836025" cy="2193925"/>
          </a:xfrm>
          <a:gradFill rotWithShape="0">
            <a:gsLst>
              <a:gs pos="0">
                <a:srgbClr val="CCFFCC">
                  <a:alpha val="100000"/>
                </a:srgbClr>
              </a:gs>
              <a:gs pos="100000">
                <a:schemeClr val="bg1">
                  <a:alpha val="100000"/>
                </a:schemeClr>
              </a:gs>
            </a:gsLst>
            <a:path path="rect">
              <a:fillToRect l="100000" t="100000"/>
            </a:path>
            <a:tileRect/>
          </a:gradFill>
          <a:ln>
            <a:solidFill>
              <a:srgbClr val="808080">
                <a:alpha val="100000"/>
              </a:srgbClr>
            </a:solidFill>
            <a:miter lim="800000"/>
          </a:ln>
        </p:spPr>
        <p:txBody>
          <a:bodyPr vert="horz" wrap="square" lIns="91440" tIns="45720" rIns="91440" bIns="45720" anchor="t"/>
          <a:lstStyle/>
          <a:p>
            <a:pPr marL="0" indent="0" eaLnBrk="1" hangingPunct="1">
              <a:lnSpc>
                <a:spcPct val="110000"/>
              </a:lnSpc>
              <a:buFont typeface="Wingdings" panose="05000000000000000000" pitchFamily="2" charset="2"/>
              <a:buChar char="§"/>
            </a:pPr>
            <a:r>
              <a:rPr lang="en-US" altLang="zh-CN" sz="2600" dirty="0">
                <a:latin typeface="宋体" panose="02010600030101010101" pitchFamily="2" charset="-122"/>
              </a:rPr>
              <a:t> </a:t>
            </a:r>
            <a:r>
              <a:rPr lang="zh-CN" altLang="en-US" sz="2600" dirty="0">
                <a:latin typeface="Times New Roman" panose="02020603050405020304" pitchFamily="18" charset="0"/>
              </a:rPr>
              <a:t>四元组表示：</a:t>
            </a:r>
            <a:r>
              <a:rPr lang="zh-CN" altLang="en-US" sz="2600" b="1" dirty="0">
                <a:latin typeface="Times New Roman" panose="02020603050405020304" pitchFamily="18" charset="0"/>
              </a:rPr>
              <a:t>（对象，属性，值，置信度）</a:t>
            </a:r>
            <a:r>
              <a:rPr lang="zh-CN" altLang="en-US" sz="2600" dirty="0">
                <a:latin typeface="Times New Roman" panose="02020603050405020304" pitchFamily="18" charset="0"/>
              </a:rPr>
              <a:t> </a:t>
            </a:r>
          </a:p>
          <a:p>
            <a:pPr marL="0" indent="0" eaLnBrk="1" hangingPunct="1">
              <a:lnSpc>
                <a:spcPct val="110000"/>
              </a:lnSpc>
              <a:buNone/>
            </a:pPr>
            <a:r>
              <a:rPr lang="zh-CN" altLang="en-US" sz="2600" dirty="0">
                <a:latin typeface="Times New Roman" panose="02020603050405020304" pitchFamily="18" charset="0"/>
              </a:rPr>
              <a:t>               或者： </a:t>
            </a:r>
            <a:r>
              <a:rPr lang="zh-CN" altLang="en-US" sz="2600" b="1" dirty="0">
                <a:latin typeface="Times New Roman" panose="02020603050405020304" pitchFamily="18" charset="0"/>
              </a:rPr>
              <a:t>（关系，对象</a:t>
            </a:r>
            <a:r>
              <a:rPr lang="en-US" altLang="zh-CN" sz="2600" b="1" dirty="0">
                <a:latin typeface="Times New Roman" panose="02020603050405020304" pitchFamily="18" charset="0"/>
              </a:rPr>
              <a:t>1</a:t>
            </a:r>
            <a:r>
              <a:rPr lang="zh-CN" altLang="en-US" sz="2600" b="1" dirty="0">
                <a:latin typeface="Times New Roman" panose="02020603050405020304" pitchFamily="18" charset="0"/>
              </a:rPr>
              <a:t>，对象</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，置信度）</a:t>
            </a:r>
          </a:p>
          <a:p>
            <a:pPr marL="0" indent="0" algn="just" eaLnBrk="1" hangingPunct="1">
              <a:lnSpc>
                <a:spcPct val="110000"/>
              </a:lnSpc>
              <a:buFont typeface="Wingdings" panose="05000000000000000000" pitchFamily="2" charset="2"/>
              <a:buChar char="§"/>
            </a:pPr>
            <a:r>
              <a:rPr lang="zh-CN" altLang="en-US" sz="2600" dirty="0">
                <a:latin typeface="Times New Roman" panose="02020603050405020304" pitchFamily="18" charset="0"/>
              </a:rPr>
              <a:t>例：老李年龄很可能是</a:t>
            </a:r>
            <a:r>
              <a:rPr lang="en-US" altLang="zh-CN" sz="2600" dirty="0">
                <a:latin typeface="Times New Roman" panose="02020603050405020304" pitchFamily="18" charset="0"/>
              </a:rPr>
              <a:t>40</a:t>
            </a:r>
            <a:r>
              <a:rPr lang="zh-CN" altLang="en-US" sz="2600" dirty="0">
                <a:latin typeface="Times New Roman" panose="02020603050405020304" pitchFamily="18" charset="0"/>
              </a:rPr>
              <a:t>岁：</a:t>
            </a:r>
            <a:r>
              <a:rPr lang="zh-CN" altLang="en-US" sz="2600" dirty="0">
                <a:latin typeface="Times New Roman" panose="02020603050405020304" pitchFamily="18" charset="0"/>
                <a:sym typeface="Wingdings" panose="05000000000000000000" pitchFamily="2" charset="2"/>
              </a:rPr>
              <a:t>（</a:t>
            </a:r>
            <a:r>
              <a:rPr lang="en-US" altLang="zh-CN" sz="2600" i="1" dirty="0">
                <a:latin typeface="Times New Roman" panose="02020603050405020304" pitchFamily="18" charset="0"/>
              </a:rPr>
              <a:t>Li</a:t>
            </a:r>
            <a:r>
              <a:rPr lang="zh-CN" altLang="en-US" sz="2600" dirty="0">
                <a:latin typeface="Times New Roman" panose="02020603050405020304" pitchFamily="18" charset="0"/>
              </a:rPr>
              <a:t>，</a:t>
            </a:r>
            <a:r>
              <a:rPr lang="en-US" altLang="zh-CN" sz="2600" i="1" dirty="0">
                <a:latin typeface="Times New Roman" panose="02020603050405020304" pitchFamily="18" charset="0"/>
              </a:rPr>
              <a:t>age</a:t>
            </a:r>
            <a:r>
              <a:rPr lang="zh-CN" altLang="en-US" sz="2600" dirty="0">
                <a:latin typeface="Times New Roman" panose="02020603050405020304" pitchFamily="18" charset="0"/>
              </a:rPr>
              <a:t>，</a:t>
            </a:r>
            <a:r>
              <a:rPr lang="en-US" altLang="zh-CN" sz="2600" dirty="0">
                <a:latin typeface="Times New Roman" panose="02020603050405020304" pitchFamily="18" charset="0"/>
              </a:rPr>
              <a:t>40</a:t>
            </a:r>
            <a:r>
              <a:rPr lang="zh-CN" altLang="en-US" sz="2600" dirty="0">
                <a:latin typeface="Times New Roman" panose="02020603050405020304" pitchFamily="18" charset="0"/>
              </a:rPr>
              <a:t>，</a:t>
            </a:r>
            <a:r>
              <a:rPr lang="en-US" altLang="zh-CN" sz="2600" dirty="0">
                <a:latin typeface="Times New Roman" panose="02020603050405020304" pitchFamily="18" charset="0"/>
              </a:rPr>
              <a:t>0.8</a:t>
            </a:r>
            <a:r>
              <a:rPr lang="zh-CN" altLang="en-US" sz="2600" dirty="0">
                <a:latin typeface="Times New Roman" panose="02020603050405020304" pitchFamily="18" charset="0"/>
              </a:rPr>
              <a:t>）</a:t>
            </a:r>
          </a:p>
          <a:p>
            <a:pPr marL="0" indent="0" algn="just" eaLnBrk="1" hangingPunct="1">
              <a:lnSpc>
                <a:spcPct val="110000"/>
              </a:lnSpc>
              <a:buNone/>
            </a:pPr>
            <a:r>
              <a:rPr lang="zh-CN" altLang="en-US" sz="2600" dirty="0">
                <a:latin typeface="Times New Roman" panose="02020603050405020304" pitchFamily="18" charset="0"/>
              </a:rPr>
              <a:t>  老李和老王不大可能是朋友：（</a:t>
            </a:r>
            <a:r>
              <a:rPr lang="en-US" altLang="zh-CN" sz="2600" i="1" dirty="0">
                <a:latin typeface="Times New Roman" panose="02020603050405020304" pitchFamily="18" charset="0"/>
              </a:rPr>
              <a:t>friend</a:t>
            </a:r>
            <a:r>
              <a:rPr lang="zh-CN" altLang="en-US" sz="2600" dirty="0">
                <a:latin typeface="Times New Roman" panose="02020603050405020304" pitchFamily="18" charset="0"/>
              </a:rPr>
              <a:t>，</a:t>
            </a:r>
            <a:r>
              <a:rPr lang="en-US" altLang="zh-CN" sz="2600" i="1" dirty="0">
                <a:latin typeface="Times New Roman" panose="02020603050405020304" pitchFamily="18" charset="0"/>
              </a:rPr>
              <a:t>Li</a:t>
            </a:r>
            <a:r>
              <a:rPr lang="zh-CN" altLang="en-US" sz="2600" dirty="0">
                <a:latin typeface="Times New Roman" panose="02020603050405020304" pitchFamily="18" charset="0"/>
              </a:rPr>
              <a:t>，</a:t>
            </a:r>
            <a:r>
              <a:rPr lang="en-US" altLang="zh-CN" sz="2600" i="1" dirty="0">
                <a:latin typeface="Times New Roman" panose="02020603050405020304" pitchFamily="18" charset="0"/>
              </a:rPr>
              <a:t>Wang</a:t>
            </a:r>
            <a:r>
              <a:rPr lang="zh-CN" altLang="en-US" sz="2600" dirty="0">
                <a:latin typeface="Times New Roman" panose="02020603050405020304" pitchFamily="18" charset="0"/>
              </a:rPr>
              <a:t>，</a:t>
            </a:r>
            <a:r>
              <a:rPr lang="en-US" altLang="zh-CN" sz="2600" dirty="0">
                <a:latin typeface="Times New Roman" panose="02020603050405020304" pitchFamily="18" charset="0"/>
              </a:rPr>
              <a:t>0.1</a:t>
            </a:r>
            <a:r>
              <a:rPr lang="zh-CN" altLang="en-US" sz="2600" dirty="0">
                <a:latin typeface="Times New Roman" panose="02020603050405020304" pitchFamily="18" charset="0"/>
              </a:rPr>
              <a:t>）</a:t>
            </a:r>
            <a:endParaRPr lang="zh-CN" altLang="en-US" sz="2600" b="1" dirty="0">
              <a:latin typeface="Times New Roman" panose="02020603050405020304" pitchFamily="18" charset="0"/>
            </a:endParaRPr>
          </a:p>
        </p:txBody>
      </p:sp>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74</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59395" name="标题 246785"/>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产生式</a:t>
            </a:r>
          </a:p>
        </p:txBody>
      </p:sp>
      <p:sp>
        <p:nvSpPr>
          <p:cNvPr id="59396" name="文本占位符 246786"/>
          <p:cNvSpPr>
            <a:spLocks noGrp="1"/>
          </p:cNvSpPr>
          <p:nvPr>
            <p:ph idx="1"/>
          </p:nvPr>
        </p:nvSpPr>
        <p:spPr>
          <a:xfrm>
            <a:off x="222250" y="881063"/>
            <a:ext cx="8659813" cy="5956300"/>
          </a:xfrm>
        </p:spPr>
        <p:txBody>
          <a:bodyPr vert="horz" wrap="square" lIns="91440" tIns="45720" rIns="91440" bIns="45720" anchor="t"/>
          <a:lstStyle/>
          <a:p>
            <a:pPr marL="495300" indent="-495300" algn="just" eaLnBrk="1" hangingPunct="1"/>
            <a:r>
              <a:rPr lang="zh-CN" altLang="en-US" b="1" dirty="0"/>
              <a:t>产生式与谓词逻辑中的蕴含式的基本形式相同，但</a:t>
            </a:r>
            <a:r>
              <a:rPr lang="zh-CN" altLang="en-US" b="1" dirty="0">
                <a:sym typeface="+mn-ea"/>
              </a:rPr>
              <a:t>蕴含式只是产生式的一种特殊情况。</a:t>
            </a:r>
            <a:r>
              <a:rPr lang="zh-CN" altLang="en-US" b="1" dirty="0"/>
              <a:t>区别：</a:t>
            </a:r>
          </a:p>
          <a:p>
            <a:pPr marL="495300" indent="-495300" algn="just" eaLnBrk="1" hangingPunct="1">
              <a:spcBef>
                <a:spcPct val="50000"/>
              </a:spcBef>
              <a:buNone/>
            </a:pPr>
            <a:r>
              <a:rPr lang="zh-CN" altLang="en-US" b="1" dirty="0">
                <a:latin typeface="宋体" panose="02010600030101010101" pitchFamily="2" charset="-122"/>
              </a:rPr>
              <a:t>（</a:t>
            </a:r>
            <a:r>
              <a:rPr lang="en-US" altLang="zh-CN" b="1" dirty="0">
                <a:latin typeface="Times New Roman" panose="02020603050405020304" pitchFamily="18" charset="0"/>
              </a:rPr>
              <a:t>1</a:t>
            </a:r>
            <a:r>
              <a:rPr lang="zh-CN" altLang="en-US" b="1" dirty="0">
                <a:latin typeface="宋体" panose="02010600030101010101" pitchFamily="2" charset="-122"/>
              </a:rPr>
              <a:t>）除逻辑蕴含外，产生式还包括各种操作、规则、变换、算子、函数等。</a:t>
            </a:r>
          </a:p>
          <a:p>
            <a:pPr marL="952500" lvl="1" indent="-495300" algn="just" eaLnBrk="1" hangingPunct="1">
              <a:spcBef>
                <a:spcPct val="50000"/>
              </a:spcBef>
              <a:buNone/>
            </a:pPr>
            <a:r>
              <a:rPr lang="zh-CN" altLang="en-US" b="1" dirty="0">
                <a:latin typeface="宋体" panose="02010600030101010101" pitchFamily="2" charset="-122"/>
              </a:rPr>
              <a:t>例如，</a:t>
            </a:r>
            <a:r>
              <a:rPr lang="zh-CN" altLang="en-US" b="1" dirty="0">
                <a:latin typeface="Times New Roman" panose="02020603050405020304" pitchFamily="18" charset="0"/>
              </a:rPr>
              <a:t>“</a:t>
            </a:r>
            <a:r>
              <a:rPr lang="zh-CN" altLang="en-US" b="1" dirty="0">
                <a:latin typeface="宋体" panose="02010600030101010101" pitchFamily="2" charset="-122"/>
              </a:rPr>
              <a:t>如果炉温超过上限，则立即关闭风门</a:t>
            </a:r>
            <a:r>
              <a:rPr lang="zh-CN" altLang="en-US" b="1" dirty="0">
                <a:latin typeface="Times New Roman" panose="02020603050405020304" pitchFamily="18" charset="0"/>
              </a:rPr>
              <a:t>”</a:t>
            </a:r>
            <a:r>
              <a:rPr lang="zh-CN" altLang="en-US" b="1" dirty="0">
                <a:latin typeface="宋体" panose="02010600030101010101" pitchFamily="2" charset="-122"/>
              </a:rPr>
              <a:t>是一个产生式，但不是蕴含式。产生式描述了事物之间的一种对应关系（包括因果关系和蕴含关系）。</a:t>
            </a:r>
          </a:p>
          <a:p>
            <a:pPr marL="952500" lvl="1" indent="-495300" algn="just" eaLnBrk="1" hangingPunct="1">
              <a:spcBef>
                <a:spcPct val="50000"/>
              </a:spcBef>
              <a:buNone/>
            </a:pPr>
            <a:r>
              <a:rPr lang="zh-CN" altLang="en-US" b="1" dirty="0">
                <a:latin typeface="宋体" panose="02010600030101010101" pitchFamily="2" charset="-122"/>
              </a:rPr>
              <a:t>逻辑中的逻辑</a:t>
            </a:r>
            <a:r>
              <a:rPr lang="zh-CN" altLang="en-US" b="1" dirty="0">
                <a:latin typeface="宋体" panose="02010600030101010101" pitchFamily="2" charset="-122"/>
                <a:sym typeface="+mn-ea"/>
              </a:rPr>
              <a:t>蕴含式和等价式，程序设计中的文法规则，数学中的微分和积分公式，化学中分子结构式的分解变换规则，体育比赛中的规则，国家的法律条文，单位的规章制度。。都可以用产生式表示</a:t>
            </a:r>
            <a:endParaRPr lang="zh-CN" altLang="en-US" b="1" dirty="0">
              <a:latin typeface="宋体" panose="02010600030101010101" pitchFamily="2" charset="-122"/>
            </a:endParaRPr>
          </a:p>
        </p:txBody>
      </p:sp>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75</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59395" name="标题 246785"/>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产生式</a:t>
            </a:r>
          </a:p>
        </p:txBody>
      </p:sp>
      <p:sp>
        <p:nvSpPr>
          <p:cNvPr id="59396" name="文本占位符 246786"/>
          <p:cNvSpPr>
            <a:spLocks noGrp="1"/>
          </p:cNvSpPr>
          <p:nvPr>
            <p:ph idx="1"/>
          </p:nvPr>
        </p:nvSpPr>
        <p:spPr>
          <a:xfrm>
            <a:off x="222250" y="881063"/>
            <a:ext cx="8659813" cy="5956300"/>
          </a:xfrm>
        </p:spPr>
        <p:txBody>
          <a:bodyPr vert="horz" wrap="square" lIns="91440" tIns="45720" rIns="91440" bIns="45720" anchor="t"/>
          <a:lstStyle/>
          <a:p>
            <a:pPr marL="495300" indent="-495300" algn="just" eaLnBrk="1" hangingPunct="1">
              <a:spcBef>
                <a:spcPct val="50000"/>
              </a:spcBef>
              <a:buNone/>
            </a:pPr>
            <a:endParaRPr lang="zh-CN" altLang="en-US" b="1" dirty="0">
              <a:latin typeface="宋体" panose="02010600030101010101" pitchFamily="2" charset="-122"/>
            </a:endParaRPr>
          </a:p>
          <a:p>
            <a:pPr marL="495300" indent="-495300" algn="just" eaLnBrk="1" hangingPunct="1">
              <a:spcBef>
                <a:spcPct val="50000"/>
              </a:spcBef>
              <a:buNone/>
            </a:pPr>
            <a:r>
              <a:rPr lang="zh-CN" altLang="en-US" b="1" dirty="0">
                <a:latin typeface="宋体" panose="02010600030101010101" pitchFamily="2" charset="-122"/>
              </a:rPr>
              <a:t>（</a:t>
            </a:r>
            <a:r>
              <a:rPr lang="en-US" altLang="zh-CN" b="1" dirty="0">
                <a:latin typeface="Times New Roman" panose="02020603050405020304" pitchFamily="18" charset="0"/>
              </a:rPr>
              <a:t>2</a:t>
            </a:r>
            <a:r>
              <a:rPr lang="zh-CN" altLang="en-US" b="1" dirty="0">
                <a:latin typeface="宋体" panose="02010600030101010101" pitchFamily="2" charset="-122"/>
              </a:rPr>
              <a:t>）蕴含式只能表示确定性知识，其真值或为真，或为假；而产生式不仅可以表示精确的知识，还可以表示不精确知识。</a:t>
            </a:r>
            <a:endParaRPr lang="en-US" altLang="zh-CN" b="1" dirty="0">
              <a:latin typeface="宋体" panose="02010600030101010101" pitchFamily="2" charset="-122"/>
            </a:endParaRPr>
          </a:p>
          <a:p>
            <a:pPr marL="495300" indent="-495300" algn="just" eaLnBrk="1" hangingPunct="1">
              <a:spcBef>
                <a:spcPct val="50000"/>
              </a:spcBef>
              <a:buNone/>
            </a:pPr>
            <a:r>
              <a:rPr lang="en-US" altLang="zh-CN" b="1" dirty="0">
                <a:latin typeface="宋体" panose="02010600030101010101" pitchFamily="2" charset="-122"/>
              </a:rPr>
              <a:t>      </a:t>
            </a:r>
            <a:r>
              <a:rPr lang="zh-CN" altLang="en-US" b="1" dirty="0">
                <a:latin typeface="宋体" panose="02010600030101010101" pitchFamily="2" charset="-122"/>
              </a:rPr>
              <a:t>蕴含式的匹配总要求是精确的。产生式匹配可以是精确的，也可以是不精确的，只要按某种算法求出的相似度落在预先指定的范围内就认为是可匹配的。</a:t>
            </a:r>
          </a:p>
        </p:txBody>
      </p:sp>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76</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60419" name="标题 247809"/>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产生式</a:t>
            </a:r>
          </a:p>
        </p:txBody>
      </p:sp>
      <p:sp>
        <p:nvSpPr>
          <p:cNvPr id="60420" name="文本占位符 247810"/>
          <p:cNvSpPr>
            <a:spLocks noGrp="1"/>
          </p:cNvSpPr>
          <p:nvPr>
            <p:ph idx="1"/>
          </p:nvPr>
        </p:nvSpPr>
        <p:spPr/>
        <p:txBody>
          <a:bodyPr vert="horz" wrap="square" lIns="91440" tIns="45720" rIns="91440" bIns="45720" anchor="t"/>
          <a:lstStyle/>
          <a:p>
            <a:pPr algn="just" eaLnBrk="1" hangingPunct="1"/>
            <a:r>
              <a:rPr lang="zh-CN" altLang="en-US" b="1" dirty="0">
                <a:latin typeface="宋体" panose="02010600030101010101" pitchFamily="2" charset="-122"/>
              </a:rPr>
              <a:t>产生式的形式描述及语义</a:t>
            </a:r>
            <a:r>
              <a:rPr lang="en-US" altLang="zh-CN" dirty="0">
                <a:latin typeface="Times New Roman" panose="02020603050405020304" pitchFamily="18" charset="0"/>
              </a:rPr>
              <a:t>——</a:t>
            </a:r>
            <a:r>
              <a:rPr lang="zh-CN" altLang="en-US" b="1" dirty="0">
                <a:latin typeface="宋体" panose="02010600030101010101" pitchFamily="2" charset="-122"/>
              </a:rPr>
              <a:t>巴科斯范式</a:t>
            </a:r>
            <a:r>
              <a:rPr lang="en-US" altLang="zh-CN" dirty="0">
                <a:latin typeface="Times New Roman" panose="02020603050405020304" pitchFamily="18" charset="0"/>
              </a:rPr>
              <a:t>BNF</a:t>
            </a:r>
            <a:r>
              <a:rPr lang="zh-CN" altLang="en-US" dirty="0">
                <a:latin typeface="Times New Roman" panose="02020603050405020304" pitchFamily="18" charset="0"/>
              </a:rPr>
              <a:t>（</a:t>
            </a:r>
            <a:r>
              <a:rPr lang="en-US" altLang="zh-CN" dirty="0">
                <a:latin typeface="Times New Roman" panose="02020603050405020304" pitchFamily="18" charset="0"/>
              </a:rPr>
              <a:t>backus normal form</a:t>
            </a:r>
            <a:r>
              <a:rPr lang="zh-CN" altLang="en-US" dirty="0">
                <a:latin typeface="Times New Roman" panose="02020603050405020304" pitchFamily="18" charset="0"/>
              </a:rPr>
              <a:t>）</a:t>
            </a:r>
            <a:endParaRPr lang="zh-CN" altLang="en-US" dirty="0"/>
          </a:p>
        </p:txBody>
      </p:sp>
      <p:sp>
        <p:nvSpPr>
          <p:cNvPr id="60421" name="文本框 247811"/>
          <p:cNvSpPr txBox="1"/>
          <p:nvPr/>
        </p:nvSpPr>
        <p:spPr>
          <a:xfrm>
            <a:off x="71438" y="2170113"/>
            <a:ext cx="8969375" cy="2768600"/>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algn="just" eaLnBrk="1" hangingPunct="1">
              <a:spcBef>
                <a:spcPct val="20000"/>
              </a:spcBef>
            </a:pPr>
            <a:r>
              <a:rPr lang="en-US" altLang="zh-CN" sz="2500" b="1" dirty="0">
                <a:latin typeface="宋体" panose="02010600030101010101" pitchFamily="2" charset="-122"/>
              </a:rPr>
              <a:t>&lt;</a:t>
            </a:r>
            <a:r>
              <a:rPr lang="zh-CN" altLang="en-US" sz="2500" b="1" dirty="0">
                <a:latin typeface="宋体" panose="02010600030101010101" pitchFamily="2" charset="-122"/>
              </a:rPr>
              <a:t>产生式</a:t>
            </a:r>
            <a:r>
              <a:rPr lang="en-US" altLang="zh-CN" sz="2500" b="1" dirty="0">
                <a:latin typeface="Times New Roman" panose="02020603050405020304" pitchFamily="18" charset="0"/>
              </a:rPr>
              <a:t>&gt;::=&lt;</a:t>
            </a:r>
            <a:r>
              <a:rPr lang="zh-CN" altLang="en-US" sz="2500" b="1" dirty="0">
                <a:latin typeface="Times New Roman" panose="02020603050405020304" pitchFamily="18" charset="0"/>
              </a:rPr>
              <a:t>前提</a:t>
            </a:r>
            <a:r>
              <a:rPr lang="en-US" altLang="zh-CN" sz="2500" b="1" dirty="0">
                <a:latin typeface="Times New Roman" panose="02020603050405020304" pitchFamily="18" charset="0"/>
              </a:rPr>
              <a:t>&gt;    &lt;</a:t>
            </a:r>
            <a:r>
              <a:rPr lang="zh-CN" altLang="en-US" sz="2500" b="1" dirty="0">
                <a:latin typeface="Times New Roman" panose="02020603050405020304" pitchFamily="18" charset="0"/>
              </a:rPr>
              <a:t>结论</a:t>
            </a:r>
            <a:r>
              <a:rPr lang="en-US" altLang="zh-CN" sz="2500" b="1" dirty="0">
                <a:latin typeface="Times New Roman" panose="02020603050405020304" pitchFamily="18" charset="0"/>
              </a:rPr>
              <a:t>&gt;</a:t>
            </a:r>
          </a:p>
          <a:p>
            <a:pPr algn="just" eaLnBrk="1" hangingPunct="1">
              <a:spcBef>
                <a:spcPct val="20000"/>
              </a:spcBef>
            </a:pPr>
            <a:r>
              <a:rPr lang="en-US" altLang="zh-CN" sz="2500" b="1" dirty="0">
                <a:latin typeface="Times New Roman" panose="02020603050405020304" pitchFamily="18" charset="0"/>
              </a:rPr>
              <a:t>&lt;</a:t>
            </a:r>
            <a:r>
              <a:rPr lang="zh-CN" altLang="en-US" sz="2500" b="1" dirty="0">
                <a:latin typeface="Times New Roman" panose="02020603050405020304" pitchFamily="18" charset="0"/>
              </a:rPr>
              <a:t>前 提</a:t>
            </a:r>
            <a:r>
              <a:rPr lang="en-US" altLang="zh-CN" sz="2500" b="1" dirty="0">
                <a:latin typeface="Times New Roman" panose="02020603050405020304" pitchFamily="18" charset="0"/>
              </a:rPr>
              <a:t>&gt;::=&lt;</a:t>
            </a:r>
            <a:r>
              <a:rPr lang="zh-CN" altLang="en-US" sz="2500" b="1" dirty="0">
                <a:latin typeface="Times New Roman" panose="02020603050405020304" pitchFamily="18" charset="0"/>
              </a:rPr>
              <a:t>简单条件</a:t>
            </a:r>
            <a:r>
              <a:rPr lang="en-US" altLang="zh-CN" sz="2500" b="1" dirty="0">
                <a:latin typeface="Times New Roman" panose="02020603050405020304" pitchFamily="18" charset="0"/>
              </a:rPr>
              <a:t>&gt;|&lt;</a:t>
            </a:r>
            <a:r>
              <a:rPr lang="zh-CN" altLang="en-US" sz="2500" b="1" dirty="0">
                <a:latin typeface="Times New Roman" panose="02020603050405020304" pitchFamily="18" charset="0"/>
              </a:rPr>
              <a:t>复合条件</a:t>
            </a:r>
            <a:r>
              <a:rPr lang="en-US" altLang="zh-CN" sz="2500" b="1" dirty="0">
                <a:latin typeface="Times New Roman" panose="02020603050405020304" pitchFamily="18" charset="0"/>
              </a:rPr>
              <a:t>&gt;</a:t>
            </a:r>
          </a:p>
          <a:p>
            <a:pPr algn="just" eaLnBrk="1" hangingPunct="1">
              <a:spcBef>
                <a:spcPct val="20000"/>
              </a:spcBef>
            </a:pPr>
            <a:r>
              <a:rPr lang="en-US" altLang="zh-CN" sz="2500" b="1" dirty="0">
                <a:latin typeface="Times New Roman" panose="02020603050405020304" pitchFamily="18" charset="0"/>
              </a:rPr>
              <a:t>&lt;</a:t>
            </a:r>
            <a:r>
              <a:rPr lang="zh-CN" altLang="en-US" sz="2500" b="1" dirty="0">
                <a:latin typeface="Times New Roman" panose="02020603050405020304" pitchFamily="18" charset="0"/>
              </a:rPr>
              <a:t>结 论</a:t>
            </a:r>
            <a:r>
              <a:rPr lang="en-US" altLang="zh-CN" sz="2500" b="1" dirty="0">
                <a:latin typeface="Times New Roman" panose="02020603050405020304" pitchFamily="18" charset="0"/>
              </a:rPr>
              <a:t>&gt;::=&lt;</a:t>
            </a:r>
            <a:r>
              <a:rPr lang="zh-CN" altLang="en-US" sz="2500" b="1" dirty="0">
                <a:latin typeface="Times New Roman" panose="02020603050405020304" pitchFamily="18" charset="0"/>
              </a:rPr>
              <a:t>事实</a:t>
            </a:r>
            <a:r>
              <a:rPr lang="en-US" altLang="zh-CN" sz="2500" b="1" dirty="0">
                <a:latin typeface="Times New Roman" panose="02020603050405020304" pitchFamily="18" charset="0"/>
              </a:rPr>
              <a:t>&gt;|&lt;</a:t>
            </a:r>
            <a:r>
              <a:rPr lang="zh-CN" altLang="en-US" sz="2500" b="1" dirty="0">
                <a:latin typeface="Times New Roman" panose="02020603050405020304" pitchFamily="18" charset="0"/>
              </a:rPr>
              <a:t>操作</a:t>
            </a:r>
            <a:r>
              <a:rPr lang="en-US" altLang="zh-CN" sz="2500" b="1" dirty="0">
                <a:latin typeface="Times New Roman" panose="02020603050405020304" pitchFamily="18" charset="0"/>
              </a:rPr>
              <a:t>&gt;</a:t>
            </a:r>
          </a:p>
          <a:p>
            <a:pPr algn="just" eaLnBrk="1" hangingPunct="1">
              <a:spcBef>
                <a:spcPct val="20000"/>
              </a:spcBef>
            </a:pPr>
            <a:r>
              <a:rPr lang="en-US" altLang="zh-CN" sz="2500" b="1" dirty="0">
                <a:latin typeface="Times New Roman" panose="02020603050405020304" pitchFamily="18" charset="0"/>
              </a:rPr>
              <a:t>&lt;</a:t>
            </a:r>
            <a:r>
              <a:rPr lang="zh-CN" altLang="en-US" sz="2500" b="1" dirty="0">
                <a:latin typeface="Times New Roman" panose="02020603050405020304" pitchFamily="18" charset="0"/>
              </a:rPr>
              <a:t>复合条件</a:t>
            </a:r>
            <a:r>
              <a:rPr lang="en-US" altLang="zh-CN" sz="2500" b="1" dirty="0">
                <a:latin typeface="Times New Roman" panose="02020603050405020304" pitchFamily="18" charset="0"/>
              </a:rPr>
              <a:t>&gt;::=&lt;</a:t>
            </a:r>
            <a:r>
              <a:rPr lang="zh-CN" altLang="en-US" sz="2500" b="1" dirty="0">
                <a:latin typeface="Times New Roman" panose="02020603050405020304" pitchFamily="18" charset="0"/>
              </a:rPr>
              <a:t>简单条件</a:t>
            </a:r>
            <a:r>
              <a:rPr lang="en-US" altLang="zh-CN" sz="2500" b="1" dirty="0">
                <a:latin typeface="Times New Roman" panose="02020603050405020304" pitchFamily="18" charset="0"/>
              </a:rPr>
              <a:t>&gt;AND&lt;</a:t>
            </a:r>
            <a:r>
              <a:rPr lang="zh-CN" altLang="en-US" sz="2500" b="1" dirty="0">
                <a:latin typeface="Times New Roman" panose="02020603050405020304" pitchFamily="18" charset="0"/>
              </a:rPr>
              <a:t>简单条件</a:t>
            </a:r>
            <a:r>
              <a:rPr lang="en-US" altLang="zh-CN" sz="2500" b="1" dirty="0">
                <a:latin typeface="Times New Roman" panose="02020603050405020304" pitchFamily="18" charset="0"/>
              </a:rPr>
              <a:t>&gt;[AND&lt;</a:t>
            </a:r>
            <a:r>
              <a:rPr lang="zh-CN" altLang="en-US" sz="2500" b="1" dirty="0">
                <a:latin typeface="Times New Roman" panose="02020603050405020304" pitchFamily="18" charset="0"/>
              </a:rPr>
              <a:t>简单条件</a:t>
            </a:r>
            <a:r>
              <a:rPr lang="en-US" altLang="zh-CN" sz="2500" b="1" dirty="0">
                <a:latin typeface="Times New Roman" panose="02020603050405020304" pitchFamily="18" charset="0"/>
              </a:rPr>
              <a:t>&gt;</a:t>
            </a:r>
            <a:r>
              <a:rPr lang="en-US" altLang="zh-CN" sz="3200" b="1" baseline="22000" dirty="0">
                <a:latin typeface="Times New Roman" panose="02020603050405020304" pitchFamily="18" charset="0"/>
              </a:rPr>
              <a:t>…</a:t>
            </a:r>
          </a:p>
          <a:p>
            <a:pPr algn="just" eaLnBrk="1" hangingPunct="1">
              <a:spcBef>
                <a:spcPct val="20000"/>
              </a:spcBef>
            </a:pPr>
            <a:r>
              <a:rPr lang="en-US" altLang="zh-CN" sz="2500" b="1" dirty="0">
                <a:latin typeface="Times New Roman" panose="02020603050405020304" pitchFamily="18" charset="0"/>
              </a:rPr>
              <a:t>                          |&lt;</a:t>
            </a:r>
            <a:r>
              <a:rPr lang="zh-CN" altLang="en-US" sz="2500" b="1" dirty="0">
                <a:latin typeface="Times New Roman" panose="02020603050405020304" pitchFamily="18" charset="0"/>
              </a:rPr>
              <a:t>简单条件</a:t>
            </a:r>
            <a:r>
              <a:rPr lang="en-US" altLang="zh-CN" sz="2500" b="1" dirty="0">
                <a:latin typeface="Times New Roman" panose="02020603050405020304" pitchFamily="18" charset="0"/>
              </a:rPr>
              <a:t>&gt;OR&lt;</a:t>
            </a:r>
            <a:r>
              <a:rPr lang="zh-CN" altLang="en-US" sz="2500" b="1" dirty="0">
                <a:latin typeface="Times New Roman" panose="02020603050405020304" pitchFamily="18" charset="0"/>
              </a:rPr>
              <a:t>简单条件</a:t>
            </a:r>
            <a:r>
              <a:rPr lang="en-US" altLang="zh-CN" sz="2500" b="1" dirty="0">
                <a:latin typeface="Times New Roman" panose="02020603050405020304" pitchFamily="18" charset="0"/>
              </a:rPr>
              <a:t>&gt;[OR&lt;</a:t>
            </a:r>
            <a:r>
              <a:rPr lang="zh-CN" altLang="en-US" sz="2500" b="1" dirty="0">
                <a:latin typeface="Times New Roman" panose="02020603050405020304" pitchFamily="18" charset="0"/>
              </a:rPr>
              <a:t>简单条件</a:t>
            </a:r>
            <a:r>
              <a:rPr lang="en-US" altLang="zh-CN" sz="2500" b="1" dirty="0">
                <a:latin typeface="Times New Roman" panose="02020603050405020304" pitchFamily="18" charset="0"/>
              </a:rPr>
              <a:t>&gt;</a:t>
            </a:r>
            <a:r>
              <a:rPr lang="en-US" altLang="zh-CN" sz="3200" b="1" baseline="22000" dirty="0">
                <a:latin typeface="Times New Roman" panose="02020603050405020304" pitchFamily="18" charset="0"/>
              </a:rPr>
              <a:t>…</a:t>
            </a:r>
          </a:p>
          <a:p>
            <a:pPr algn="just" eaLnBrk="1" hangingPunct="1">
              <a:spcBef>
                <a:spcPct val="20000"/>
              </a:spcBef>
            </a:pPr>
            <a:r>
              <a:rPr lang="en-US" altLang="zh-CN" sz="2500" b="1" dirty="0">
                <a:latin typeface="Times New Roman" panose="02020603050405020304" pitchFamily="18" charset="0"/>
              </a:rPr>
              <a:t>&lt;</a:t>
            </a:r>
            <a:r>
              <a:rPr lang="zh-CN" altLang="en-US" sz="2500" b="1" dirty="0">
                <a:latin typeface="Times New Roman" panose="02020603050405020304" pitchFamily="18" charset="0"/>
              </a:rPr>
              <a:t>操  作</a:t>
            </a:r>
            <a:r>
              <a:rPr lang="en-US" altLang="zh-CN" sz="2500" b="1" dirty="0">
                <a:latin typeface="Times New Roman" panose="02020603050405020304" pitchFamily="18" charset="0"/>
              </a:rPr>
              <a:t>&gt;::=&lt;</a:t>
            </a:r>
            <a:r>
              <a:rPr lang="zh-CN" altLang="en-US" sz="2500" b="1" dirty="0">
                <a:latin typeface="Times New Roman" panose="02020603050405020304" pitchFamily="18" charset="0"/>
              </a:rPr>
              <a:t>操作名</a:t>
            </a:r>
            <a:r>
              <a:rPr lang="en-US" altLang="zh-CN" sz="2500" b="1" dirty="0">
                <a:latin typeface="Times New Roman" panose="02020603050405020304" pitchFamily="18" charset="0"/>
              </a:rPr>
              <a:t>&gt;[(&lt;</a:t>
            </a:r>
            <a:r>
              <a:rPr lang="zh-CN" altLang="en-US" sz="2500" b="1" dirty="0">
                <a:latin typeface="Times New Roman" panose="02020603050405020304" pitchFamily="18" charset="0"/>
              </a:rPr>
              <a:t>变元</a:t>
            </a:r>
            <a:r>
              <a:rPr lang="en-US" altLang="zh-CN" sz="2500" b="1" dirty="0">
                <a:latin typeface="Times New Roman" panose="02020603050405020304" pitchFamily="18" charset="0"/>
              </a:rPr>
              <a:t>&gt;</a:t>
            </a:r>
            <a:r>
              <a:rPr lang="zh-CN" altLang="en-US" sz="2500" b="1" dirty="0">
                <a:latin typeface="Times New Roman" panose="02020603050405020304" pitchFamily="18" charset="0"/>
              </a:rPr>
              <a:t>，</a:t>
            </a:r>
            <a:r>
              <a:rPr lang="en-US" altLang="zh-CN" sz="3200" b="1" baseline="22000" dirty="0">
                <a:latin typeface="Times New Roman" panose="02020603050405020304" pitchFamily="18" charset="0"/>
              </a:rPr>
              <a:t>…</a:t>
            </a:r>
            <a:r>
              <a:rPr lang="en-US" altLang="zh-CN" sz="2500" b="1" dirty="0">
                <a:latin typeface="Times New Roman" panose="02020603050405020304" pitchFamily="18" charset="0"/>
              </a:rPr>
              <a:t>)]</a:t>
            </a:r>
          </a:p>
        </p:txBody>
      </p:sp>
      <p:sp>
        <p:nvSpPr>
          <p:cNvPr id="60422" name="文本框 247812"/>
          <p:cNvSpPr txBox="1"/>
          <p:nvPr/>
        </p:nvSpPr>
        <p:spPr>
          <a:xfrm>
            <a:off x="373063" y="5210175"/>
            <a:ext cx="8180387" cy="1117600"/>
          </a:xfrm>
          <a:prstGeom prst="rect">
            <a:avLst/>
          </a:prstGeom>
          <a:noFill/>
          <a:ln w="9525">
            <a:noFill/>
          </a:ln>
        </p:spPr>
        <p:txBody>
          <a:bodyPr>
            <a:spAutoFit/>
          </a:bodyPr>
          <a:lstStyle/>
          <a:p>
            <a:pPr eaLnBrk="1" hangingPunct="1">
              <a:lnSpc>
                <a:spcPct val="120000"/>
              </a:lnSpc>
            </a:pPr>
            <a:r>
              <a:rPr lang="zh-CN" altLang="en-US" sz="2800" b="1" dirty="0">
                <a:solidFill>
                  <a:srgbClr val="0000FF"/>
                </a:solidFill>
                <a:latin typeface="宋体" panose="02010600030101010101" pitchFamily="2" charset="-122"/>
              </a:rPr>
              <a:t>符号</a:t>
            </a:r>
            <a:r>
              <a:rPr lang="zh-CN" altLang="en-US" sz="2800" b="1" dirty="0">
                <a:solidFill>
                  <a:srgbClr val="0000FF"/>
                </a:solidFill>
                <a:latin typeface="Times New Roman" panose="02020603050405020304" pitchFamily="18" charset="0"/>
              </a:rPr>
              <a:t>“</a:t>
            </a:r>
            <a:r>
              <a:rPr lang="en-US" altLang="zh-CN" sz="2800" b="1" dirty="0">
                <a:solidFill>
                  <a:srgbClr val="0000FF"/>
                </a:solidFill>
                <a:latin typeface="宋体" panose="02010600030101010101" pitchFamily="2" charset="-122"/>
              </a:rPr>
              <a:t>::</a:t>
            </a:r>
            <a:r>
              <a:rPr lang="en-US" altLang="zh-CN" sz="2800" b="1" dirty="0">
                <a:solidFill>
                  <a:srgbClr val="0000FF"/>
                </a:solidFill>
                <a:latin typeface="Times New Roman" panose="02020603050405020304" pitchFamily="18" charset="0"/>
              </a:rPr>
              <a:t>=”</a:t>
            </a:r>
            <a:r>
              <a:rPr lang="zh-CN" altLang="en-US" sz="2800" b="1" dirty="0">
                <a:solidFill>
                  <a:srgbClr val="0000FF"/>
                </a:solidFill>
                <a:latin typeface="宋体" panose="02010600030101010101" pitchFamily="2" charset="-122"/>
              </a:rPr>
              <a:t>表示</a:t>
            </a:r>
            <a:r>
              <a:rPr lang="zh-CN" altLang="en-US" sz="2800" b="1" dirty="0">
                <a:solidFill>
                  <a:srgbClr val="0000FF"/>
                </a:solidFill>
                <a:latin typeface="Times New Roman" panose="02020603050405020304" pitchFamily="18" charset="0"/>
              </a:rPr>
              <a:t>“</a:t>
            </a:r>
            <a:r>
              <a:rPr lang="zh-CN" altLang="en-US" sz="2800" b="1" dirty="0">
                <a:solidFill>
                  <a:srgbClr val="0000FF"/>
                </a:solidFill>
                <a:latin typeface="宋体" panose="02010600030101010101" pitchFamily="2" charset="-122"/>
              </a:rPr>
              <a:t>定义为</a:t>
            </a:r>
            <a:r>
              <a:rPr lang="zh-CN" altLang="en-US" sz="2800" b="1" dirty="0">
                <a:solidFill>
                  <a:srgbClr val="0000FF"/>
                </a:solidFill>
                <a:latin typeface="Times New Roman" panose="02020603050405020304" pitchFamily="18" charset="0"/>
              </a:rPr>
              <a:t>”</a:t>
            </a:r>
            <a:r>
              <a:rPr lang="zh-CN" altLang="en-US" sz="2800" b="1" dirty="0">
                <a:solidFill>
                  <a:srgbClr val="0000FF"/>
                </a:solidFill>
                <a:latin typeface="宋体" panose="02010600030101010101" pitchFamily="2" charset="-122"/>
              </a:rPr>
              <a:t>；符号</a:t>
            </a:r>
            <a:r>
              <a:rPr lang="zh-CN" altLang="en-US" sz="2800" b="1" dirty="0">
                <a:solidFill>
                  <a:srgbClr val="0000FF"/>
                </a:solidFill>
                <a:latin typeface="Times New Roman" panose="02020603050405020304" pitchFamily="18" charset="0"/>
              </a:rPr>
              <a:t>“</a:t>
            </a:r>
            <a:r>
              <a:rPr lang="en-US" altLang="zh-CN" sz="2800" b="1" dirty="0">
                <a:solidFill>
                  <a:srgbClr val="0000FF"/>
                </a:solidFill>
                <a:latin typeface="宋体" panose="02010600030101010101" pitchFamily="2" charset="-122"/>
              </a:rPr>
              <a:t>|</a:t>
            </a:r>
            <a:r>
              <a:rPr lang="en-US" altLang="zh-CN" sz="2800" b="1" dirty="0">
                <a:solidFill>
                  <a:srgbClr val="0000FF"/>
                </a:solidFill>
                <a:latin typeface="Times New Roman" panose="02020603050405020304" pitchFamily="18" charset="0"/>
              </a:rPr>
              <a:t>”</a:t>
            </a:r>
            <a:r>
              <a:rPr lang="zh-CN" altLang="en-US" sz="2800" b="1" dirty="0">
                <a:solidFill>
                  <a:srgbClr val="0000FF"/>
                </a:solidFill>
                <a:latin typeface="宋体" panose="02010600030101010101" pitchFamily="2" charset="-122"/>
              </a:rPr>
              <a:t>表示</a:t>
            </a:r>
            <a:r>
              <a:rPr lang="zh-CN" altLang="en-US" sz="2800" b="1" dirty="0">
                <a:solidFill>
                  <a:srgbClr val="0000FF"/>
                </a:solidFill>
                <a:latin typeface="Times New Roman" panose="02020603050405020304" pitchFamily="18" charset="0"/>
              </a:rPr>
              <a:t>“</a:t>
            </a:r>
            <a:r>
              <a:rPr lang="zh-CN" altLang="en-US" sz="2800" b="1" dirty="0">
                <a:solidFill>
                  <a:srgbClr val="0000FF"/>
                </a:solidFill>
                <a:latin typeface="宋体" panose="02010600030101010101" pitchFamily="2" charset="-122"/>
              </a:rPr>
              <a:t>或者是</a:t>
            </a:r>
            <a:r>
              <a:rPr lang="zh-CN" altLang="en-US" sz="2800" b="1" dirty="0">
                <a:solidFill>
                  <a:srgbClr val="0000FF"/>
                </a:solidFill>
                <a:latin typeface="Times New Roman" panose="02020603050405020304" pitchFamily="18" charset="0"/>
              </a:rPr>
              <a:t>”</a:t>
            </a:r>
            <a:r>
              <a:rPr lang="zh-CN" altLang="en-US" sz="2800" b="1" dirty="0">
                <a:solidFill>
                  <a:srgbClr val="0000FF"/>
                </a:solidFill>
                <a:latin typeface="宋体" panose="02010600030101010101" pitchFamily="2" charset="-122"/>
              </a:rPr>
              <a:t>；符号</a:t>
            </a:r>
            <a:r>
              <a:rPr lang="zh-CN" altLang="en-US" sz="2800" b="1" dirty="0">
                <a:solidFill>
                  <a:srgbClr val="0000FF"/>
                </a:solidFill>
                <a:latin typeface="Times New Roman" panose="02020603050405020304" pitchFamily="18" charset="0"/>
              </a:rPr>
              <a:t>“</a:t>
            </a:r>
            <a:r>
              <a:rPr lang="en-US" altLang="zh-CN" sz="2800" b="1" dirty="0">
                <a:solidFill>
                  <a:srgbClr val="0000FF"/>
                </a:solidFill>
                <a:latin typeface="宋体" panose="02010600030101010101" pitchFamily="2" charset="-122"/>
              </a:rPr>
              <a:t>[ ]</a:t>
            </a:r>
            <a:r>
              <a:rPr lang="en-US" altLang="zh-CN" sz="2800" b="1" dirty="0">
                <a:solidFill>
                  <a:srgbClr val="0000FF"/>
                </a:solidFill>
                <a:latin typeface="Times New Roman" panose="02020603050405020304" pitchFamily="18" charset="0"/>
              </a:rPr>
              <a:t>”</a:t>
            </a:r>
            <a:r>
              <a:rPr lang="zh-CN" altLang="en-US" sz="2800" b="1" dirty="0">
                <a:solidFill>
                  <a:srgbClr val="0000FF"/>
                </a:solidFill>
                <a:latin typeface="宋体" panose="02010600030101010101" pitchFamily="2" charset="-122"/>
              </a:rPr>
              <a:t>表示</a:t>
            </a:r>
            <a:r>
              <a:rPr lang="zh-CN" altLang="en-US" sz="2800" b="1" dirty="0">
                <a:solidFill>
                  <a:srgbClr val="0000FF"/>
                </a:solidFill>
                <a:latin typeface="Times New Roman" panose="02020603050405020304" pitchFamily="18" charset="0"/>
              </a:rPr>
              <a:t>“</a:t>
            </a:r>
            <a:r>
              <a:rPr lang="zh-CN" altLang="en-US" sz="2800" b="1" dirty="0">
                <a:solidFill>
                  <a:srgbClr val="0000FF"/>
                </a:solidFill>
                <a:latin typeface="宋体" panose="02010600030101010101" pitchFamily="2" charset="-122"/>
              </a:rPr>
              <a:t>可缺省</a:t>
            </a:r>
            <a:r>
              <a:rPr lang="zh-CN" altLang="en-US" sz="2800" b="1" dirty="0">
                <a:solidFill>
                  <a:srgbClr val="0000FF"/>
                </a:solidFill>
                <a:latin typeface="Times New Roman" panose="02020603050405020304" pitchFamily="18" charset="0"/>
              </a:rPr>
              <a:t>”</a:t>
            </a:r>
            <a:r>
              <a:rPr lang="zh-CN" altLang="en-US" sz="2800" b="1" dirty="0">
                <a:solidFill>
                  <a:srgbClr val="0000FF"/>
                </a:solidFill>
                <a:latin typeface="宋体" panose="02010600030101010101" pitchFamily="2" charset="-122"/>
              </a:rPr>
              <a:t>。</a:t>
            </a:r>
            <a:r>
              <a:rPr lang="zh-CN" altLang="en-US" sz="2800" dirty="0">
                <a:solidFill>
                  <a:srgbClr val="0000FF"/>
                </a:solidFill>
                <a:latin typeface="Arial" panose="020B0604020202020204" pitchFamily="34" charset="0"/>
              </a:rPr>
              <a:t> </a:t>
            </a:r>
          </a:p>
        </p:txBody>
      </p:sp>
      <p:graphicFrame>
        <p:nvGraphicFramePr>
          <p:cNvPr id="60423" name="对象 247813"/>
          <p:cNvGraphicFramePr/>
          <p:nvPr/>
        </p:nvGraphicFramePr>
        <p:xfrm>
          <a:off x="2819400" y="2279650"/>
          <a:ext cx="434975" cy="311150"/>
        </p:xfrm>
        <a:graphic>
          <a:graphicData uri="http://schemas.openxmlformats.org/presentationml/2006/ole">
            <mc:AlternateContent xmlns:mc="http://schemas.openxmlformats.org/markup-compatibility/2006">
              <mc:Choice xmlns:v="urn:schemas-microsoft-com:vml" Requires="v">
                <p:oleObj spid="_x0000_s12313" r:id="rId3" imgW="190500" imgH="139700" progId="Equation.3">
                  <p:embed/>
                </p:oleObj>
              </mc:Choice>
              <mc:Fallback>
                <p:oleObj r:id="rId3" imgW="190500" imgH="139700" progId="Equation.3">
                  <p:embed/>
                  <p:pic>
                    <p:nvPicPr>
                      <p:cNvPr id="0" name="图片 3108"/>
                      <p:cNvPicPr/>
                      <p:nvPr/>
                    </p:nvPicPr>
                    <p:blipFill>
                      <a:blip r:embed="rId4"/>
                      <a:stretch>
                        <a:fillRect/>
                      </a:stretch>
                    </p:blipFill>
                    <p:spPr>
                      <a:xfrm>
                        <a:off x="2819400" y="2279650"/>
                        <a:ext cx="434975" cy="31115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77</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61443" name="标题 248833"/>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产生式系统</a:t>
            </a:r>
          </a:p>
        </p:txBody>
      </p:sp>
      <p:sp>
        <p:nvSpPr>
          <p:cNvPr id="61444" name="矩形 248834"/>
          <p:cNvSpPr>
            <a:spLocks noChangeAspect="1" noTextEdit="1"/>
          </p:cNvSpPr>
          <p:nvPr/>
        </p:nvSpPr>
        <p:spPr>
          <a:xfrm>
            <a:off x="628650" y="1662113"/>
            <a:ext cx="8115300" cy="4564062"/>
          </a:xfrm>
          <a:prstGeom prst="rect">
            <a:avLst/>
          </a:prstGeom>
          <a:noFill/>
          <a:ln w="9525">
            <a:noFill/>
          </a:ln>
        </p:spPr>
        <p:txBody>
          <a:bodyPr/>
          <a:lstStyle/>
          <a:p>
            <a:endParaRPr lang="zh-CN" altLang="en-US"/>
          </a:p>
        </p:txBody>
      </p:sp>
      <p:sp>
        <p:nvSpPr>
          <p:cNvPr id="61445" name="矩形 248835"/>
          <p:cNvSpPr/>
          <p:nvPr/>
        </p:nvSpPr>
        <p:spPr>
          <a:xfrm>
            <a:off x="3200400" y="1673225"/>
            <a:ext cx="1841500" cy="569913"/>
          </a:xfrm>
          <a:prstGeom prst="rect">
            <a:avLst/>
          </a:prstGeom>
          <a:noFill/>
          <a:ln w="22225" cap="flat" cmpd="sng">
            <a:solidFill>
              <a:srgbClr val="000000"/>
            </a:solidFill>
            <a:prstDash val="solid"/>
            <a:miter/>
            <a:headEnd type="none" w="med" len="med"/>
            <a:tailEnd type="none" w="med" len="med"/>
          </a:ln>
        </p:spPr>
        <p:txBody>
          <a:bodyPr/>
          <a:lstStyle/>
          <a:p>
            <a:pPr eaLnBrk="1" hangingPunct="1"/>
            <a:endParaRPr lang="zh-CN" altLang="en-US" dirty="0">
              <a:latin typeface="Verdana" panose="020B0604030504040204" pitchFamily="34" charset="0"/>
            </a:endParaRPr>
          </a:p>
        </p:txBody>
      </p:sp>
      <p:sp>
        <p:nvSpPr>
          <p:cNvPr id="61446" name="矩形 248836"/>
          <p:cNvSpPr/>
          <p:nvPr/>
        </p:nvSpPr>
        <p:spPr>
          <a:xfrm>
            <a:off x="3384550" y="1673225"/>
            <a:ext cx="1474788" cy="684213"/>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61447" name="矩形 248837"/>
          <p:cNvSpPr/>
          <p:nvPr/>
        </p:nvSpPr>
        <p:spPr>
          <a:xfrm>
            <a:off x="3606800" y="1724025"/>
            <a:ext cx="381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rPr>
              <a:t>控</a:t>
            </a:r>
            <a:endParaRPr lang="zh-CN" altLang="en-US" dirty="0">
              <a:latin typeface="Arial" panose="020B0604020202020204" pitchFamily="34" charset="0"/>
            </a:endParaRPr>
          </a:p>
        </p:txBody>
      </p:sp>
      <p:sp>
        <p:nvSpPr>
          <p:cNvPr id="61448" name="矩形 248838"/>
          <p:cNvSpPr/>
          <p:nvPr/>
        </p:nvSpPr>
        <p:spPr>
          <a:xfrm>
            <a:off x="4249738" y="1709738"/>
            <a:ext cx="381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rPr>
              <a:t>制</a:t>
            </a:r>
            <a:endParaRPr lang="zh-CN" altLang="en-US" dirty="0">
              <a:latin typeface="Arial" panose="020B0604020202020204" pitchFamily="34" charset="0"/>
            </a:endParaRPr>
          </a:p>
        </p:txBody>
      </p:sp>
      <p:grpSp>
        <p:nvGrpSpPr>
          <p:cNvPr id="61449" name="组合 248839"/>
          <p:cNvGrpSpPr/>
          <p:nvPr/>
        </p:nvGrpSpPr>
        <p:grpSpPr>
          <a:xfrm>
            <a:off x="4000500" y="2238375"/>
            <a:ext cx="241300" cy="942975"/>
            <a:chOff x="2520" y="1419"/>
            <a:chExt cx="152" cy="594"/>
          </a:xfrm>
        </p:grpSpPr>
        <p:sp>
          <p:nvSpPr>
            <p:cNvPr id="61483" name="直接连接符 248840"/>
            <p:cNvSpPr/>
            <p:nvPr/>
          </p:nvSpPr>
          <p:spPr>
            <a:xfrm>
              <a:off x="2595" y="1419"/>
              <a:ext cx="1" cy="445"/>
            </a:xfrm>
            <a:prstGeom prst="line">
              <a:avLst/>
            </a:prstGeom>
            <a:ln w="22225" cap="flat" cmpd="sng">
              <a:solidFill>
                <a:srgbClr val="000000"/>
              </a:solidFill>
              <a:prstDash val="solid"/>
              <a:headEnd type="none" w="med" len="med"/>
              <a:tailEnd type="none" w="med" len="med"/>
            </a:ln>
          </p:spPr>
        </p:sp>
        <p:sp>
          <p:nvSpPr>
            <p:cNvPr id="61484" name="任意多边形 248841"/>
            <p:cNvSpPr/>
            <p:nvPr/>
          </p:nvSpPr>
          <p:spPr>
            <a:xfrm>
              <a:off x="2520" y="1859"/>
              <a:ext cx="152" cy="154"/>
            </a:xfrm>
            <a:custGeom>
              <a:avLst/>
              <a:gdLst/>
              <a:ahLst/>
              <a:cxnLst>
                <a:cxn ang="0">
                  <a:pos x="0" y="0"/>
                </a:cxn>
                <a:cxn ang="0">
                  <a:pos x="75" y="154"/>
                </a:cxn>
                <a:cxn ang="0">
                  <a:pos x="152" y="0"/>
                </a:cxn>
                <a:cxn ang="0">
                  <a:pos x="0" y="0"/>
                </a:cxn>
              </a:cxnLst>
              <a:rect l="0" t="0" r="0" b="0"/>
              <a:pathLst>
                <a:path w="152" h="154">
                  <a:moveTo>
                    <a:pt x="0" y="0"/>
                  </a:moveTo>
                  <a:lnTo>
                    <a:pt x="75" y="154"/>
                  </a:lnTo>
                  <a:lnTo>
                    <a:pt x="152" y="0"/>
                  </a:lnTo>
                  <a:lnTo>
                    <a:pt x="0" y="0"/>
                  </a:lnTo>
                  <a:close/>
                </a:path>
              </a:pathLst>
            </a:custGeom>
            <a:solidFill>
              <a:srgbClr val="000000">
                <a:alpha val="100000"/>
              </a:srgbClr>
            </a:solidFill>
            <a:ln w="9525">
              <a:noFill/>
            </a:ln>
          </p:spPr>
          <p:txBody>
            <a:bodyPr/>
            <a:lstStyle/>
            <a:p>
              <a:endParaRPr lang="zh-CN" altLang="en-US"/>
            </a:p>
          </p:txBody>
        </p:sp>
      </p:grpSp>
      <p:grpSp>
        <p:nvGrpSpPr>
          <p:cNvPr id="61450" name="组合 248842"/>
          <p:cNvGrpSpPr/>
          <p:nvPr/>
        </p:nvGrpSpPr>
        <p:grpSpPr>
          <a:xfrm>
            <a:off x="1547813" y="2051050"/>
            <a:ext cx="1652587" cy="1130300"/>
            <a:chOff x="975" y="1301"/>
            <a:chExt cx="1041" cy="712"/>
          </a:xfrm>
        </p:grpSpPr>
        <p:sp>
          <p:nvSpPr>
            <p:cNvPr id="61481" name="直接连接符 248843"/>
            <p:cNvSpPr/>
            <p:nvPr/>
          </p:nvSpPr>
          <p:spPr>
            <a:xfrm flipH="1">
              <a:off x="1095" y="1301"/>
              <a:ext cx="921" cy="633"/>
            </a:xfrm>
            <a:prstGeom prst="line">
              <a:avLst/>
            </a:prstGeom>
            <a:ln w="22225" cap="flat" cmpd="sng">
              <a:solidFill>
                <a:srgbClr val="000000"/>
              </a:solidFill>
              <a:prstDash val="solid"/>
              <a:headEnd type="none" w="med" len="med"/>
              <a:tailEnd type="none" w="med" len="med"/>
            </a:ln>
          </p:spPr>
        </p:sp>
        <p:sp>
          <p:nvSpPr>
            <p:cNvPr id="61482" name="任意多边形 248844"/>
            <p:cNvSpPr/>
            <p:nvPr/>
          </p:nvSpPr>
          <p:spPr>
            <a:xfrm>
              <a:off x="975" y="1864"/>
              <a:ext cx="169" cy="149"/>
            </a:xfrm>
            <a:custGeom>
              <a:avLst/>
              <a:gdLst/>
              <a:ahLst/>
              <a:cxnLst>
                <a:cxn ang="0">
                  <a:pos x="87" y="0"/>
                </a:cxn>
                <a:cxn ang="0">
                  <a:pos x="0" y="149"/>
                </a:cxn>
                <a:cxn ang="0">
                  <a:pos x="169" y="129"/>
                </a:cxn>
                <a:cxn ang="0">
                  <a:pos x="87" y="0"/>
                </a:cxn>
              </a:cxnLst>
              <a:rect l="0" t="0" r="0" b="0"/>
              <a:pathLst>
                <a:path w="169" h="149">
                  <a:moveTo>
                    <a:pt x="87" y="0"/>
                  </a:moveTo>
                  <a:lnTo>
                    <a:pt x="0" y="149"/>
                  </a:lnTo>
                  <a:lnTo>
                    <a:pt x="169" y="129"/>
                  </a:lnTo>
                  <a:lnTo>
                    <a:pt x="87" y="0"/>
                  </a:lnTo>
                  <a:close/>
                </a:path>
              </a:pathLst>
            </a:custGeom>
            <a:solidFill>
              <a:srgbClr val="000000">
                <a:alpha val="100000"/>
              </a:srgbClr>
            </a:solidFill>
            <a:ln w="9525">
              <a:noFill/>
            </a:ln>
          </p:spPr>
          <p:txBody>
            <a:bodyPr/>
            <a:lstStyle/>
            <a:p>
              <a:endParaRPr lang="zh-CN" altLang="en-US"/>
            </a:p>
          </p:txBody>
        </p:sp>
      </p:grpSp>
      <p:grpSp>
        <p:nvGrpSpPr>
          <p:cNvPr id="61451" name="组合 248845"/>
          <p:cNvGrpSpPr/>
          <p:nvPr/>
        </p:nvGrpSpPr>
        <p:grpSpPr>
          <a:xfrm>
            <a:off x="5038725" y="2051050"/>
            <a:ext cx="2020888" cy="1130300"/>
            <a:chOff x="3174" y="1301"/>
            <a:chExt cx="1273" cy="712"/>
          </a:xfrm>
        </p:grpSpPr>
        <p:sp>
          <p:nvSpPr>
            <p:cNvPr id="61479" name="直接连接符 248846"/>
            <p:cNvSpPr/>
            <p:nvPr/>
          </p:nvSpPr>
          <p:spPr>
            <a:xfrm>
              <a:off x="3174" y="1301"/>
              <a:ext cx="1148" cy="642"/>
            </a:xfrm>
            <a:prstGeom prst="line">
              <a:avLst/>
            </a:prstGeom>
            <a:ln w="22225" cap="flat" cmpd="sng">
              <a:solidFill>
                <a:srgbClr val="000000"/>
              </a:solidFill>
              <a:prstDash val="solid"/>
              <a:headEnd type="none" w="med" len="med"/>
              <a:tailEnd type="none" w="med" len="med"/>
            </a:ln>
          </p:spPr>
        </p:sp>
        <p:sp>
          <p:nvSpPr>
            <p:cNvPr id="61480" name="任意多边形 248847"/>
            <p:cNvSpPr/>
            <p:nvPr/>
          </p:nvSpPr>
          <p:spPr>
            <a:xfrm>
              <a:off x="4278" y="1869"/>
              <a:ext cx="169" cy="144"/>
            </a:xfrm>
            <a:custGeom>
              <a:avLst/>
              <a:gdLst/>
              <a:ahLst/>
              <a:cxnLst>
                <a:cxn ang="0">
                  <a:pos x="0" y="136"/>
                </a:cxn>
                <a:cxn ang="0">
                  <a:pos x="169" y="144"/>
                </a:cxn>
                <a:cxn ang="0">
                  <a:pos x="75" y="0"/>
                </a:cxn>
                <a:cxn ang="0">
                  <a:pos x="0" y="136"/>
                </a:cxn>
              </a:cxnLst>
              <a:rect l="0" t="0" r="0" b="0"/>
              <a:pathLst>
                <a:path w="169" h="144">
                  <a:moveTo>
                    <a:pt x="0" y="136"/>
                  </a:moveTo>
                  <a:lnTo>
                    <a:pt x="169" y="144"/>
                  </a:lnTo>
                  <a:lnTo>
                    <a:pt x="75" y="0"/>
                  </a:lnTo>
                  <a:lnTo>
                    <a:pt x="0" y="136"/>
                  </a:lnTo>
                  <a:close/>
                </a:path>
              </a:pathLst>
            </a:custGeom>
            <a:solidFill>
              <a:srgbClr val="000000">
                <a:alpha val="100000"/>
              </a:srgbClr>
            </a:solidFill>
            <a:ln w="9525">
              <a:noFill/>
            </a:ln>
          </p:spPr>
          <p:txBody>
            <a:bodyPr/>
            <a:lstStyle/>
            <a:p>
              <a:endParaRPr lang="zh-CN" altLang="en-US"/>
            </a:p>
          </p:txBody>
        </p:sp>
      </p:grpSp>
      <p:sp>
        <p:nvSpPr>
          <p:cNvPr id="61452" name="矩形 248848"/>
          <p:cNvSpPr/>
          <p:nvPr/>
        </p:nvSpPr>
        <p:spPr>
          <a:xfrm>
            <a:off x="666750" y="3186113"/>
            <a:ext cx="1657350" cy="757237"/>
          </a:xfrm>
          <a:prstGeom prst="rect">
            <a:avLst/>
          </a:prstGeom>
          <a:noFill/>
          <a:ln w="22225" cap="flat" cmpd="sng">
            <a:solidFill>
              <a:srgbClr val="000000"/>
            </a:solidFill>
            <a:prstDash val="solid"/>
            <a:miter/>
            <a:headEnd type="none" w="med" len="med"/>
            <a:tailEnd type="none" w="med" len="med"/>
          </a:ln>
        </p:spPr>
        <p:txBody>
          <a:bodyPr/>
          <a:lstStyle/>
          <a:p>
            <a:pPr eaLnBrk="1" hangingPunct="1"/>
            <a:endParaRPr lang="zh-CN" altLang="en-US" dirty="0">
              <a:latin typeface="Verdana" panose="020B0604030504040204" pitchFamily="34" charset="0"/>
            </a:endParaRPr>
          </a:p>
        </p:txBody>
      </p:sp>
      <p:sp>
        <p:nvSpPr>
          <p:cNvPr id="61453" name="矩形 248849"/>
          <p:cNvSpPr/>
          <p:nvPr/>
        </p:nvSpPr>
        <p:spPr>
          <a:xfrm>
            <a:off x="628650" y="3224213"/>
            <a:ext cx="1695450" cy="682625"/>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61454" name="矩形 248850"/>
          <p:cNvSpPr/>
          <p:nvPr/>
        </p:nvSpPr>
        <p:spPr>
          <a:xfrm>
            <a:off x="850900" y="3297238"/>
            <a:ext cx="1143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rPr>
              <a:t>规则库</a:t>
            </a:r>
            <a:endParaRPr lang="zh-CN" altLang="en-US" dirty="0">
              <a:latin typeface="Arial" panose="020B0604020202020204" pitchFamily="34" charset="0"/>
            </a:endParaRPr>
          </a:p>
        </p:txBody>
      </p:sp>
      <p:sp>
        <p:nvSpPr>
          <p:cNvPr id="61455" name="矩形 248851"/>
          <p:cNvSpPr/>
          <p:nvPr/>
        </p:nvSpPr>
        <p:spPr>
          <a:xfrm>
            <a:off x="3240088" y="3171825"/>
            <a:ext cx="1657350" cy="757238"/>
          </a:xfrm>
          <a:prstGeom prst="rect">
            <a:avLst/>
          </a:prstGeom>
          <a:noFill/>
          <a:ln w="22225" cap="flat" cmpd="sng">
            <a:solidFill>
              <a:srgbClr val="000000"/>
            </a:solidFill>
            <a:prstDash val="solid"/>
            <a:miter/>
            <a:headEnd type="none" w="med" len="med"/>
            <a:tailEnd type="none" w="med" len="med"/>
          </a:ln>
        </p:spPr>
        <p:txBody>
          <a:bodyPr/>
          <a:lstStyle/>
          <a:p>
            <a:pPr eaLnBrk="1" hangingPunct="1"/>
            <a:endParaRPr lang="zh-CN" altLang="en-US" dirty="0">
              <a:latin typeface="Verdana" panose="020B0604030504040204" pitchFamily="34" charset="0"/>
            </a:endParaRPr>
          </a:p>
        </p:txBody>
      </p:sp>
      <p:sp>
        <p:nvSpPr>
          <p:cNvPr id="61456" name="矩形 248852"/>
          <p:cNvSpPr/>
          <p:nvPr/>
        </p:nvSpPr>
        <p:spPr>
          <a:xfrm>
            <a:off x="3200400" y="3238500"/>
            <a:ext cx="1697038" cy="682625"/>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61457" name="矩形 248853"/>
          <p:cNvSpPr/>
          <p:nvPr/>
        </p:nvSpPr>
        <p:spPr>
          <a:xfrm>
            <a:off x="3508375" y="3311525"/>
            <a:ext cx="1143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rPr>
              <a:t>推理机</a:t>
            </a:r>
            <a:endParaRPr lang="zh-CN" altLang="en-US" dirty="0">
              <a:latin typeface="Arial" panose="020B0604020202020204" pitchFamily="34" charset="0"/>
            </a:endParaRPr>
          </a:p>
        </p:txBody>
      </p:sp>
      <p:sp>
        <p:nvSpPr>
          <p:cNvPr id="61458" name="矩形 248854"/>
          <p:cNvSpPr/>
          <p:nvPr/>
        </p:nvSpPr>
        <p:spPr>
          <a:xfrm>
            <a:off x="5773738" y="3181350"/>
            <a:ext cx="2024062" cy="757238"/>
          </a:xfrm>
          <a:prstGeom prst="rect">
            <a:avLst/>
          </a:prstGeom>
          <a:noFill/>
          <a:ln w="22225" cap="flat" cmpd="sng">
            <a:solidFill>
              <a:srgbClr val="000000"/>
            </a:solidFill>
            <a:prstDash val="solid"/>
            <a:miter/>
            <a:headEnd type="none" w="med" len="med"/>
            <a:tailEnd type="none" w="med" len="med"/>
          </a:ln>
        </p:spPr>
        <p:txBody>
          <a:bodyPr/>
          <a:lstStyle/>
          <a:p>
            <a:pPr eaLnBrk="1" hangingPunct="1"/>
            <a:endParaRPr lang="zh-CN" altLang="en-US" dirty="0">
              <a:latin typeface="Verdana" panose="020B0604030504040204" pitchFamily="34" charset="0"/>
            </a:endParaRPr>
          </a:p>
        </p:txBody>
      </p:sp>
      <p:sp>
        <p:nvSpPr>
          <p:cNvPr id="61459" name="矩形 248855"/>
          <p:cNvSpPr/>
          <p:nvPr/>
        </p:nvSpPr>
        <p:spPr>
          <a:xfrm>
            <a:off x="5589588" y="3181350"/>
            <a:ext cx="3127375" cy="682625"/>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61460" name="矩形 248856"/>
          <p:cNvSpPr/>
          <p:nvPr/>
        </p:nvSpPr>
        <p:spPr>
          <a:xfrm>
            <a:off x="5868988" y="3311525"/>
            <a:ext cx="1905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rPr>
              <a:t>综合数据库</a:t>
            </a:r>
            <a:endParaRPr lang="zh-CN" altLang="en-US" dirty="0">
              <a:latin typeface="Arial" panose="020B0604020202020204" pitchFamily="34" charset="0"/>
            </a:endParaRPr>
          </a:p>
        </p:txBody>
      </p:sp>
      <p:grpSp>
        <p:nvGrpSpPr>
          <p:cNvPr id="61461" name="组合 248857"/>
          <p:cNvGrpSpPr/>
          <p:nvPr/>
        </p:nvGrpSpPr>
        <p:grpSpPr>
          <a:xfrm>
            <a:off x="2325688" y="3435350"/>
            <a:ext cx="917575" cy="247650"/>
            <a:chOff x="1438" y="2173"/>
            <a:chExt cx="578" cy="156"/>
          </a:xfrm>
        </p:grpSpPr>
        <p:sp>
          <p:nvSpPr>
            <p:cNvPr id="61477" name="直接连接符 248858"/>
            <p:cNvSpPr/>
            <p:nvPr/>
          </p:nvSpPr>
          <p:spPr>
            <a:xfrm>
              <a:off x="1438" y="2250"/>
              <a:ext cx="434" cy="1"/>
            </a:xfrm>
            <a:prstGeom prst="line">
              <a:avLst/>
            </a:prstGeom>
            <a:ln w="22225" cap="flat" cmpd="sng">
              <a:solidFill>
                <a:srgbClr val="000000"/>
              </a:solidFill>
              <a:prstDash val="solid"/>
              <a:headEnd type="none" w="med" len="med"/>
              <a:tailEnd type="none" w="med" len="med"/>
            </a:ln>
          </p:spPr>
        </p:sp>
        <p:sp>
          <p:nvSpPr>
            <p:cNvPr id="61478" name="任意多边形 248859"/>
            <p:cNvSpPr/>
            <p:nvPr/>
          </p:nvSpPr>
          <p:spPr>
            <a:xfrm>
              <a:off x="1867" y="2173"/>
              <a:ext cx="149" cy="156"/>
            </a:xfrm>
            <a:custGeom>
              <a:avLst/>
              <a:gdLst/>
              <a:ahLst/>
              <a:cxnLst>
                <a:cxn ang="0">
                  <a:pos x="0" y="156"/>
                </a:cxn>
                <a:cxn ang="0">
                  <a:pos x="149" y="77"/>
                </a:cxn>
                <a:cxn ang="0">
                  <a:pos x="0" y="0"/>
                </a:cxn>
                <a:cxn ang="0">
                  <a:pos x="0" y="156"/>
                </a:cxn>
              </a:cxnLst>
              <a:rect l="0" t="0" r="0" b="0"/>
              <a:pathLst>
                <a:path w="149" h="156">
                  <a:moveTo>
                    <a:pt x="0" y="156"/>
                  </a:moveTo>
                  <a:lnTo>
                    <a:pt x="149" y="77"/>
                  </a:lnTo>
                  <a:lnTo>
                    <a:pt x="0" y="0"/>
                  </a:lnTo>
                  <a:lnTo>
                    <a:pt x="0" y="156"/>
                  </a:lnTo>
                  <a:close/>
                </a:path>
              </a:pathLst>
            </a:custGeom>
            <a:solidFill>
              <a:srgbClr val="000000">
                <a:alpha val="100000"/>
              </a:srgbClr>
            </a:solidFill>
            <a:ln w="9525">
              <a:noFill/>
            </a:ln>
          </p:spPr>
          <p:txBody>
            <a:bodyPr/>
            <a:lstStyle/>
            <a:p>
              <a:endParaRPr lang="zh-CN" altLang="en-US"/>
            </a:p>
          </p:txBody>
        </p:sp>
      </p:grpSp>
      <p:sp>
        <p:nvSpPr>
          <p:cNvPr id="61462" name="直接连接符 248860"/>
          <p:cNvSpPr/>
          <p:nvPr/>
        </p:nvSpPr>
        <p:spPr>
          <a:xfrm>
            <a:off x="4119563" y="3933825"/>
            <a:ext cx="1587" cy="565150"/>
          </a:xfrm>
          <a:prstGeom prst="line">
            <a:avLst/>
          </a:prstGeom>
          <a:ln w="22225" cap="flat" cmpd="sng">
            <a:solidFill>
              <a:srgbClr val="000000"/>
            </a:solidFill>
            <a:prstDash val="solid"/>
            <a:headEnd type="none" w="med" len="med"/>
            <a:tailEnd type="none" w="med" len="med"/>
          </a:ln>
        </p:spPr>
      </p:sp>
      <p:sp>
        <p:nvSpPr>
          <p:cNvPr id="61463" name="直接连接符 248861"/>
          <p:cNvSpPr/>
          <p:nvPr/>
        </p:nvSpPr>
        <p:spPr>
          <a:xfrm>
            <a:off x="4119563" y="4498975"/>
            <a:ext cx="2573337" cy="1588"/>
          </a:xfrm>
          <a:prstGeom prst="line">
            <a:avLst/>
          </a:prstGeom>
          <a:ln w="22225" cap="flat" cmpd="sng">
            <a:solidFill>
              <a:srgbClr val="000000"/>
            </a:solidFill>
            <a:prstDash val="solid"/>
            <a:headEnd type="none" w="med" len="med"/>
            <a:tailEnd type="none" w="med" len="med"/>
          </a:ln>
        </p:spPr>
      </p:sp>
      <p:grpSp>
        <p:nvGrpSpPr>
          <p:cNvPr id="61464" name="组合 248862"/>
          <p:cNvGrpSpPr/>
          <p:nvPr/>
        </p:nvGrpSpPr>
        <p:grpSpPr>
          <a:xfrm>
            <a:off x="6573838" y="3933825"/>
            <a:ext cx="241300" cy="565150"/>
            <a:chOff x="4141" y="2487"/>
            <a:chExt cx="152" cy="356"/>
          </a:xfrm>
        </p:grpSpPr>
        <p:sp>
          <p:nvSpPr>
            <p:cNvPr id="61475" name="直接连接符 248863"/>
            <p:cNvSpPr/>
            <p:nvPr/>
          </p:nvSpPr>
          <p:spPr>
            <a:xfrm flipV="1">
              <a:off x="4216" y="2636"/>
              <a:ext cx="1" cy="207"/>
            </a:xfrm>
            <a:prstGeom prst="line">
              <a:avLst/>
            </a:prstGeom>
            <a:ln w="22225" cap="flat" cmpd="sng">
              <a:solidFill>
                <a:srgbClr val="000000"/>
              </a:solidFill>
              <a:prstDash val="solid"/>
              <a:headEnd type="none" w="med" len="med"/>
              <a:tailEnd type="none" w="med" len="med"/>
            </a:ln>
          </p:spPr>
        </p:sp>
        <p:sp>
          <p:nvSpPr>
            <p:cNvPr id="61476" name="任意多边形 248864"/>
            <p:cNvSpPr/>
            <p:nvPr/>
          </p:nvSpPr>
          <p:spPr>
            <a:xfrm>
              <a:off x="4141" y="2487"/>
              <a:ext cx="152" cy="156"/>
            </a:xfrm>
            <a:custGeom>
              <a:avLst/>
              <a:gdLst/>
              <a:ahLst/>
              <a:cxnLst>
                <a:cxn ang="0">
                  <a:pos x="152" y="156"/>
                </a:cxn>
                <a:cxn ang="0">
                  <a:pos x="75" y="0"/>
                </a:cxn>
                <a:cxn ang="0">
                  <a:pos x="0" y="156"/>
                </a:cxn>
                <a:cxn ang="0">
                  <a:pos x="152" y="156"/>
                </a:cxn>
              </a:cxnLst>
              <a:rect l="0" t="0" r="0" b="0"/>
              <a:pathLst>
                <a:path w="152" h="156">
                  <a:moveTo>
                    <a:pt x="152" y="156"/>
                  </a:moveTo>
                  <a:lnTo>
                    <a:pt x="75" y="0"/>
                  </a:lnTo>
                  <a:lnTo>
                    <a:pt x="0" y="156"/>
                  </a:lnTo>
                  <a:lnTo>
                    <a:pt x="152" y="156"/>
                  </a:lnTo>
                  <a:close/>
                </a:path>
              </a:pathLst>
            </a:custGeom>
            <a:solidFill>
              <a:srgbClr val="000000">
                <a:alpha val="100000"/>
              </a:srgbClr>
            </a:solidFill>
            <a:ln w="9525">
              <a:noFill/>
            </a:ln>
          </p:spPr>
          <p:txBody>
            <a:bodyPr/>
            <a:lstStyle/>
            <a:p>
              <a:endParaRPr lang="zh-CN" altLang="en-US"/>
            </a:p>
          </p:txBody>
        </p:sp>
      </p:grpSp>
      <p:grpSp>
        <p:nvGrpSpPr>
          <p:cNvPr id="61465" name="组合 248865"/>
          <p:cNvGrpSpPr/>
          <p:nvPr/>
        </p:nvGrpSpPr>
        <p:grpSpPr>
          <a:xfrm>
            <a:off x="4868863" y="3435350"/>
            <a:ext cx="919162" cy="247650"/>
            <a:chOff x="3058" y="2173"/>
            <a:chExt cx="579" cy="156"/>
          </a:xfrm>
        </p:grpSpPr>
        <p:sp>
          <p:nvSpPr>
            <p:cNvPr id="61473" name="直接连接符 248866"/>
            <p:cNvSpPr/>
            <p:nvPr/>
          </p:nvSpPr>
          <p:spPr>
            <a:xfrm flipH="1">
              <a:off x="3203" y="2250"/>
              <a:ext cx="434" cy="1"/>
            </a:xfrm>
            <a:prstGeom prst="line">
              <a:avLst/>
            </a:prstGeom>
            <a:ln w="22225" cap="flat" cmpd="sng">
              <a:solidFill>
                <a:srgbClr val="000000"/>
              </a:solidFill>
              <a:prstDash val="solid"/>
              <a:headEnd type="none" w="med" len="med"/>
              <a:tailEnd type="none" w="med" len="med"/>
            </a:ln>
          </p:spPr>
        </p:sp>
        <p:sp>
          <p:nvSpPr>
            <p:cNvPr id="61474" name="任意多边形 248867"/>
            <p:cNvSpPr/>
            <p:nvPr/>
          </p:nvSpPr>
          <p:spPr>
            <a:xfrm>
              <a:off x="3058" y="2173"/>
              <a:ext cx="152" cy="156"/>
            </a:xfrm>
            <a:custGeom>
              <a:avLst/>
              <a:gdLst/>
              <a:ahLst/>
              <a:cxnLst>
                <a:cxn ang="0">
                  <a:pos x="152" y="0"/>
                </a:cxn>
                <a:cxn ang="0">
                  <a:pos x="0" y="77"/>
                </a:cxn>
                <a:cxn ang="0">
                  <a:pos x="152" y="156"/>
                </a:cxn>
                <a:cxn ang="0">
                  <a:pos x="152" y="0"/>
                </a:cxn>
              </a:cxnLst>
              <a:rect l="0" t="0" r="0" b="0"/>
              <a:pathLst>
                <a:path w="152" h="156">
                  <a:moveTo>
                    <a:pt x="152" y="0"/>
                  </a:moveTo>
                  <a:lnTo>
                    <a:pt x="0" y="77"/>
                  </a:lnTo>
                  <a:lnTo>
                    <a:pt x="152" y="156"/>
                  </a:lnTo>
                  <a:lnTo>
                    <a:pt x="152" y="0"/>
                  </a:lnTo>
                  <a:close/>
                </a:path>
              </a:pathLst>
            </a:custGeom>
            <a:solidFill>
              <a:srgbClr val="000000">
                <a:alpha val="100000"/>
              </a:srgbClr>
            </a:solidFill>
            <a:ln w="9525">
              <a:noFill/>
            </a:ln>
          </p:spPr>
          <p:txBody>
            <a:bodyPr/>
            <a:lstStyle/>
            <a:p>
              <a:endParaRPr lang="zh-CN" altLang="en-US"/>
            </a:p>
          </p:txBody>
        </p:sp>
      </p:grpSp>
      <p:sp>
        <p:nvSpPr>
          <p:cNvPr id="61466" name="矩形 248868"/>
          <p:cNvSpPr/>
          <p:nvPr/>
        </p:nvSpPr>
        <p:spPr>
          <a:xfrm>
            <a:off x="628650" y="5064125"/>
            <a:ext cx="447675" cy="1135063"/>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61467" name="矩形 248869"/>
          <p:cNvSpPr/>
          <p:nvPr/>
        </p:nvSpPr>
        <p:spPr>
          <a:xfrm>
            <a:off x="1730375" y="5441950"/>
            <a:ext cx="4981575" cy="682625"/>
          </a:xfrm>
          <a:prstGeom prst="rect">
            <a:avLst/>
          </a:prstGeom>
          <a:noFill/>
          <a:ln w="9525">
            <a:noFill/>
          </a:ln>
        </p:spPr>
        <p:txBody>
          <a:bodyPr/>
          <a:lstStyle/>
          <a:p>
            <a:pPr eaLnBrk="1" hangingPunct="1"/>
            <a:endParaRPr lang="zh-CN" altLang="en-US" dirty="0">
              <a:latin typeface="Verdana" panose="020B0604030504040204" pitchFamily="34" charset="0"/>
            </a:endParaRPr>
          </a:p>
        </p:txBody>
      </p:sp>
      <p:sp>
        <p:nvSpPr>
          <p:cNvPr id="61468" name="矩形 248870"/>
          <p:cNvSpPr/>
          <p:nvPr/>
        </p:nvSpPr>
        <p:spPr>
          <a:xfrm>
            <a:off x="1952625" y="5591175"/>
            <a:ext cx="1588" cy="274638"/>
          </a:xfrm>
          <a:prstGeom prst="rect">
            <a:avLst/>
          </a:prstGeom>
          <a:noFill/>
          <a:ln w="9525">
            <a:noFill/>
          </a:ln>
        </p:spPr>
        <p:txBody>
          <a:bodyPr wrap="none" lIns="0" tIns="0" rIns="0" bIns="0">
            <a:spAutoFit/>
          </a:bodyPr>
          <a:lstStyle/>
          <a:p>
            <a:pPr eaLnBrk="1" hangingPunct="1"/>
            <a:endParaRPr lang="zh-CN" altLang="zh-CN" dirty="0">
              <a:latin typeface="Arial" panose="020B0604020202020204" pitchFamily="34" charset="0"/>
            </a:endParaRPr>
          </a:p>
        </p:txBody>
      </p:sp>
      <p:sp>
        <p:nvSpPr>
          <p:cNvPr id="61469" name="矩形 248871"/>
          <p:cNvSpPr/>
          <p:nvPr/>
        </p:nvSpPr>
        <p:spPr>
          <a:xfrm>
            <a:off x="2320925" y="5578475"/>
            <a:ext cx="1588" cy="274638"/>
          </a:xfrm>
          <a:prstGeom prst="rect">
            <a:avLst/>
          </a:prstGeom>
          <a:noFill/>
          <a:ln w="9525">
            <a:noFill/>
          </a:ln>
        </p:spPr>
        <p:txBody>
          <a:bodyPr wrap="none" lIns="0" tIns="0" rIns="0" bIns="0">
            <a:spAutoFit/>
          </a:bodyPr>
          <a:lstStyle/>
          <a:p>
            <a:pPr eaLnBrk="1" hangingPunct="1"/>
            <a:endParaRPr lang="zh-CN" altLang="zh-CN" dirty="0">
              <a:latin typeface="Arial" panose="020B0604020202020204" pitchFamily="34" charset="0"/>
            </a:endParaRPr>
          </a:p>
        </p:txBody>
      </p:sp>
      <p:sp>
        <p:nvSpPr>
          <p:cNvPr id="61470" name="矩形 248872"/>
          <p:cNvSpPr/>
          <p:nvPr/>
        </p:nvSpPr>
        <p:spPr>
          <a:xfrm>
            <a:off x="2505075" y="5578475"/>
            <a:ext cx="1588" cy="274638"/>
          </a:xfrm>
          <a:prstGeom prst="rect">
            <a:avLst/>
          </a:prstGeom>
          <a:noFill/>
          <a:ln w="9525">
            <a:noFill/>
          </a:ln>
        </p:spPr>
        <p:txBody>
          <a:bodyPr wrap="none" lIns="0" tIns="0" rIns="0" bIns="0">
            <a:spAutoFit/>
          </a:bodyPr>
          <a:lstStyle/>
          <a:p>
            <a:pPr eaLnBrk="1" hangingPunct="1"/>
            <a:endParaRPr lang="zh-CN" altLang="zh-CN" dirty="0">
              <a:latin typeface="Arial" panose="020B0604020202020204" pitchFamily="34" charset="0"/>
            </a:endParaRPr>
          </a:p>
        </p:txBody>
      </p:sp>
      <p:sp>
        <p:nvSpPr>
          <p:cNvPr id="61471" name="矩形 248873"/>
          <p:cNvSpPr/>
          <p:nvPr/>
        </p:nvSpPr>
        <p:spPr>
          <a:xfrm>
            <a:off x="2627313" y="5578475"/>
            <a:ext cx="1587" cy="274638"/>
          </a:xfrm>
          <a:prstGeom prst="rect">
            <a:avLst/>
          </a:prstGeom>
          <a:noFill/>
          <a:ln w="9525">
            <a:noFill/>
          </a:ln>
        </p:spPr>
        <p:txBody>
          <a:bodyPr wrap="none" lIns="0" tIns="0" rIns="0" bIns="0">
            <a:spAutoFit/>
          </a:bodyPr>
          <a:lstStyle/>
          <a:p>
            <a:pPr eaLnBrk="1" hangingPunct="1"/>
            <a:endParaRPr lang="zh-CN" altLang="zh-CN" dirty="0">
              <a:latin typeface="Arial" panose="020B0604020202020204" pitchFamily="34" charset="0"/>
            </a:endParaRPr>
          </a:p>
        </p:txBody>
      </p:sp>
      <p:sp>
        <p:nvSpPr>
          <p:cNvPr id="61472" name="矩形 248874"/>
          <p:cNvSpPr/>
          <p:nvPr/>
        </p:nvSpPr>
        <p:spPr>
          <a:xfrm>
            <a:off x="2581275" y="5033963"/>
            <a:ext cx="3810000" cy="457200"/>
          </a:xfrm>
          <a:prstGeom prst="rect">
            <a:avLst/>
          </a:prstGeom>
          <a:noFill/>
          <a:ln w="9525">
            <a:noFill/>
          </a:ln>
        </p:spPr>
        <p:txBody>
          <a:bodyPr wrap="none" lIns="0" tIns="0" rIns="0" bIns="0">
            <a:spAutoFit/>
          </a:bodyPr>
          <a:lstStyle/>
          <a:p>
            <a:pPr eaLnBrk="1" hangingPunct="1"/>
            <a:r>
              <a:rPr lang="zh-CN" altLang="en-US" sz="3000" dirty="0">
                <a:solidFill>
                  <a:srgbClr val="000000"/>
                </a:solidFill>
                <a:latin typeface="宋体" panose="02010600030101010101" pitchFamily="2" charset="-122"/>
              </a:rPr>
              <a:t>产生式系统的基本结构</a:t>
            </a:r>
            <a:endParaRPr lang="zh-CN" altLang="en-US" dirty="0">
              <a:latin typeface="Arial" panose="020B0604020202020204" pitchFamily="34" charset="0"/>
            </a:endParaRPr>
          </a:p>
        </p:txBody>
      </p:sp>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78</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62467" name="标题 249857"/>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产生式系统</a:t>
            </a:r>
          </a:p>
        </p:txBody>
      </p:sp>
      <p:sp>
        <p:nvSpPr>
          <p:cNvPr id="62468" name="矩形 249858"/>
          <p:cNvSpPr/>
          <p:nvPr/>
        </p:nvSpPr>
        <p:spPr>
          <a:xfrm>
            <a:off x="352425" y="971550"/>
            <a:ext cx="1700213" cy="519113"/>
          </a:xfrm>
          <a:prstGeom prst="rect">
            <a:avLst/>
          </a:prstGeom>
          <a:noFill/>
          <a:ln w="9525">
            <a:noFill/>
          </a:ln>
        </p:spPr>
        <p:txBody>
          <a:bodyPr wrap="none">
            <a:spAutoFit/>
          </a:bodyPr>
          <a:lstStyle/>
          <a:p>
            <a:pPr marL="342900" indent="-342900" eaLnBrk="1" hangingPunct="1">
              <a:spcBef>
                <a:spcPct val="20000"/>
              </a:spcBef>
              <a:buClr>
                <a:schemeClr val="tx1"/>
              </a:buClr>
              <a:buFont typeface="Wingdings" panose="05000000000000000000" pitchFamily="2" charset="2"/>
            </a:pPr>
            <a:r>
              <a:rPr lang="en-US" altLang="zh-CN" sz="2800" b="1" dirty="0">
                <a:latin typeface="Times New Roman" panose="02020603050405020304" pitchFamily="18" charset="0"/>
              </a:rPr>
              <a:t>1.  </a:t>
            </a:r>
            <a:r>
              <a:rPr lang="zh-CN" altLang="en-US" sz="2800" b="1" dirty="0">
                <a:latin typeface="Times New Roman" panose="02020603050405020304" pitchFamily="18" charset="0"/>
              </a:rPr>
              <a:t>规则库</a:t>
            </a:r>
          </a:p>
        </p:txBody>
      </p:sp>
      <p:sp>
        <p:nvSpPr>
          <p:cNvPr id="62469" name="矩形 249859"/>
          <p:cNvSpPr/>
          <p:nvPr/>
        </p:nvSpPr>
        <p:spPr>
          <a:xfrm>
            <a:off x="358775" y="2457450"/>
            <a:ext cx="5060950" cy="527050"/>
          </a:xfrm>
          <a:prstGeom prst="rect">
            <a:avLst/>
          </a:prstGeom>
          <a:noFill/>
          <a:ln w="9525">
            <a:noFill/>
          </a:ln>
        </p:spPr>
        <p:txBody>
          <a:bodyPr wrap="none">
            <a:spAutoFit/>
          </a:bodyPr>
          <a:lstStyle/>
          <a:p>
            <a:pPr marL="342900" indent="-342900" eaLnBrk="1" hangingPunct="1">
              <a:lnSpc>
                <a:spcPct val="110000"/>
              </a:lnSpc>
              <a:spcBef>
                <a:spcPct val="20000"/>
              </a:spcBef>
              <a:buClr>
                <a:schemeClr val="tx1"/>
              </a:buClr>
              <a:buFont typeface="Wingdings" panose="05000000000000000000" pitchFamily="2" charset="2"/>
            </a:pPr>
            <a:r>
              <a:rPr lang="en-US" altLang="zh-CN" sz="2800" b="1" dirty="0">
                <a:latin typeface="Times New Roman" panose="02020603050405020304" pitchFamily="18" charset="0"/>
              </a:rPr>
              <a:t>2.  </a:t>
            </a:r>
            <a:r>
              <a:rPr lang="zh-CN" altLang="en-US" sz="2800" b="1" dirty="0">
                <a:latin typeface="Times New Roman" panose="02020603050405020304" pitchFamily="18" charset="0"/>
              </a:rPr>
              <a:t>综合数据库</a:t>
            </a:r>
            <a:r>
              <a:rPr lang="zh-CN" altLang="en-US" sz="2800" b="1" dirty="0">
                <a:latin typeface="Arial" panose="020B0604020202020204" pitchFamily="34" charset="0"/>
              </a:rPr>
              <a:t> （动态改变的）</a:t>
            </a:r>
          </a:p>
        </p:txBody>
      </p:sp>
      <p:sp>
        <p:nvSpPr>
          <p:cNvPr id="62470" name="矩形 249860"/>
          <p:cNvSpPr/>
          <p:nvPr/>
        </p:nvSpPr>
        <p:spPr>
          <a:xfrm>
            <a:off x="309563" y="1585913"/>
            <a:ext cx="8377237" cy="577850"/>
          </a:xfrm>
          <a:prstGeom prst="rect">
            <a:avLst/>
          </a:prstGeom>
          <a:gradFill rotWithShape="0">
            <a:gsLst>
              <a:gs pos="0">
                <a:srgbClr val="CCFFFF"/>
              </a:gs>
              <a:gs pos="100000">
                <a:srgbClr val="FFFFFF"/>
              </a:gs>
            </a:gsLst>
            <a:path path="rect">
              <a:fillToRect l="100000" b="100000"/>
            </a:path>
            <a:tileRect/>
          </a:gradFill>
          <a:ln w="9525" cap="flat" cmpd="sng">
            <a:solidFill>
              <a:srgbClr val="808080"/>
            </a:solidFill>
            <a:prstDash val="solid"/>
            <a:miter/>
            <a:headEnd type="none" w="med" len="med"/>
            <a:tailEnd type="none" w="med" len="med"/>
          </a:ln>
        </p:spPr>
        <p:txBody>
          <a:bodyPr>
            <a:spAutoFit/>
          </a:bodyPr>
          <a:lstStyle/>
          <a:p>
            <a:pPr eaLnBrk="1" hangingPunct="1">
              <a:lnSpc>
                <a:spcPct val="120000"/>
              </a:lnSpc>
              <a:spcBef>
                <a:spcPct val="20000"/>
              </a:spcBef>
              <a:buClr>
                <a:schemeClr val="accent2"/>
              </a:buClr>
              <a:buFont typeface="Wingdings" panose="05000000000000000000" pitchFamily="2" charset="2"/>
              <a:buChar char="§"/>
            </a:pPr>
            <a:r>
              <a:rPr lang="en-US" altLang="zh-CN" sz="2600" b="1" dirty="0">
                <a:latin typeface="宋体" panose="02010600030101010101" pitchFamily="2" charset="-122"/>
              </a:rPr>
              <a:t> </a:t>
            </a:r>
            <a:r>
              <a:rPr lang="zh-CN" altLang="en-US" sz="2600" b="1" dirty="0">
                <a:latin typeface="宋体" panose="02010600030101010101" pitchFamily="2" charset="-122"/>
              </a:rPr>
              <a:t>规则库</a:t>
            </a:r>
            <a:r>
              <a:rPr lang="en-US" altLang="zh-CN" sz="2600" b="1" dirty="0">
                <a:latin typeface="宋体" panose="02010600030101010101" pitchFamily="2" charset="-122"/>
              </a:rPr>
              <a:t>: </a:t>
            </a:r>
            <a:r>
              <a:rPr lang="zh-CN" altLang="en-US" sz="2600" dirty="0">
                <a:latin typeface="宋体" panose="02010600030101010101" pitchFamily="2" charset="-122"/>
              </a:rPr>
              <a:t>用于描述相应领域内知识的产生式集合。</a:t>
            </a:r>
            <a:r>
              <a:rPr lang="zh-CN" altLang="en-US" sz="2600" b="1" dirty="0">
                <a:latin typeface="Arial" panose="020B0604020202020204" pitchFamily="34" charset="0"/>
              </a:rPr>
              <a:t> </a:t>
            </a:r>
          </a:p>
        </p:txBody>
      </p:sp>
      <p:sp>
        <p:nvSpPr>
          <p:cNvPr id="62471" name="文本占位符 249861"/>
          <p:cNvSpPr>
            <a:spLocks noGrp="1"/>
          </p:cNvSpPr>
          <p:nvPr>
            <p:ph idx="1"/>
          </p:nvPr>
        </p:nvSpPr>
        <p:spPr>
          <a:xfrm>
            <a:off x="307975" y="3151188"/>
            <a:ext cx="8416925" cy="1060450"/>
          </a:xfrm>
          <a:gradFill rotWithShape="0">
            <a:gsLst>
              <a:gs pos="0">
                <a:srgbClr val="CCFFCC">
                  <a:alpha val="100000"/>
                </a:srgbClr>
              </a:gs>
              <a:gs pos="100000">
                <a:schemeClr val="bg1">
                  <a:alpha val="100000"/>
                </a:schemeClr>
              </a:gs>
            </a:gsLst>
            <a:path path="rect">
              <a:fillToRect l="100000" t="100000"/>
            </a:path>
            <a:tileRect/>
          </a:gradFill>
          <a:ln>
            <a:solidFill>
              <a:srgbClr val="808080">
                <a:alpha val="100000"/>
              </a:srgbClr>
            </a:solidFill>
            <a:miter lim="800000"/>
          </a:ln>
        </p:spPr>
        <p:txBody>
          <a:bodyPr vert="horz" wrap="square" lIns="91440" tIns="45720" rIns="91440" bIns="45720" anchor="t"/>
          <a:lstStyle/>
          <a:p>
            <a:pPr marL="0" indent="0" eaLnBrk="1" hangingPunct="1">
              <a:buFont typeface="Wingdings" panose="05000000000000000000" pitchFamily="2" charset="2"/>
              <a:buChar char="§"/>
            </a:pPr>
            <a:r>
              <a:rPr lang="en-US" altLang="zh-CN" sz="2600" dirty="0">
                <a:latin typeface="宋体" panose="02010600030101010101" pitchFamily="2" charset="-122"/>
              </a:rPr>
              <a:t> </a:t>
            </a:r>
            <a:r>
              <a:rPr lang="zh-CN" altLang="en-US" sz="2600" b="1" dirty="0">
                <a:latin typeface="宋体" panose="02010600030101010101" pitchFamily="2" charset="-122"/>
              </a:rPr>
              <a:t>综合数据库</a:t>
            </a:r>
            <a:r>
              <a:rPr lang="en-US" altLang="zh-CN" sz="2600" dirty="0">
                <a:latin typeface="宋体" panose="02010600030101010101" pitchFamily="2" charset="-122"/>
              </a:rPr>
              <a:t>(</a:t>
            </a:r>
            <a:r>
              <a:rPr lang="zh-CN" altLang="en-US" sz="2600" dirty="0">
                <a:latin typeface="宋体" panose="02010600030101010101" pitchFamily="2" charset="-122"/>
              </a:rPr>
              <a:t>事实库、上下文、黑板等</a:t>
            </a:r>
            <a:r>
              <a:rPr lang="en-US" altLang="zh-CN" sz="2600" dirty="0">
                <a:latin typeface="宋体" panose="02010600030101010101" pitchFamily="2" charset="-122"/>
              </a:rPr>
              <a:t>)</a:t>
            </a:r>
            <a:r>
              <a:rPr lang="zh-CN" altLang="en-US" sz="2600" dirty="0">
                <a:latin typeface="宋体" panose="02010600030101010101" pitchFamily="2" charset="-122"/>
              </a:rPr>
              <a:t>：一个用于存放问题求解过程中各种当前信息的数据结构。</a:t>
            </a:r>
            <a:r>
              <a:rPr lang="zh-CN" altLang="en-US" sz="2600" dirty="0"/>
              <a:t> </a:t>
            </a:r>
          </a:p>
        </p:txBody>
      </p:sp>
      <p:sp>
        <p:nvSpPr>
          <p:cNvPr id="62472" name="矩形 249862"/>
          <p:cNvSpPr/>
          <p:nvPr/>
        </p:nvSpPr>
        <p:spPr>
          <a:xfrm>
            <a:off x="339725" y="4438650"/>
            <a:ext cx="2246313" cy="561975"/>
          </a:xfrm>
          <a:prstGeom prst="rect">
            <a:avLst/>
          </a:prstGeom>
          <a:noFill/>
          <a:ln w="9525">
            <a:noFill/>
          </a:ln>
        </p:spPr>
        <p:txBody>
          <a:bodyPr wrap="none">
            <a:spAutoFit/>
          </a:bodyPr>
          <a:lstStyle/>
          <a:p>
            <a:pPr marL="342900" indent="-342900" eaLnBrk="1" hangingPunct="1">
              <a:lnSpc>
                <a:spcPct val="110000"/>
              </a:lnSpc>
              <a:spcBef>
                <a:spcPct val="20000"/>
              </a:spcBef>
              <a:buClr>
                <a:schemeClr val="tx1"/>
              </a:buClr>
              <a:buFont typeface="Wingdings" panose="05000000000000000000" pitchFamily="2" charset="2"/>
            </a:pPr>
            <a:r>
              <a:rPr lang="en-US" altLang="zh-CN" sz="2800" b="1" dirty="0">
                <a:latin typeface="Times New Roman" panose="02020603050405020304" pitchFamily="18" charset="0"/>
              </a:rPr>
              <a:t>3</a:t>
            </a:r>
            <a:r>
              <a:rPr lang="zh-CN" altLang="en-US" sz="2800" b="1" dirty="0">
                <a:latin typeface="Times New Roman" panose="02020603050405020304" pitchFamily="18" charset="0"/>
              </a:rPr>
              <a:t>．控制系统</a:t>
            </a:r>
            <a:r>
              <a:rPr lang="zh-CN" altLang="en-US" sz="2800" b="1" dirty="0">
                <a:latin typeface="Arial" panose="020B0604020202020204" pitchFamily="34" charset="0"/>
              </a:rPr>
              <a:t> </a:t>
            </a:r>
          </a:p>
        </p:txBody>
      </p:sp>
      <p:sp>
        <p:nvSpPr>
          <p:cNvPr id="62473" name="矩形 249863"/>
          <p:cNvSpPr/>
          <p:nvPr/>
        </p:nvSpPr>
        <p:spPr>
          <a:xfrm>
            <a:off x="346075" y="5132388"/>
            <a:ext cx="8416925" cy="1060450"/>
          </a:xfrm>
          <a:prstGeom prst="rect">
            <a:avLst/>
          </a:prstGeom>
          <a:gradFill rotWithShape="0">
            <a:gsLst>
              <a:gs pos="0">
                <a:srgbClr val="CCFFCC"/>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lstStyle/>
          <a:p>
            <a:pPr eaLnBrk="1" hangingPunct="1">
              <a:lnSpc>
                <a:spcPct val="120000"/>
              </a:lnSpc>
              <a:spcBef>
                <a:spcPct val="20000"/>
              </a:spcBef>
              <a:buClr>
                <a:schemeClr val="accent2"/>
              </a:buClr>
              <a:buFont typeface="Wingdings" panose="05000000000000000000" pitchFamily="2" charset="2"/>
              <a:buChar char="§"/>
            </a:pPr>
            <a:r>
              <a:rPr lang="en-US" altLang="zh-CN" sz="2600" dirty="0">
                <a:latin typeface="宋体" panose="02010600030101010101" pitchFamily="2" charset="-122"/>
              </a:rPr>
              <a:t> </a:t>
            </a:r>
            <a:r>
              <a:rPr lang="zh-CN" altLang="en-US" sz="2600" b="1" dirty="0">
                <a:latin typeface="宋体" panose="02010600030101010101" pitchFamily="2" charset="-122"/>
              </a:rPr>
              <a:t>控制系统</a:t>
            </a:r>
            <a:r>
              <a:rPr lang="zh-CN" altLang="en-US" sz="2600" dirty="0">
                <a:latin typeface="宋体" panose="02010600030101010101" pitchFamily="2" charset="-122"/>
              </a:rPr>
              <a:t>（推理机构）：由一组程序组成，负责整个产生式系统的运行，实现对问题的求解。 </a:t>
            </a:r>
          </a:p>
        </p:txBody>
      </p:sp>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79</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63491" name="标题 250881"/>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产生式系统</a:t>
            </a:r>
          </a:p>
        </p:txBody>
      </p:sp>
      <p:sp>
        <p:nvSpPr>
          <p:cNvPr id="63492" name="矩形 250882"/>
          <p:cNvSpPr/>
          <p:nvPr/>
        </p:nvSpPr>
        <p:spPr>
          <a:xfrm>
            <a:off x="196850" y="838200"/>
            <a:ext cx="3317875" cy="561975"/>
          </a:xfrm>
          <a:prstGeom prst="rect">
            <a:avLst/>
          </a:prstGeom>
          <a:noFill/>
          <a:ln w="9525">
            <a:noFill/>
          </a:ln>
        </p:spPr>
        <p:txBody>
          <a:bodyPr wrap="none">
            <a:spAutoFit/>
          </a:bodyPr>
          <a:lstStyle/>
          <a:p>
            <a:pPr marL="342900" indent="-342900" eaLnBrk="1" hangingPunct="1">
              <a:lnSpc>
                <a:spcPct val="110000"/>
              </a:lnSpc>
              <a:spcBef>
                <a:spcPct val="20000"/>
              </a:spcBef>
              <a:buClr>
                <a:schemeClr val="tx1"/>
              </a:buClr>
              <a:buFont typeface="Wingdings" panose="05000000000000000000" pitchFamily="2" charset="2"/>
            </a:pPr>
            <a:r>
              <a:rPr lang="en-US" altLang="zh-CN" sz="2800" b="1" dirty="0">
                <a:latin typeface="Times New Roman" panose="02020603050405020304" pitchFamily="18" charset="0"/>
              </a:rPr>
              <a:t>3</a:t>
            </a:r>
            <a:r>
              <a:rPr lang="zh-CN" altLang="en-US" sz="2800" b="1" dirty="0">
                <a:latin typeface="Times New Roman" panose="02020603050405020304" pitchFamily="18" charset="0"/>
              </a:rPr>
              <a:t>．控制系统（续）</a:t>
            </a:r>
            <a:r>
              <a:rPr lang="zh-CN" altLang="en-US" sz="2800" b="1" dirty="0">
                <a:latin typeface="Arial" panose="020B0604020202020204" pitchFamily="34" charset="0"/>
              </a:rPr>
              <a:t> </a:t>
            </a:r>
          </a:p>
        </p:txBody>
      </p:sp>
      <p:sp>
        <p:nvSpPr>
          <p:cNvPr id="63493" name="矩形 250883"/>
          <p:cNvSpPr/>
          <p:nvPr/>
        </p:nvSpPr>
        <p:spPr>
          <a:xfrm>
            <a:off x="100013" y="1400175"/>
            <a:ext cx="8936037" cy="5189538"/>
          </a:xfrm>
          <a:prstGeom prst="rect">
            <a:avLst/>
          </a:prstGeom>
          <a:gradFill rotWithShape="0">
            <a:gsLst>
              <a:gs pos="0">
                <a:srgbClr val="CCFFCC"/>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lstStyle/>
          <a:p>
            <a:pPr eaLnBrk="1" hangingPunct="1">
              <a:lnSpc>
                <a:spcPct val="120000"/>
              </a:lnSpc>
              <a:spcBef>
                <a:spcPct val="20000"/>
              </a:spcBef>
              <a:buClr>
                <a:schemeClr val="accent2"/>
              </a:buClr>
              <a:buFont typeface="Wingdings" panose="05000000000000000000" pitchFamily="2" charset="2"/>
            </a:pPr>
            <a:r>
              <a:rPr lang="zh-CN" altLang="en-US" sz="2500" dirty="0">
                <a:latin typeface="Times New Roman" panose="02020603050405020304" pitchFamily="18" charset="0"/>
              </a:rPr>
              <a:t>控制系统要做以下几项工作： </a:t>
            </a:r>
          </a:p>
          <a:p>
            <a:pPr eaLnBrk="1" hangingPunct="1">
              <a:lnSpc>
                <a:spcPct val="120000"/>
              </a:lnSpc>
              <a:spcBef>
                <a:spcPct val="20000"/>
              </a:spcBef>
              <a:buClr>
                <a:schemeClr val="accent2"/>
              </a:buClr>
              <a:buFont typeface="Wingdings" panose="05000000000000000000" pitchFamily="2" charset="2"/>
            </a:pPr>
            <a:r>
              <a:rPr lang="zh-CN" altLang="en-US" sz="2500" dirty="0">
                <a:latin typeface="Times New Roman" panose="02020603050405020304" pitchFamily="18" charset="0"/>
              </a:rPr>
              <a:t>（</a:t>
            </a:r>
            <a:r>
              <a:rPr lang="en-US" altLang="zh-CN" sz="2500" dirty="0">
                <a:latin typeface="Times New Roman" panose="02020603050405020304" pitchFamily="18" charset="0"/>
              </a:rPr>
              <a:t>1</a:t>
            </a:r>
            <a:r>
              <a:rPr lang="zh-CN" altLang="en-US" sz="2500" dirty="0">
                <a:latin typeface="Times New Roman" panose="02020603050405020304" pitchFamily="18" charset="0"/>
              </a:rPr>
              <a:t>）从规则库中选择与综合数据库中的已知事实进行匹配。 </a:t>
            </a:r>
          </a:p>
          <a:p>
            <a:pPr eaLnBrk="1" hangingPunct="1">
              <a:lnSpc>
                <a:spcPct val="120000"/>
              </a:lnSpc>
              <a:spcBef>
                <a:spcPct val="20000"/>
              </a:spcBef>
              <a:buClr>
                <a:schemeClr val="accent2"/>
              </a:buClr>
              <a:buFont typeface="Wingdings" panose="05000000000000000000" pitchFamily="2" charset="2"/>
            </a:pPr>
            <a:r>
              <a:rPr lang="zh-CN" altLang="en-US" sz="2500" dirty="0">
                <a:latin typeface="Times New Roman" panose="02020603050405020304" pitchFamily="18" charset="0"/>
              </a:rPr>
              <a:t>（</a:t>
            </a:r>
            <a:r>
              <a:rPr lang="en-US" altLang="zh-CN" sz="2500" dirty="0">
                <a:latin typeface="Times New Roman" panose="02020603050405020304" pitchFamily="18" charset="0"/>
              </a:rPr>
              <a:t>2</a:t>
            </a:r>
            <a:r>
              <a:rPr lang="zh-CN" altLang="en-US" sz="2500" dirty="0">
                <a:latin typeface="Times New Roman" panose="02020603050405020304" pitchFamily="18" charset="0"/>
              </a:rPr>
              <a:t>）匹配成功的规则可能不止一条，进行冲突消解。</a:t>
            </a:r>
          </a:p>
          <a:p>
            <a:pPr eaLnBrk="1" hangingPunct="1">
              <a:lnSpc>
                <a:spcPct val="120000"/>
              </a:lnSpc>
              <a:spcBef>
                <a:spcPct val="20000"/>
              </a:spcBef>
              <a:buClr>
                <a:schemeClr val="accent2"/>
              </a:buClr>
              <a:buFont typeface="Wingdings" panose="05000000000000000000" pitchFamily="2" charset="2"/>
            </a:pPr>
            <a:r>
              <a:rPr lang="zh-CN" altLang="en-US" dirty="0">
                <a:latin typeface="Arial" panose="020B0604020202020204" pitchFamily="34" charset="0"/>
              </a:rPr>
              <a:t>（ </a:t>
            </a:r>
            <a:r>
              <a:rPr lang="en-US" altLang="zh-CN" sz="2500" dirty="0">
                <a:latin typeface="Times New Roman" panose="02020603050405020304" pitchFamily="18" charset="0"/>
              </a:rPr>
              <a:t>3</a:t>
            </a:r>
            <a:r>
              <a:rPr lang="zh-CN" altLang="en-US" sz="2500" dirty="0">
                <a:latin typeface="Times New Roman" panose="02020603050405020304" pitchFamily="18" charset="0"/>
              </a:rPr>
              <a:t>）执行某一规则时，如果其右部是一个或多个结论，则把这些结论加入到综合数据库中：如果其右部是一个或多个操作，则执行这些操作。 </a:t>
            </a:r>
          </a:p>
          <a:p>
            <a:pPr algn="just" eaLnBrk="1" hangingPunct="1">
              <a:lnSpc>
                <a:spcPct val="120000"/>
              </a:lnSpc>
              <a:spcBef>
                <a:spcPct val="20000"/>
              </a:spcBef>
              <a:buClr>
                <a:schemeClr val="accent2"/>
              </a:buClr>
              <a:buFont typeface="Wingdings" panose="05000000000000000000" pitchFamily="2" charset="2"/>
            </a:pPr>
            <a:r>
              <a:rPr lang="zh-CN" altLang="en-US" dirty="0">
                <a:latin typeface="Arial" panose="020B0604020202020204" pitchFamily="34" charset="0"/>
              </a:rPr>
              <a:t>（ </a:t>
            </a:r>
            <a:r>
              <a:rPr lang="en-US" altLang="zh-CN" sz="2500" dirty="0">
                <a:latin typeface="Times New Roman" panose="02020603050405020304" pitchFamily="18" charset="0"/>
              </a:rPr>
              <a:t>4</a:t>
            </a:r>
            <a:r>
              <a:rPr lang="zh-CN" altLang="en-US" sz="2500" dirty="0">
                <a:latin typeface="Times New Roman" panose="02020603050405020304" pitchFamily="18" charset="0"/>
              </a:rPr>
              <a:t>）对于不确定性知识，在执行每一条规则时还要按一定的算法计算结论的不确定性。</a:t>
            </a:r>
          </a:p>
          <a:p>
            <a:pPr algn="just" eaLnBrk="1" hangingPunct="1">
              <a:lnSpc>
                <a:spcPct val="120000"/>
              </a:lnSpc>
              <a:spcBef>
                <a:spcPct val="20000"/>
              </a:spcBef>
              <a:buClr>
                <a:schemeClr val="accent2"/>
              </a:buClr>
              <a:buFont typeface="Wingdings" panose="05000000000000000000" pitchFamily="2" charset="2"/>
            </a:pPr>
            <a:r>
              <a:rPr lang="zh-CN" altLang="en-US" dirty="0">
                <a:latin typeface="Arial" panose="020B0604020202020204" pitchFamily="34" charset="0"/>
              </a:rPr>
              <a:t>（ </a:t>
            </a:r>
            <a:r>
              <a:rPr lang="en-US" altLang="zh-CN" sz="2500" dirty="0">
                <a:latin typeface="Times New Roman" panose="02020603050405020304" pitchFamily="18" charset="0"/>
              </a:rPr>
              <a:t>5</a:t>
            </a:r>
            <a:r>
              <a:rPr lang="zh-CN" altLang="en-US" sz="2500" dirty="0">
                <a:latin typeface="Times New Roman" panose="02020603050405020304" pitchFamily="18" charset="0"/>
              </a:rPr>
              <a:t>）检查综合数据库中是否包含了最终结论，决定是否停止系统的运行。</a:t>
            </a:r>
            <a:r>
              <a:rPr lang="zh-CN" altLang="en-US" sz="2600" dirty="0">
                <a:latin typeface="宋体" panose="02010600030101010101" pitchFamily="2" charset="-122"/>
              </a:rPr>
              <a:t> </a:t>
            </a:r>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281488" y="1046163"/>
            <a:ext cx="4862513" cy="363538"/>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3" name="灯片编号占位符 1"/>
          <p:cNvSpPr txBox="1">
            <a:spLocks noGrp="1"/>
          </p:cNvSpPr>
          <p:nvPr>
            <p:ph type="sldNum" sz="quarter" idx="10"/>
          </p:nvPr>
        </p:nvSpPr>
        <p:spPr>
          <a:xfrm>
            <a:off x="6181725" y="640842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8</a:t>
            </a:fld>
            <a:endParaRPr lang="en-US" altLang="en-US" sz="1200" dirty="0">
              <a:solidFill>
                <a:srgbClr val="898989"/>
              </a:solidFill>
            </a:endParaRPr>
          </a:p>
        </p:txBody>
      </p:sp>
      <p:pic>
        <p:nvPicPr>
          <p:cNvPr id="10244" name="Picture 2" descr="http://www.whu.edu.cn/ch_template/img/logo.png"/>
          <p:cNvPicPr>
            <a:picLocks noChangeAspect="1"/>
          </p:cNvPicPr>
          <p:nvPr/>
        </p:nvPicPr>
        <p:blipFill>
          <a:blip r:embed="rId3"/>
          <a:stretch>
            <a:fillRect/>
          </a:stretch>
        </p:blipFill>
        <p:spPr>
          <a:xfrm>
            <a:off x="7553325" y="109538"/>
            <a:ext cx="1584325" cy="504825"/>
          </a:xfrm>
          <a:prstGeom prst="rect">
            <a:avLst/>
          </a:prstGeom>
          <a:noFill/>
          <a:ln w="9525">
            <a:noFill/>
          </a:ln>
        </p:spPr>
      </p:pic>
      <p:sp>
        <p:nvSpPr>
          <p:cNvPr id="3" name="矩形 2"/>
          <p:cNvSpPr/>
          <p:nvPr/>
        </p:nvSpPr>
        <p:spPr>
          <a:xfrm>
            <a:off x="511175" y="1143000"/>
            <a:ext cx="8121650" cy="5630545"/>
          </a:xfrm>
          <a:prstGeom prst="rect">
            <a:avLst/>
          </a:prstGeom>
        </p:spPr>
        <p:txBody>
          <a:bodyPr>
            <a:spAutoFit/>
          </a:bodyPr>
          <a:lstStyle/>
          <a:p>
            <a:pPr marL="0" marR="0" lvl="0" indent="0" algn="l" defTabSz="914400" rtl="0" eaLnBrk="1" fontAlgn="base" latinLnBrk="0" hangingPunct="1">
              <a:lnSpc>
                <a:spcPct val="13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1</a:t>
            </a:r>
            <a:r>
              <a:rPr kumimoji="0" lang="zh-CN" altLang="en-US" sz="32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．什么是知识</a:t>
            </a:r>
            <a:endParaRPr kumimoji="0" lang="en-US" altLang="zh-CN" sz="32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0" marR="0" lvl="0" indent="0" algn="l" defTabSz="914400" rtl="0" eaLnBrk="1" fontAlgn="base" latinLnBrk="0" hangingPunct="1">
              <a:lnSpc>
                <a:spcPct val="130000"/>
              </a:lnSpc>
              <a:spcBef>
                <a:spcPct val="0"/>
              </a:spcBef>
              <a:spcAft>
                <a:spcPct val="0"/>
              </a:spcAft>
              <a:buClrTx/>
              <a:buSzTx/>
              <a:buFontTx/>
              <a:buNone/>
              <a:defRPr/>
            </a:pPr>
            <a:endParaRPr kumimoji="0" lang="zh-CN" altLang="en-US" sz="32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457200" marR="0" lvl="0" indent="-457200" algn="l" defTabSz="914400" rtl="0" eaLnBrk="1" fontAlgn="base" latinLnBrk="0" hangingPunct="1">
              <a:lnSpc>
                <a:spcPct val="130000"/>
              </a:lnSpc>
              <a:spcBef>
                <a:spcPct val="0"/>
              </a:spcBef>
              <a:spcAft>
                <a:spcPct val="0"/>
              </a:spcAft>
              <a:buClrTx/>
              <a:buSzTx/>
              <a:buFont typeface="Arial" panose="020B0604020202020204" pitchFamily="34" charset="0"/>
              <a:buChar char="•"/>
              <a:defRPr/>
            </a:pPr>
            <a:r>
              <a:rPr lang="zh-CN" altLang="en-US" sz="3200" noProof="0" dirty="0">
                <a:ln>
                  <a:noFill/>
                </a:ln>
                <a:effectLst/>
                <a:uLnTx/>
                <a:uFillTx/>
                <a:latin typeface="+mn-ea"/>
                <a:sym typeface="+mn-ea"/>
              </a:rPr>
              <a:t>把有关信息关联在一起所形成的信息结构称为</a:t>
            </a:r>
            <a:r>
              <a:rPr lang="zh-CN" altLang="en-US" sz="3200" b="1" noProof="0" dirty="0">
                <a:ln>
                  <a:noFill/>
                </a:ln>
                <a:solidFill>
                  <a:srgbClr val="FF0000"/>
                </a:solidFill>
                <a:effectLst/>
                <a:uLnTx/>
                <a:uFillTx/>
                <a:latin typeface="+mn-ea"/>
                <a:sym typeface="+mn-ea"/>
              </a:rPr>
              <a:t>知识</a:t>
            </a:r>
            <a:r>
              <a:rPr lang="zh-CN" altLang="en-US" sz="3200" noProof="0" dirty="0">
                <a:ln>
                  <a:noFill/>
                </a:ln>
                <a:effectLst/>
                <a:uLnTx/>
                <a:uFillTx/>
                <a:latin typeface="+mn-ea"/>
                <a:sym typeface="+mn-ea"/>
              </a:rPr>
              <a:t>。</a:t>
            </a:r>
            <a:endParaRPr kumimoji="0" lang="en-US" altLang="zh-CN" sz="32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457200" marR="0" lvl="0" indent="-457200" algn="l" defTabSz="914400" rtl="0" eaLnBrk="1" fontAlgn="base" latinLnBrk="0" hangingPunct="1">
              <a:lnSpc>
                <a:spcPct val="130000"/>
              </a:lnSpc>
              <a:spcBef>
                <a:spcPct val="0"/>
              </a:spcBef>
              <a:spcAft>
                <a:spcPct val="0"/>
              </a:spcAft>
              <a:buClrTx/>
              <a:buSzTx/>
              <a:buFont typeface="Arial" panose="020B0604020202020204" pitchFamily="34" charset="0"/>
              <a:buChar char="•"/>
              <a:defRPr/>
            </a:pPr>
            <a:r>
              <a:rPr kumimoji="0" lang="zh-CN" altLang="zh-CN" sz="32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知识是</a:t>
            </a:r>
            <a:r>
              <a:rPr kumimoji="0" lang="zh-CN" altLang="en-US" sz="32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人类进行一切</a:t>
            </a:r>
            <a:r>
              <a:rPr kumimoji="0" lang="zh-CN" altLang="zh-CN" sz="32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智能</a:t>
            </a:r>
            <a:r>
              <a:rPr kumimoji="0" lang="zh-CN" altLang="en-US" sz="32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活动</a:t>
            </a:r>
            <a:r>
              <a:rPr kumimoji="0" lang="zh-CN" altLang="zh-CN" sz="32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rPr>
              <a:t>的基础。</a:t>
            </a:r>
            <a:r>
              <a:rPr kumimoji="0" lang="zh-CN" altLang="en-US" sz="32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       </a:t>
            </a:r>
            <a:endParaRPr kumimoji="0" lang="en-US" altLang="zh-CN" sz="32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457200" marR="0" lvl="0" indent="-457200" algn="l" defTabSz="914400" rtl="0" eaLnBrk="1" fontAlgn="base" latinLnBrk="0" hangingPunct="1">
              <a:lnSpc>
                <a:spcPct val="130000"/>
              </a:lnSpc>
              <a:spcBef>
                <a:spcPct val="0"/>
              </a:spcBef>
              <a:spcAft>
                <a:spcPct val="0"/>
              </a:spcAft>
              <a:buClrTx/>
              <a:buSzTx/>
              <a:buFont typeface="Arial" panose="020B0604020202020204" pitchFamily="34" charset="0"/>
              <a:buChar char="•"/>
              <a:defRPr/>
            </a:pPr>
            <a:r>
              <a:rPr kumimoji="0" lang="zh-CN" altLang="en-US" sz="32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知识是人们在长期的生活及社会实践中，在科学研究及实验中积累起来的，对客观世界的认识与经验</a:t>
            </a:r>
            <a:r>
              <a:rPr kumimoji="0" lang="en-US" altLang="zh-CN" sz="32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a:t>
            </a:r>
            <a:r>
              <a:rPr kumimoji="0" lang="zh-CN" altLang="en-US" sz="32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王万良</a:t>
            </a:r>
            <a:r>
              <a:rPr kumimoji="0" lang="en-US" altLang="zh-CN" sz="32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a:t>
            </a:r>
            <a:r>
              <a:rPr kumimoji="0" lang="zh-CN" altLang="en-US" sz="32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a:t>
            </a:r>
            <a:endParaRPr kumimoji="0" lang="en-US" altLang="zh-CN" sz="32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0" marR="0" lvl="0" indent="0" algn="l" defTabSz="914400" rtl="0" eaLnBrk="1" fontAlgn="base" latinLnBrk="0" hangingPunct="1">
              <a:lnSpc>
                <a:spcPct val="130000"/>
              </a:lnSpc>
              <a:spcBef>
                <a:spcPct val="0"/>
              </a:spcBef>
              <a:spcAft>
                <a:spcPct val="0"/>
              </a:spcAft>
              <a:buClrTx/>
              <a:buSzTx/>
              <a:buFontTx/>
              <a:buNone/>
              <a:defRPr/>
            </a:pPr>
            <a:endPar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p:txBody>
      </p:sp>
      <p:sp>
        <p:nvSpPr>
          <p:cNvPr id="10" name="矩形 217089"/>
          <p:cNvSpPr>
            <a:spLocks noChangeArrowheads="1"/>
          </p:cNvSpPr>
          <p:nvPr/>
        </p:nvSpPr>
        <p:spPr bwMode="auto">
          <a:xfrm>
            <a:off x="0" y="0"/>
            <a:ext cx="9144000" cy="765175"/>
          </a:xfrm>
          <a:prstGeom prst="rect">
            <a:avLst/>
          </a:prstGeom>
          <a:solidFill>
            <a:srgbClr val="A50021"/>
          </a:solidFill>
          <a:ln>
            <a:noFill/>
          </a:ln>
        </p:spPr>
        <p:txBody>
          <a:bodyPr anchor="b"/>
          <a:lstStyle>
            <a:lvl1pPr indent="176530">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2.1 </a:t>
            </a:r>
            <a:r>
              <a:rPr kumimoji="0" lang="zh-CN" altLang="en-US" sz="3600" b="0" i="0" u="none" strike="noStrike" kern="1200" cap="none" spc="4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知识和知识表示</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80</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64515" name="矩形 251905"/>
          <p:cNvSpPr/>
          <p:nvPr/>
        </p:nvSpPr>
        <p:spPr>
          <a:xfrm>
            <a:off x="-28575" y="0"/>
            <a:ext cx="9172575" cy="779463"/>
          </a:xfrm>
          <a:prstGeom prst="rect">
            <a:avLst/>
          </a:prstGeom>
          <a:solidFill>
            <a:srgbClr val="A50021"/>
          </a:solidFill>
          <a:ln w="9525">
            <a:noFill/>
          </a:ln>
        </p:spPr>
        <p:txBody>
          <a:bodyPr anchor="b"/>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  </a:t>
            </a:r>
            <a:r>
              <a:rPr lang="zh-CN" altLang="en-US" sz="3600" dirty="0">
                <a:solidFill>
                  <a:schemeClr val="bg1"/>
                </a:solidFill>
                <a:latin typeface="Times New Roman" panose="02020603050405020304" pitchFamily="18" charset="0"/>
                <a:ea typeface="黑体" panose="02010609060101010101" pitchFamily="49" charset="-122"/>
              </a:rPr>
              <a:t>产生式系统的例子</a:t>
            </a:r>
            <a:r>
              <a:rPr lang="en-US" altLang="zh-CN" sz="3600" dirty="0">
                <a:solidFill>
                  <a:schemeClr val="bg1"/>
                </a:solidFill>
                <a:latin typeface="Times New Roman" panose="02020603050405020304" pitchFamily="18" charset="0"/>
                <a:ea typeface="黑体" panose="02010609060101010101" pitchFamily="49" charset="-122"/>
              </a:rPr>
              <a:t>——</a:t>
            </a:r>
            <a:r>
              <a:rPr lang="zh-CN" altLang="en-US" sz="3600" dirty="0">
                <a:solidFill>
                  <a:schemeClr val="bg1"/>
                </a:solidFill>
                <a:latin typeface="Times New Roman" panose="02020603050405020304" pitchFamily="18" charset="0"/>
                <a:ea typeface="黑体" panose="02010609060101010101" pitchFamily="49" charset="-122"/>
              </a:rPr>
              <a:t>动物识别系统</a:t>
            </a:r>
          </a:p>
        </p:txBody>
      </p:sp>
      <p:sp>
        <p:nvSpPr>
          <p:cNvPr id="251907" name="矩形 251906"/>
          <p:cNvSpPr/>
          <p:nvPr/>
        </p:nvSpPr>
        <p:spPr>
          <a:xfrm>
            <a:off x="236538" y="800100"/>
            <a:ext cx="8642350" cy="5400675"/>
          </a:xfrm>
          <a:prstGeom prst="rect">
            <a:avLst/>
          </a:prstGeom>
          <a:noFill/>
          <a:ln w="9525">
            <a:noFill/>
          </a:ln>
        </p:spPr>
        <p:txBody>
          <a:bodyPr/>
          <a:lstStyle/>
          <a:p>
            <a:pPr marL="469900" indent="-469900" eaLnBrk="1" hangingPunct="1">
              <a:lnSpc>
                <a:spcPct val="120000"/>
              </a:lnSpc>
              <a:spcBef>
                <a:spcPct val="20000"/>
              </a:spcBef>
              <a:buClr>
                <a:schemeClr val="accent2"/>
              </a:buClr>
              <a:buFont typeface="Wingdings" panose="05000000000000000000" pitchFamily="2" charset="2"/>
              <a:buBlip>
                <a:blip r:embed="rId2"/>
              </a:buBlip>
            </a:pPr>
            <a:r>
              <a:rPr lang="zh-CN" altLang="en-US" sz="2600" b="1" dirty="0">
                <a:latin typeface="Times New Roman" panose="02020603050405020304" pitchFamily="18" charset="0"/>
              </a:rPr>
              <a:t>例如：动物识别系统</a:t>
            </a:r>
            <a:r>
              <a:rPr lang="en-US" altLang="zh-CN" sz="2600" b="1" dirty="0">
                <a:latin typeface="Times New Roman" panose="02020603050405020304" pitchFamily="18" charset="0"/>
                <a:ea typeface="黑体" panose="02010609060101010101" pitchFamily="49" charset="-122"/>
              </a:rPr>
              <a:t>——</a:t>
            </a:r>
            <a:r>
              <a:rPr lang="zh-CN" altLang="en-US" sz="2600" b="1" dirty="0">
                <a:latin typeface="Times New Roman" panose="02020603050405020304" pitchFamily="18" charset="0"/>
              </a:rPr>
              <a:t>识别</a:t>
            </a:r>
            <a:r>
              <a:rPr lang="zh-CN" altLang="en-US" sz="2600" b="1" dirty="0">
                <a:solidFill>
                  <a:schemeClr val="accent2"/>
                </a:solidFill>
                <a:latin typeface="Times New Roman" panose="02020603050405020304" pitchFamily="18" charset="0"/>
              </a:rPr>
              <a:t>虎、金钱豹、斑马、长颈鹿、鸵鸟、企鹅、信天翁</a:t>
            </a:r>
            <a:r>
              <a:rPr lang="zh-CN" altLang="en-US" sz="2600" b="1" dirty="0">
                <a:latin typeface="Times New Roman" panose="02020603050405020304" pitchFamily="18" charset="0"/>
              </a:rPr>
              <a:t>等七种动物的产生式系统。</a:t>
            </a:r>
          </a:p>
          <a:p>
            <a:pPr marL="469900" indent="-469900" eaLnBrk="1" hangingPunct="1">
              <a:lnSpc>
                <a:spcPct val="120000"/>
              </a:lnSpc>
              <a:spcBef>
                <a:spcPct val="20000"/>
              </a:spcBef>
              <a:buClr>
                <a:schemeClr val="accent2"/>
              </a:buClr>
              <a:buFont typeface="Wingdings" panose="05000000000000000000" pitchFamily="2" charset="2"/>
              <a:buBlip>
                <a:blip r:embed="rId2"/>
              </a:buBlip>
            </a:pPr>
            <a:endParaRPr lang="zh-CN" altLang="en-US" sz="2600" dirty="0">
              <a:latin typeface="Times New Roman" panose="02020603050405020304" pitchFamily="18" charset="0"/>
            </a:endParaRPr>
          </a:p>
        </p:txBody>
      </p:sp>
      <p:grpSp>
        <p:nvGrpSpPr>
          <p:cNvPr id="251908" name="组合 251907"/>
          <p:cNvGrpSpPr/>
          <p:nvPr/>
        </p:nvGrpSpPr>
        <p:grpSpPr>
          <a:xfrm>
            <a:off x="222250" y="1935163"/>
            <a:ext cx="8612188" cy="4619625"/>
            <a:chOff x="189" y="1273"/>
            <a:chExt cx="5425" cy="2910"/>
          </a:xfrm>
        </p:grpSpPr>
        <p:pic>
          <p:nvPicPr>
            <p:cNvPr id="64518" name="图片 251908" descr="animal-4"/>
            <p:cNvPicPr>
              <a:picLocks noChangeAspect="1"/>
            </p:cNvPicPr>
            <p:nvPr/>
          </p:nvPicPr>
          <p:blipFill>
            <a:blip r:embed="rId3"/>
            <a:srcRect t="19098" b="11111"/>
            <a:stretch>
              <a:fillRect/>
            </a:stretch>
          </p:blipFill>
          <p:spPr>
            <a:xfrm>
              <a:off x="4051" y="1294"/>
              <a:ext cx="1563" cy="996"/>
            </a:xfrm>
            <a:prstGeom prst="rect">
              <a:avLst/>
            </a:prstGeom>
            <a:noFill/>
            <a:ln w="9525">
              <a:noFill/>
            </a:ln>
          </p:spPr>
        </p:pic>
        <p:pic>
          <p:nvPicPr>
            <p:cNvPr id="64519" name="图片 251909" descr="u=3462107839,4191927326&amp;gp=1"/>
            <p:cNvPicPr>
              <a:picLocks noChangeAspect="1"/>
            </p:cNvPicPr>
            <p:nvPr/>
          </p:nvPicPr>
          <p:blipFill>
            <a:blip r:embed="rId4"/>
            <a:stretch>
              <a:fillRect/>
            </a:stretch>
          </p:blipFill>
          <p:spPr>
            <a:xfrm>
              <a:off x="3074" y="2867"/>
              <a:ext cx="1268" cy="891"/>
            </a:xfrm>
            <a:prstGeom prst="rect">
              <a:avLst/>
            </a:prstGeom>
            <a:noFill/>
            <a:ln w="9525">
              <a:noFill/>
            </a:ln>
          </p:spPr>
        </p:pic>
        <p:pic>
          <p:nvPicPr>
            <p:cNvPr id="64520" name="图片 251910" descr="u=4288045908,359805928&amp;gp=1"/>
            <p:cNvPicPr>
              <a:picLocks noChangeAspect="1"/>
            </p:cNvPicPr>
            <p:nvPr/>
          </p:nvPicPr>
          <p:blipFill>
            <a:blip r:embed="rId5"/>
            <a:srcRect r="4817"/>
            <a:stretch>
              <a:fillRect/>
            </a:stretch>
          </p:blipFill>
          <p:spPr>
            <a:xfrm>
              <a:off x="1837" y="2586"/>
              <a:ext cx="917" cy="1404"/>
            </a:xfrm>
            <a:prstGeom prst="rect">
              <a:avLst/>
            </a:prstGeom>
            <a:noFill/>
            <a:ln w="9525">
              <a:noFill/>
            </a:ln>
          </p:spPr>
        </p:pic>
        <p:pic>
          <p:nvPicPr>
            <p:cNvPr id="64521" name="图片 251911" descr="wjqb"/>
            <p:cNvPicPr>
              <a:picLocks noChangeAspect="1"/>
            </p:cNvPicPr>
            <p:nvPr/>
          </p:nvPicPr>
          <p:blipFill>
            <a:blip r:embed="rId6"/>
            <a:srcRect l="21556" t="7434" b="14951"/>
            <a:stretch>
              <a:fillRect/>
            </a:stretch>
          </p:blipFill>
          <p:spPr>
            <a:xfrm>
              <a:off x="2148" y="1309"/>
              <a:ext cx="1765" cy="950"/>
            </a:xfrm>
            <a:prstGeom prst="rect">
              <a:avLst/>
            </a:prstGeom>
            <a:noFill/>
            <a:ln w="9525">
              <a:noFill/>
            </a:ln>
          </p:spPr>
        </p:pic>
        <p:pic>
          <p:nvPicPr>
            <p:cNvPr id="64522" name="图片 251912" descr="15_26_5967"/>
            <p:cNvPicPr>
              <a:picLocks noChangeAspect="1"/>
            </p:cNvPicPr>
            <p:nvPr/>
          </p:nvPicPr>
          <p:blipFill>
            <a:blip r:embed="rId7"/>
            <a:srcRect l="28880" t="11406" b="20319"/>
            <a:stretch>
              <a:fillRect/>
            </a:stretch>
          </p:blipFill>
          <p:spPr>
            <a:xfrm>
              <a:off x="212" y="1273"/>
              <a:ext cx="1801" cy="997"/>
            </a:xfrm>
            <a:prstGeom prst="rect">
              <a:avLst/>
            </a:prstGeom>
            <a:noFill/>
            <a:ln w="9525">
              <a:noFill/>
            </a:ln>
          </p:spPr>
        </p:pic>
        <p:pic>
          <p:nvPicPr>
            <p:cNvPr id="64523" name="图片 251913" descr="u=4070326354,3913713856&amp;gp=0"/>
            <p:cNvPicPr>
              <a:picLocks noChangeAspect="1"/>
            </p:cNvPicPr>
            <p:nvPr/>
          </p:nvPicPr>
          <p:blipFill>
            <a:blip r:embed="rId8"/>
            <a:stretch>
              <a:fillRect/>
            </a:stretch>
          </p:blipFill>
          <p:spPr>
            <a:xfrm>
              <a:off x="4541" y="2593"/>
              <a:ext cx="1001" cy="663"/>
            </a:xfrm>
            <a:prstGeom prst="rect">
              <a:avLst/>
            </a:prstGeom>
            <a:noFill/>
            <a:ln w="9525">
              <a:noFill/>
            </a:ln>
          </p:spPr>
        </p:pic>
        <p:pic>
          <p:nvPicPr>
            <p:cNvPr id="64524" name="图片 251914" descr="changjinglu2"/>
            <p:cNvPicPr>
              <a:picLocks noChangeAspect="1"/>
            </p:cNvPicPr>
            <p:nvPr/>
          </p:nvPicPr>
          <p:blipFill>
            <a:blip r:embed="rId9"/>
            <a:srcRect t="2428" b="5933"/>
            <a:stretch>
              <a:fillRect/>
            </a:stretch>
          </p:blipFill>
          <p:spPr>
            <a:xfrm>
              <a:off x="189" y="2374"/>
              <a:ext cx="1297" cy="1809"/>
            </a:xfrm>
            <a:prstGeom prst="rect">
              <a:avLst/>
            </a:prstGeom>
            <a:noFill/>
            <a:ln w="9525">
              <a:noFill/>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1907">
                                            <p:txEl>
                                              <p:pRg st="0" end="0"/>
                                            </p:txEl>
                                          </p:spTgt>
                                        </p:tgtEl>
                                        <p:attrNameLst>
                                          <p:attrName>style.visibility</p:attrName>
                                        </p:attrNameLst>
                                      </p:cBhvr>
                                      <p:to>
                                        <p:strVal val="visible"/>
                                      </p:to>
                                    </p:set>
                                    <p:anim calcmode="lin" valueType="num">
                                      <p:cBhvr additive="base">
                                        <p:cTn id="7" dur="500" fill="hold"/>
                                        <p:tgtEl>
                                          <p:spTgt spid="2519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190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51908"/>
                                        </p:tgtEl>
                                        <p:attrNameLst>
                                          <p:attrName>style.visibility</p:attrName>
                                        </p:attrNameLst>
                                      </p:cBhvr>
                                      <p:to>
                                        <p:strVal val="visible"/>
                                      </p:to>
                                    </p:set>
                                    <p:animEffect transition="in" filter="blinds(horizontal)">
                                      <p:cBhvr>
                                        <p:cTn id="12" dur="500"/>
                                        <p:tgtEl>
                                          <p:spTgt spid="251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81</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65539" name="标题 252929"/>
          <p:cNvSpPr>
            <a:spLocks noGrp="1"/>
          </p:cNvSpPr>
          <p:nvPr>
            <p:ph type="title"/>
          </p:nvPr>
        </p:nvSpPr>
        <p:spPr/>
        <p:txBody>
          <a:bodyPr vert="horz" wrap="square" lIns="91440" tIns="45720" rIns="91440" bIns="45720" anchor="b"/>
          <a:lstStyle/>
          <a:p>
            <a:pPr eaLnBrk="1" hangingPunct="1"/>
            <a:r>
              <a:rPr lang="en-US" altLang="zh-CN" sz="3200" dirty="0">
                <a:latin typeface="Times New Roman" panose="02020603050405020304" pitchFamily="18" charset="0"/>
              </a:rPr>
              <a:t>  </a:t>
            </a:r>
            <a:r>
              <a:rPr lang="zh-CN" altLang="en-US" sz="3200" dirty="0">
                <a:latin typeface="Times New Roman" panose="02020603050405020304" pitchFamily="18" charset="0"/>
              </a:rPr>
              <a:t>产生式系统的例子</a:t>
            </a:r>
            <a:r>
              <a:rPr lang="en-US" altLang="zh-CN" sz="3200" dirty="0">
                <a:latin typeface="Times New Roman" panose="02020603050405020304" pitchFamily="18" charset="0"/>
              </a:rPr>
              <a:t>——</a:t>
            </a:r>
            <a:r>
              <a:rPr lang="zh-CN" altLang="en-US" sz="3200" dirty="0">
                <a:latin typeface="Times New Roman" panose="02020603050405020304" pitchFamily="18" charset="0"/>
              </a:rPr>
              <a:t>动物识别系统</a:t>
            </a:r>
          </a:p>
        </p:txBody>
      </p:sp>
      <p:sp>
        <p:nvSpPr>
          <p:cNvPr id="65540" name="文本占位符 252930"/>
          <p:cNvSpPr>
            <a:spLocks noGrp="1"/>
          </p:cNvSpPr>
          <p:nvPr>
            <p:ph idx="1"/>
          </p:nvPr>
        </p:nvSpPr>
        <p:spPr/>
        <p:txBody>
          <a:bodyPr vert="horz" wrap="square" lIns="91440" tIns="45720" rIns="91440" bIns="45720" anchor="t"/>
          <a:lstStyle/>
          <a:p>
            <a:pPr eaLnBrk="1" hangingPunct="1"/>
            <a:r>
              <a:rPr lang="zh-CN" altLang="en-US" sz="2600" b="1" dirty="0">
                <a:latin typeface="Times New Roman" panose="02020603050405020304" pitchFamily="18" charset="0"/>
              </a:rPr>
              <a:t>规则库：</a:t>
            </a:r>
          </a:p>
        </p:txBody>
      </p:sp>
      <p:sp>
        <p:nvSpPr>
          <p:cNvPr id="101380" name="文本框 252931"/>
          <p:cNvSpPr txBox="1">
            <a:spLocks noChangeArrowheads="1"/>
          </p:cNvSpPr>
          <p:nvPr/>
        </p:nvSpPr>
        <p:spPr bwMode="auto">
          <a:xfrm>
            <a:off x="501650" y="1589088"/>
            <a:ext cx="8140700" cy="4819650"/>
          </a:xfrm>
          <a:prstGeom prst="rect">
            <a:avLst/>
          </a:prstGeom>
          <a:gradFill rotWithShape="0">
            <a:gsLst>
              <a:gs pos="0">
                <a:srgbClr val="CCFFCC"/>
              </a:gs>
              <a:gs pos="50000">
                <a:schemeClr val="bg1"/>
              </a:gs>
              <a:gs pos="100000">
                <a:srgbClr val="CCFFCC"/>
              </a:gs>
            </a:gsLst>
            <a:lin ang="18900000" scaled="1"/>
          </a:gradFill>
          <a:ln w="9525">
            <a:solidFill>
              <a:srgbClr val="808080"/>
            </a:solidFill>
            <a:miter lim="800000"/>
          </a:ln>
        </p:spPr>
        <p:txBody>
          <a:bodyPr>
            <a:spAutoFit/>
          </a:bodyPr>
          <a:lstStyle/>
          <a:p>
            <a:pPr marR="0" algn="just" defTabSz="914400" eaLnBrk="1" hangingPunct="1">
              <a:lnSpc>
                <a:spcPct val="110000"/>
              </a:lnSpc>
              <a:spcBef>
                <a:spcPct val="20000"/>
              </a:spcBef>
              <a:buClrTx/>
              <a:buSzTx/>
              <a:buFontTx/>
              <a:defRPr/>
            </a:pPr>
            <a:r>
              <a:rPr kumimoji="0" lang="en-US" altLang="zh-CN" sz="2200" b="1" i="1" kern="1200" cap="none" spc="0" normalizeH="0" baseline="0" noProof="0" dirty="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dirty="0">
                <a:latin typeface="Times New Roman" panose="02020603050405020304" pitchFamily="18" charset="0"/>
                <a:ea typeface="宋体" panose="02010600030101010101" pitchFamily="2" charset="-122"/>
                <a:cs typeface="+mn-cs"/>
              </a:rPr>
              <a:t>1</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该动物有毛发</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该动物是哺乳动物</a:t>
            </a:r>
            <a:endParaRPr kumimoji="0" lang="zh-CN" altLang="en-US" sz="2200" b="1" kern="1200" cap="none" spc="0" normalizeH="0" baseline="0" noProof="0" dirty="0">
              <a:latin typeface="Times New Roman" panose="02020603050405020304" pitchFamily="18" charset="0"/>
              <a:ea typeface="宋体" panose="02010600030101010101" pitchFamily="2" charset="-122"/>
              <a:cs typeface="+mn-cs"/>
            </a:endParaRPr>
          </a:p>
          <a:p>
            <a:pPr marR="0" algn="just" defTabSz="914400" eaLnBrk="1" hangingPunct="1">
              <a:lnSpc>
                <a:spcPct val="110000"/>
              </a:lnSpc>
              <a:spcBef>
                <a:spcPct val="20000"/>
              </a:spcBef>
              <a:buClrTx/>
              <a:buSzTx/>
              <a:buFontTx/>
              <a:defRPr/>
            </a:pPr>
            <a:r>
              <a:rPr kumimoji="0" lang="en-US" altLang="zh-CN" sz="2200" b="1" i="1" kern="1200" cap="none" spc="0" normalizeH="0" baseline="0" noProof="0" dirty="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dirty="0">
                <a:latin typeface="Times New Roman" panose="02020603050405020304" pitchFamily="18" charset="0"/>
                <a:ea typeface="宋体" panose="02010600030101010101" pitchFamily="2" charset="-122"/>
                <a:cs typeface="+mn-cs"/>
              </a:rPr>
              <a:t>2</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该动物有奶</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该动物是哺乳动物</a:t>
            </a:r>
            <a:endParaRPr kumimoji="0" lang="zh-CN" altLang="en-US" sz="2200" b="1" kern="1200" cap="none" spc="0" normalizeH="0" baseline="0" noProof="0" dirty="0">
              <a:latin typeface="Times New Roman" panose="02020603050405020304" pitchFamily="18" charset="0"/>
              <a:ea typeface="宋体" panose="02010600030101010101" pitchFamily="2" charset="-122"/>
              <a:cs typeface="+mn-cs"/>
            </a:endParaRPr>
          </a:p>
          <a:p>
            <a:pPr marR="0" algn="just" defTabSz="914400" eaLnBrk="1" hangingPunct="1">
              <a:lnSpc>
                <a:spcPct val="110000"/>
              </a:lnSpc>
              <a:spcBef>
                <a:spcPct val="20000"/>
              </a:spcBef>
              <a:buClrTx/>
              <a:buSzTx/>
              <a:buFontTx/>
              <a:defRPr/>
            </a:pPr>
            <a:r>
              <a:rPr kumimoji="0" lang="en-US" altLang="zh-CN" sz="2200" b="1" i="1" kern="1200" cap="none" spc="0" normalizeH="0" baseline="0" noProof="0" dirty="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dirty="0">
                <a:solidFill>
                  <a:srgbClr val="0000FF"/>
                </a:solidFill>
                <a:latin typeface="Times New Roman" panose="02020603050405020304" pitchFamily="18" charset="0"/>
                <a:ea typeface="宋体" panose="02010600030101010101" pitchFamily="2" charset="-122"/>
                <a:cs typeface="+mn-cs"/>
              </a:rPr>
              <a:t>3</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该动物有羽毛</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该动物是</a:t>
            </a:r>
            <a:r>
              <a:rPr kumimoji="0" lang="zh-CN" altLang="en-US" sz="2200" b="1" kern="1200" cap="none" spc="0" normalizeH="0" baseline="0" noProof="0" dirty="0">
                <a:solidFill>
                  <a:srgbClr val="0000FF"/>
                </a:solidFill>
                <a:latin typeface="宋体" panose="02010600030101010101" pitchFamily="2" charset="-122"/>
                <a:ea typeface="宋体" panose="02010600030101010101" pitchFamily="2" charset="-122"/>
                <a:cs typeface="+mn-cs"/>
              </a:rPr>
              <a:t>鸟</a:t>
            </a:r>
            <a:endParaRPr kumimoji="0" lang="zh-CN" altLang="en-US" sz="2200" b="1" kern="1200" cap="none" spc="0" normalizeH="0" baseline="0" noProof="0" dirty="0">
              <a:solidFill>
                <a:srgbClr val="0000FF"/>
              </a:solidFill>
              <a:latin typeface="Times New Roman" panose="02020603050405020304" pitchFamily="18" charset="0"/>
              <a:ea typeface="宋体" panose="02010600030101010101" pitchFamily="2" charset="-122"/>
              <a:cs typeface="+mn-cs"/>
            </a:endParaRPr>
          </a:p>
          <a:p>
            <a:pPr marR="0" algn="just" defTabSz="914400" eaLnBrk="1" hangingPunct="1">
              <a:lnSpc>
                <a:spcPct val="110000"/>
              </a:lnSpc>
              <a:spcBef>
                <a:spcPct val="20000"/>
              </a:spcBef>
              <a:buClrTx/>
              <a:buSzTx/>
              <a:buFontTx/>
              <a:defRPr/>
            </a:pPr>
            <a:r>
              <a:rPr kumimoji="0" lang="en-US" altLang="zh-CN" sz="2200" b="1" i="1" kern="1200" cap="none" spc="0" normalizeH="0" baseline="0" noProof="0" dirty="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dirty="0">
                <a:solidFill>
                  <a:srgbClr val="0000FF"/>
                </a:solidFill>
                <a:latin typeface="Times New Roman" panose="02020603050405020304" pitchFamily="18" charset="0"/>
                <a:ea typeface="宋体" panose="02010600030101010101" pitchFamily="2" charset="-122"/>
                <a:cs typeface="+mn-cs"/>
              </a:rPr>
              <a:t>4</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该动物会飞</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会下蛋</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该动物是</a:t>
            </a:r>
            <a:r>
              <a:rPr kumimoji="0" lang="zh-CN" altLang="en-US" sz="2200" b="1" kern="1200" cap="none" spc="0" normalizeH="0" baseline="0" noProof="0" dirty="0">
                <a:solidFill>
                  <a:srgbClr val="0000FF"/>
                </a:solidFill>
                <a:latin typeface="宋体" panose="02010600030101010101" pitchFamily="2" charset="-122"/>
                <a:ea typeface="宋体" panose="02010600030101010101" pitchFamily="2" charset="-122"/>
                <a:cs typeface="+mn-cs"/>
              </a:rPr>
              <a:t>鸟</a:t>
            </a:r>
            <a:endParaRPr kumimoji="0" lang="zh-CN" altLang="en-US" sz="2200" b="1" kern="1200" cap="none" spc="0" normalizeH="0" baseline="0" noProof="0" dirty="0">
              <a:solidFill>
                <a:srgbClr val="0000FF"/>
              </a:solidFill>
              <a:latin typeface="Times New Roman" panose="02020603050405020304" pitchFamily="18" charset="0"/>
              <a:ea typeface="宋体" panose="02010600030101010101" pitchFamily="2" charset="-122"/>
              <a:cs typeface="+mn-cs"/>
            </a:endParaRPr>
          </a:p>
          <a:p>
            <a:pPr marR="0" algn="just" defTabSz="914400" eaLnBrk="1" hangingPunct="1">
              <a:lnSpc>
                <a:spcPct val="110000"/>
              </a:lnSpc>
              <a:spcBef>
                <a:spcPct val="20000"/>
              </a:spcBef>
              <a:buClrTx/>
              <a:buSzTx/>
              <a:buFontTx/>
              <a:defRPr/>
            </a:pPr>
            <a:r>
              <a:rPr kumimoji="0" lang="en-US" altLang="zh-CN" sz="2200" b="1" i="1" kern="1200" cap="none" spc="0" normalizeH="0" baseline="0" noProof="0" dirty="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dirty="0">
                <a:solidFill>
                  <a:schemeClr val="accent2"/>
                </a:solidFill>
                <a:latin typeface="Times New Roman" panose="02020603050405020304" pitchFamily="18" charset="0"/>
                <a:ea typeface="宋体" panose="02010600030101010101" pitchFamily="2" charset="-122"/>
                <a:cs typeface="+mn-cs"/>
              </a:rPr>
              <a:t>5</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该动物吃肉</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该动物是</a:t>
            </a:r>
            <a:r>
              <a:rPr kumimoji="0" lang="zh-CN" altLang="en-US" sz="2200" b="1" kern="1200" cap="none" spc="0" normalizeH="0" baseline="0" noProof="0" dirty="0">
                <a:solidFill>
                  <a:schemeClr val="accent2"/>
                </a:solidFill>
                <a:latin typeface="宋体" panose="02010600030101010101" pitchFamily="2" charset="-122"/>
                <a:ea typeface="宋体" panose="02010600030101010101" pitchFamily="2" charset="-122"/>
                <a:cs typeface="+mn-cs"/>
              </a:rPr>
              <a:t>食肉动物</a:t>
            </a:r>
            <a:endParaRPr kumimoji="0" lang="zh-CN" altLang="en-US" sz="2200" b="1" kern="1200" cap="none" spc="0" normalizeH="0" baseline="0" noProof="0" dirty="0">
              <a:solidFill>
                <a:schemeClr val="accent2"/>
              </a:solidFill>
              <a:latin typeface="Times New Roman" panose="02020603050405020304" pitchFamily="18" charset="0"/>
              <a:ea typeface="宋体" panose="02010600030101010101" pitchFamily="2" charset="-122"/>
              <a:cs typeface="+mn-cs"/>
            </a:endParaRPr>
          </a:p>
          <a:p>
            <a:pPr marR="0" algn="just" defTabSz="914400" eaLnBrk="1" hangingPunct="1">
              <a:lnSpc>
                <a:spcPct val="110000"/>
              </a:lnSpc>
              <a:spcBef>
                <a:spcPct val="20000"/>
              </a:spcBef>
              <a:buClrTx/>
              <a:buSzTx/>
              <a:buFontTx/>
              <a:defRPr/>
            </a:pPr>
            <a:r>
              <a:rPr kumimoji="0" lang="en-US" altLang="zh-CN" sz="2200" b="1" i="1" kern="1200" cap="none" spc="0" normalizeH="0" baseline="0" noProof="0" dirty="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dirty="0">
                <a:solidFill>
                  <a:schemeClr val="accent2"/>
                </a:solidFill>
                <a:latin typeface="Times New Roman" panose="02020603050405020304" pitchFamily="18" charset="0"/>
                <a:ea typeface="宋体" panose="02010600030101010101" pitchFamily="2" charset="-122"/>
                <a:cs typeface="+mn-cs"/>
              </a:rPr>
              <a:t>6</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该动物有犬齿</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有爪</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眼盯前方</a:t>
            </a:r>
            <a:endParaRPr kumimoji="0" lang="zh-CN" altLang="en-US" sz="2200" b="1" kern="1200" cap="none" spc="0" normalizeH="0" baseline="0" noProof="0" dirty="0">
              <a:latin typeface="Times New Roman" panose="02020603050405020304" pitchFamily="18" charset="0"/>
              <a:ea typeface="宋体" panose="02010600030101010101" pitchFamily="2" charset="-122"/>
              <a:cs typeface="+mn-cs"/>
            </a:endParaRPr>
          </a:p>
          <a:p>
            <a:pPr marR="0" algn="just" defTabSz="914400" eaLnBrk="1" hangingPunct="1">
              <a:lnSpc>
                <a:spcPct val="110000"/>
              </a:lnSpc>
              <a:spcBef>
                <a:spcPct val="20000"/>
              </a:spcBef>
              <a:buClrTx/>
              <a:buSzTx/>
              <a:buFontTx/>
              <a:defRPr/>
            </a:pP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dirty="0">
                <a:latin typeface="宋体" panose="02010600030101010101" pitchFamily="2" charset="-122"/>
                <a:ea typeface="宋体" panose="02010600030101010101" pitchFamily="2" charset="-122"/>
                <a:cs typeface="+mn-cs"/>
              </a:rPr>
              <a:t>该动物是</a:t>
            </a:r>
            <a:r>
              <a:rPr kumimoji="0" lang="zh-CN" altLang="en-US" sz="2200" b="1" kern="1200" cap="none" spc="0" normalizeH="0" baseline="0" noProof="0" dirty="0">
                <a:solidFill>
                  <a:schemeClr val="accent2"/>
                </a:solidFill>
                <a:latin typeface="宋体" panose="02010600030101010101" pitchFamily="2" charset="-122"/>
                <a:ea typeface="宋体" panose="02010600030101010101" pitchFamily="2" charset="-122"/>
                <a:cs typeface="+mn-cs"/>
              </a:rPr>
              <a:t>食肉动物</a:t>
            </a:r>
          </a:p>
          <a:p>
            <a:pPr marR="0" algn="just" defTabSz="914400" eaLnBrk="1" hangingPunct="1">
              <a:lnSpc>
                <a:spcPct val="110000"/>
              </a:lnSpc>
              <a:spcBef>
                <a:spcPct val="20000"/>
              </a:spcBef>
              <a:buClrTx/>
              <a:buSzTx/>
              <a:buFontTx/>
              <a:defRPr/>
            </a:pPr>
            <a:r>
              <a:rPr kumimoji="0" lang="en-US" altLang="zh-CN" sz="2200" b="1" i="1" kern="1200" cap="none" spc="0" normalizeH="0" baseline="0" noProof="0" dirty="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dirty="0">
                <a:solidFill>
                  <a:srgbClr val="006666"/>
                </a:solidFill>
                <a:latin typeface="Times New Roman" panose="02020603050405020304" pitchFamily="18" charset="0"/>
                <a:ea typeface="宋体" panose="02010600030101010101" pitchFamily="2" charset="-122"/>
                <a:cs typeface="+mn-cs"/>
              </a:rPr>
              <a:t>7</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该动物是哺乳动物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有蹄  </a:t>
            </a:r>
          </a:p>
          <a:p>
            <a:pPr marR="0" algn="just" defTabSz="914400" eaLnBrk="1" hangingPunct="1">
              <a:lnSpc>
                <a:spcPct val="110000"/>
              </a:lnSpc>
              <a:spcBef>
                <a:spcPct val="20000"/>
              </a:spcBef>
              <a:buClrTx/>
              <a:buSzTx/>
              <a:buFontTx/>
              <a:defRPr/>
            </a:pP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该动物是</a:t>
            </a:r>
            <a:r>
              <a:rPr kumimoji="0" lang="zh-CN" altLang="en-US" sz="2200" b="1" kern="1200" cap="none" spc="0" normalizeH="0" baseline="0" noProof="0" dirty="0">
                <a:solidFill>
                  <a:srgbClr val="006666"/>
                </a:solidFill>
                <a:latin typeface="Times New Roman" panose="02020603050405020304" pitchFamily="18" charset="0"/>
                <a:ea typeface="宋体" panose="02010600030101010101" pitchFamily="2" charset="-122"/>
                <a:cs typeface="+mn-cs"/>
              </a:rPr>
              <a:t>有蹄类动物</a:t>
            </a:r>
          </a:p>
          <a:p>
            <a:pPr marR="0" algn="just" defTabSz="914400" eaLnBrk="1" hangingPunct="1">
              <a:lnSpc>
                <a:spcPct val="110000"/>
              </a:lnSpc>
              <a:spcBef>
                <a:spcPct val="20000"/>
              </a:spcBef>
              <a:buClrTx/>
              <a:buSzTx/>
              <a:buFontTx/>
              <a:defRPr/>
            </a:pPr>
            <a:r>
              <a:rPr kumimoji="0" lang="en-US" altLang="zh-CN" sz="2200" b="1" i="1" kern="1200" cap="none" spc="0" normalizeH="0" baseline="0" noProof="0" dirty="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dirty="0">
                <a:solidFill>
                  <a:srgbClr val="006666"/>
                </a:solidFill>
                <a:latin typeface="Times New Roman" panose="02020603050405020304" pitchFamily="18" charset="0"/>
                <a:ea typeface="宋体" panose="02010600030101010101" pitchFamily="2" charset="-122"/>
                <a:cs typeface="+mn-cs"/>
              </a:rPr>
              <a:t> 8</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该动物是哺乳动物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是反刍动物  </a:t>
            </a:r>
          </a:p>
          <a:p>
            <a:pPr marR="0" algn="just" defTabSz="914400" eaLnBrk="1" hangingPunct="1">
              <a:lnSpc>
                <a:spcPct val="110000"/>
              </a:lnSpc>
              <a:spcBef>
                <a:spcPct val="20000"/>
              </a:spcBef>
              <a:buClrTx/>
              <a:buSzTx/>
              <a:buFontTx/>
              <a:defRPr/>
            </a:pP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dirty="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dirty="0">
                <a:latin typeface="Times New Roman" panose="02020603050405020304" pitchFamily="18" charset="0"/>
                <a:ea typeface="宋体" panose="02010600030101010101" pitchFamily="2" charset="-122"/>
                <a:cs typeface="+mn-cs"/>
              </a:rPr>
              <a:t>该动物是</a:t>
            </a:r>
            <a:r>
              <a:rPr kumimoji="0" lang="zh-CN" altLang="en-US" sz="2200" b="1" kern="1200" cap="none" spc="0" normalizeH="0" baseline="0" noProof="0" dirty="0">
                <a:solidFill>
                  <a:srgbClr val="006666"/>
                </a:solidFill>
                <a:latin typeface="Times New Roman" panose="02020603050405020304" pitchFamily="18" charset="0"/>
                <a:ea typeface="宋体" panose="02010600030101010101" pitchFamily="2" charset="-122"/>
                <a:cs typeface="+mn-cs"/>
              </a:rPr>
              <a:t>有蹄类动物</a:t>
            </a:r>
            <a:endParaRPr kumimoji="0" lang="zh-CN" altLang="en-US" sz="2200" b="1" kern="1200" cap="none" spc="0" normalizeH="0" baseline="0" noProof="0" dirty="0">
              <a:solidFill>
                <a:srgbClr val="006666"/>
              </a:solidFill>
              <a:latin typeface="Arial" panose="020B0604020202020204" pitchFamily="34" charset="0"/>
              <a:ea typeface="宋体" panose="02010600030101010101" pitchFamily="2" charset="-122"/>
              <a:cs typeface="+mn-cs"/>
            </a:endParaRPr>
          </a:p>
        </p:txBody>
      </p:sp>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82</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66563" name="标题 253953"/>
          <p:cNvSpPr>
            <a:spLocks noGrp="1"/>
          </p:cNvSpPr>
          <p:nvPr>
            <p:ph type="title"/>
          </p:nvPr>
        </p:nvSpPr>
        <p:spPr/>
        <p:txBody>
          <a:bodyPr vert="horz" wrap="square" lIns="91440" tIns="45720" rIns="91440" bIns="45720" anchor="b"/>
          <a:lstStyle/>
          <a:p>
            <a:pPr eaLnBrk="1" hangingPunct="1"/>
            <a:r>
              <a:rPr lang="en-US" altLang="zh-CN" sz="3200" dirty="0">
                <a:latin typeface="Times New Roman" panose="02020603050405020304" pitchFamily="18" charset="0"/>
              </a:rPr>
              <a:t>  </a:t>
            </a:r>
            <a:r>
              <a:rPr lang="zh-CN" altLang="en-US" sz="3200" dirty="0">
                <a:latin typeface="Times New Roman" panose="02020603050405020304" pitchFamily="18" charset="0"/>
              </a:rPr>
              <a:t>产生式系统的例子</a:t>
            </a:r>
            <a:r>
              <a:rPr lang="en-US" altLang="zh-CN" sz="3200" dirty="0">
                <a:latin typeface="Times New Roman" panose="02020603050405020304" pitchFamily="18" charset="0"/>
              </a:rPr>
              <a:t>——</a:t>
            </a:r>
            <a:r>
              <a:rPr lang="zh-CN" altLang="en-US" sz="3200" dirty="0">
                <a:latin typeface="Times New Roman" panose="02020603050405020304" pitchFamily="18" charset="0"/>
              </a:rPr>
              <a:t>动物识别系统</a:t>
            </a:r>
          </a:p>
        </p:txBody>
      </p:sp>
      <p:sp>
        <p:nvSpPr>
          <p:cNvPr id="102403" name="文本框 253954"/>
          <p:cNvSpPr txBox="1">
            <a:spLocks noChangeArrowheads="1"/>
          </p:cNvSpPr>
          <p:nvPr/>
        </p:nvSpPr>
        <p:spPr bwMode="auto">
          <a:xfrm>
            <a:off x="349250" y="923925"/>
            <a:ext cx="8547100" cy="5689600"/>
          </a:xfrm>
          <a:prstGeom prst="rect">
            <a:avLst/>
          </a:prstGeom>
          <a:gradFill rotWithShape="0">
            <a:gsLst>
              <a:gs pos="0">
                <a:srgbClr val="CCFFCC"/>
              </a:gs>
              <a:gs pos="50000">
                <a:schemeClr val="bg1"/>
              </a:gs>
              <a:gs pos="100000">
                <a:srgbClr val="CCFFCC"/>
              </a:gs>
            </a:gsLst>
            <a:lin ang="18900000" scaled="1"/>
          </a:gradFill>
          <a:ln w="9525">
            <a:solidFill>
              <a:srgbClr val="808080"/>
            </a:solidFill>
            <a:miter lim="800000"/>
          </a:ln>
        </p:spPr>
        <p:txBody>
          <a:bodyPr>
            <a:spAutoFit/>
          </a:bodyPr>
          <a:lstStyle/>
          <a:p>
            <a:pPr marR="0" algn="just" defTabSz="914400" eaLnBrk="1" hangingPunct="1">
              <a:lnSpc>
                <a:spcPct val="110000"/>
              </a:lnSpc>
              <a:spcBef>
                <a:spcPct val="20000"/>
              </a:spcBef>
              <a:buClrTx/>
              <a:buSzTx/>
              <a:buFontTx/>
              <a:defRPr/>
            </a:pPr>
            <a:r>
              <a:rPr kumimoji="0" lang="en-US" altLang="zh-CN" sz="2200" b="1" i="1" kern="1200" cap="none" spc="0" normalizeH="0" baseline="0" noProof="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a:solidFill>
                  <a:schemeClr val="accent2"/>
                </a:solidFill>
                <a:latin typeface="Times New Roman" panose="02020603050405020304" pitchFamily="18" charset="0"/>
                <a:ea typeface="宋体" panose="02010600030101010101" pitchFamily="2" charset="-122"/>
                <a:cs typeface="+mn-cs"/>
              </a:rPr>
              <a:t>9</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该动物是哺乳动物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是食肉动物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是黄褐色 </a:t>
            </a:r>
          </a:p>
          <a:p>
            <a:pPr marR="0" algn="just" defTabSz="914400" eaLnBrk="1" hangingPunct="1">
              <a:lnSpc>
                <a:spcPct val="110000"/>
              </a:lnSpc>
              <a:spcBef>
                <a:spcPct val="20000"/>
              </a:spcBef>
              <a:buClrTx/>
              <a:buSzTx/>
              <a:buFontTx/>
              <a:defRPr/>
            </a:pP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身上有暗斑点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a:t>
            </a:r>
            <a:r>
              <a:rPr kumimoji="0" lang="zh-CN" altLang="en-US" sz="2200" b="1" kern="1200" cap="none" spc="0" normalizeH="0" baseline="0" noProof="0">
                <a:solidFill>
                  <a:schemeClr val="accent2"/>
                </a:solidFill>
                <a:latin typeface="Times New Roman" panose="02020603050405020304" pitchFamily="18" charset="0"/>
                <a:ea typeface="宋体" panose="02010600030101010101" pitchFamily="2" charset="-122"/>
                <a:cs typeface="+mn-cs"/>
              </a:rPr>
              <a:t>金钱豹</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endParaRPr kumimoji="0" lang="zh-CN" altLang="en-US" sz="2200" b="1" kern="1200" cap="none" spc="0" normalizeH="0" baseline="0" noProof="0">
              <a:solidFill>
                <a:schemeClr val="accent2"/>
              </a:solidFill>
              <a:latin typeface="Times New Roman" panose="02020603050405020304" pitchFamily="18" charset="0"/>
              <a:ea typeface="宋体" panose="02010600030101010101" pitchFamily="2" charset="-122"/>
              <a:cs typeface="+mn-cs"/>
            </a:endParaRPr>
          </a:p>
          <a:p>
            <a:pPr marR="0" algn="just" defTabSz="914400" eaLnBrk="1" hangingPunct="1">
              <a:lnSpc>
                <a:spcPct val="110000"/>
              </a:lnSpc>
              <a:spcBef>
                <a:spcPct val="20000"/>
              </a:spcBef>
              <a:buClrTx/>
              <a:buSzTx/>
              <a:buFontTx/>
              <a:defRPr/>
            </a:pPr>
            <a:r>
              <a:rPr kumimoji="0" lang="en-US" altLang="zh-CN" sz="2200" b="1" i="1" kern="1200" cap="none" spc="0" normalizeH="0" baseline="0" noProof="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a:solidFill>
                  <a:schemeClr val="accent2"/>
                </a:solidFill>
                <a:latin typeface="Times New Roman" panose="02020603050405020304" pitchFamily="18" charset="0"/>
                <a:ea typeface="宋体" panose="02010600030101010101" pitchFamily="2" charset="-122"/>
                <a:cs typeface="+mn-cs"/>
              </a:rPr>
              <a:t>10</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该动物是哺乳动物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是食肉动物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是黄褐色 </a:t>
            </a:r>
          </a:p>
          <a:p>
            <a:pPr marR="0" algn="just" defTabSz="914400" eaLnBrk="1" hangingPunct="1">
              <a:lnSpc>
                <a:spcPct val="110000"/>
              </a:lnSpc>
              <a:spcBef>
                <a:spcPct val="20000"/>
              </a:spcBef>
              <a:buClrTx/>
              <a:buSzTx/>
              <a:buFontTx/>
              <a:defRPr/>
            </a:pP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身上有黑色条纹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a:t>
            </a:r>
            <a:r>
              <a:rPr kumimoji="0" lang="zh-CN" altLang="en-US" sz="2200" b="1" kern="1200" cap="none" spc="0" normalizeH="0" baseline="0" noProof="0">
                <a:solidFill>
                  <a:schemeClr val="accent2"/>
                </a:solidFill>
                <a:latin typeface="Times New Roman" panose="02020603050405020304" pitchFamily="18" charset="0"/>
                <a:ea typeface="宋体" panose="02010600030101010101" pitchFamily="2" charset="-122"/>
                <a:cs typeface="+mn-cs"/>
              </a:rPr>
              <a:t>虎</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endParaRPr kumimoji="0" lang="zh-CN" altLang="en-US" sz="2200" b="1" kern="1200" cap="none" spc="0" normalizeH="0" baseline="0" noProof="0">
              <a:solidFill>
                <a:schemeClr val="accent2"/>
              </a:solidFill>
              <a:latin typeface="Times New Roman" panose="02020603050405020304" pitchFamily="18" charset="0"/>
              <a:ea typeface="宋体" panose="02010600030101010101" pitchFamily="2" charset="-122"/>
              <a:cs typeface="+mn-cs"/>
            </a:endParaRPr>
          </a:p>
          <a:p>
            <a:pPr marR="0" algn="just" defTabSz="914400" eaLnBrk="1" hangingPunct="1">
              <a:lnSpc>
                <a:spcPct val="110000"/>
              </a:lnSpc>
              <a:spcBef>
                <a:spcPct val="20000"/>
              </a:spcBef>
              <a:buClrTx/>
              <a:buSzTx/>
              <a:buFontTx/>
              <a:defRPr/>
            </a:pPr>
            <a:r>
              <a:rPr kumimoji="0" lang="en-US" altLang="zh-CN" sz="2200" b="1" i="1" kern="1200" cap="none" spc="0" normalizeH="0" baseline="0" noProof="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a:solidFill>
                  <a:srgbClr val="006666"/>
                </a:solidFill>
                <a:latin typeface="Times New Roman" panose="02020603050405020304" pitchFamily="18" charset="0"/>
                <a:ea typeface="宋体" panose="02010600030101010101" pitchFamily="2" charset="-122"/>
                <a:cs typeface="+mn-cs"/>
              </a:rPr>
              <a:t>11</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该动物是有蹄类动物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有长脖子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有长腿 </a:t>
            </a:r>
          </a:p>
          <a:p>
            <a:pPr marR="0" algn="just" defTabSz="914400" eaLnBrk="1" hangingPunct="1">
              <a:lnSpc>
                <a:spcPct val="110000"/>
              </a:lnSpc>
              <a:spcBef>
                <a:spcPct val="20000"/>
              </a:spcBef>
              <a:buClrTx/>
              <a:buSzTx/>
              <a:buFontTx/>
              <a:defRPr/>
            </a:pP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身上有暗斑点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a:t>
            </a:r>
            <a:r>
              <a:rPr kumimoji="0" lang="zh-CN" altLang="en-US" sz="2200" b="1" kern="1200" cap="none" spc="0" normalizeH="0" baseline="0" noProof="0">
                <a:solidFill>
                  <a:srgbClr val="006666"/>
                </a:solidFill>
                <a:latin typeface="Times New Roman" panose="02020603050405020304" pitchFamily="18" charset="0"/>
                <a:ea typeface="宋体" panose="02010600030101010101" pitchFamily="2" charset="-122"/>
                <a:cs typeface="+mn-cs"/>
              </a:rPr>
              <a:t>长颈鹿</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endParaRPr kumimoji="0" lang="zh-CN" altLang="en-US" sz="2200" b="1" kern="1200" cap="none" spc="0" normalizeH="0" baseline="0" noProof="0">
              <a:solidFill>
                <a:srgbClr val="006666"/>
              </a:solidFill>
              <a:latin typeface="Times New Roman" panose="02020603050405020304" pitchFamily="18" charset="0"/>
              <a:ea typeface="宋体" panose="02010600030101010101" pitchFamily="2" charset="-122"/>
              <a:cs typeface="+mn-cs"/>
            </a:endParaRPr>
          </a:p>
          <a:p>
            <a:pPr marR="0" algn="just" defTabSz="914400" eaLnBrk="1" hangingPunct="1">
              <a:lnSpc>
                <a:spcPct val="110000"/>
              </a:lnSpc>
              <a:spcBef>
                <a:spcPct val="20000"/>
              </a:spcBef>
              <a:buClrTx/>
              <a:buSzTx/>
              <a:buFontTx/>
              <a:defRPr/>
            </a:pPr>
            <a:r>
              <a:rPr kumimoji="0" lang="en-US" altLang="zh-CN" sz="2200" b="1" i="1" kern="1200" cap="none" spc="0" normalizeH="0" baseline="0" noProof="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a:solidFill>
                  <a:srgbClr val="006666"/>
                </a:solidFill>
                <a:latin typeface="Times New Roman" panose="02020603050405020304" pitchFamily="18" charset="0"/>
                <a:ea typeface="宋体" panose="02010600030101010101" pitchFamily="2" charset="-122"/>
                <a:cs typeface="+mn-cs"/>
              </a:rPr>
              <a:t> 12</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该动物有蹄类动物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身上有黑色条纹  </a:t>
            </a:r>
          </a:p>
          <a:p>
            <a:pPr marR="0" algn="just" defTabSz="914400" eaLnBrk="1" hangingPunct="1">
              <a:lnSpc>
                <a:spcPct val="110000"/>
              </a:lnSpc>
              <a:spcBef>
                <a:spcPct val="20000"/>
              </a:spcBef>
              <a:buClrTx/>
              <a:buSzTx/>
              <a:buFontTx/>
              <a:defRPr/>
            </a:pP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a:t>
            </a:r>
            <a:r>
              <a:rPr kumimoji="0" lang="zh-CN" altLang="en-US" sz="2200" b="1" kern="1200" cap="none" spc="0" normalizeH="0" baseline="0" noProof="0">
                <a:solidFill>
                  <a:srgbClr val="006666"/>
                </a:solidFill>
                <a:latin typeface="Times New Roman" panose="02020603050405020304" pitchFamily="18" charset="0"/>
                <a:ea typeface="宋体" panose="02010600030101010101" pitchFamily="2" charset="-122"/>
                <a:cs typeface="+mn-cs"/>
              </a:rPr>
              <a:t>斑马</a:t>
            </a:r>
          </a:p>
          <a:p>
            <a:pPr marR="0" algn="just" defTabSz="914400" eaLnBrk="1" hangingPunct="1">
              <a:lnSpc>
                <a:spcPct val="110000"/>
              </a:lnSpc>
              <a:spcBef>
                <a:spcPct val="20000"/>
              </a:spcBef>
              <a:buClrTx/>
              <a:buSzTx/>
              <a:buFontTx/>
              <a:defRPr/>
            </a:pPr>
            <a:r>
              <a:rPr kumimoji="0" lang="en-US" altLang="zh-CN" sz="2200" b="1" i="1" kern="1200" cap="none" spc="0" normalizeH="0" baseline="0" noProof="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a:solidFill>
                  <a:srgbClr val="0000FF"/>
                </a:solidFill>
                <a:latin typeface="Times New Roman" panose="02020603050405020304" pitchFamily="18" charset="0"/>
                <a:ea typeface="宋体" panose="02010600030101010101" pitchFamily="2" charset="-122"/>
                <a:cs typeface="+mn-cs"/>
              </a:rPr>
              <a:t>13</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该动物是鸟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有长脖子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有长腿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不会飞 </a:t>
            </a:r>
          </a:p>
          <a:p>
            <a:pPr marR="0" algn="just" defTabSz="914400" eaLnBrk="1" hangingPunct="1">
              <a:lnSpc>
                <a:spcPct val="110000"/>
              </a:lnSpc>
              <a:spcBef>
                <a:spcPct val="20000"/>
              </a:spcBef>
              <a:buClrTx/>
              <a:buSzTx/>
              <a:buFontTx/>
              <a:defRPr/>
            </a:pP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有黑白二色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a:t>
            </a:r>
            <a:r>
              <a:rPr kumimoji="0" lang="zh-CN" altLang="en-US" sz="2200" b="1" kern="1200" cap="none" spc="0" normalizeH="0" baseline="0" noProof="0">
                <a:solidFill>
                  <a:srgbClr val="0000FF"/>
                </a:solidFill>
                <a:latin typeface="Times New Roman" panose="02020603050405020304" pitchFamily="18" charset="0"/>
                <a:ea typeface="宋体" panose="02010600030101010101" pitchFamily="2" charset="-122"/>
                <a:cs typeface="+mn-cs"/>
              </a:rPr>
              <a:t>鸵鸟</a:t>
            </a:r>
            <a:endParaRPr kumimoji="0" lang="zh-CN" altLang="en-US" sz="2200" b="1" kern="1200" cap="none" spc="0" normalizeH="0" baseline="0" noProof="0">
              <a:latin typeface="Times New Roman" panose="02020603050405020304" pitchFamily="18" charset="0"/>
              <a:ea typeface="宋体" panose="02010600030101010101" pitchFamily="2" charset="-122"/>
              <a:cs typeface="+mn-cs"/>
            </a:endParaRPr>
          </a:p>
          <a:p>
            <a:pPr marR="0" algn="just" defTabSz="914400" eaLnBrk="1" hangingPunct="1">
              <a:lnSpc>
                <a:spcPct val="110000"/>
              </a:lnSpc>
              <a:spcBef>
                <a:spcPct val="20000"/>
              </a:spcBef>
              <a:buClrTx/>
              <a:buSzTx/>
              <a:buFontTx/>
              <a:defRPr/>
            </a:pPr>
            <a:r>
              <a:rPr kumimoji="0" lang="en-US" altLang="zh-CN" sz="2200" b="1" i="1" kern="1200" cap="none" spc="0" normalizeH="0" baseline="0" noProof="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a:solidFill>
                  <a:srgbClr val="0000FF"/>
                </a:solidFill>
                <a:latin typeface="Times New Roman" panose="02020603050405020304" pitchFamily="18" charset="0"/>
                <a:ea typeface="宋体" panose="02010600030101010101" pitchFamily="2" charset="-122"/>
                <a:cs typeface="+mn-cs"/>
              </a:rPr>
              <a:t>14</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该动物是鸟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会游泳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不会飞 </a:t>
            </a:r>
          </a:p>
          <a:p>
            <a:pPr marR="0" algn="just" defTabSz="914400" eaLnBrk="1" hangingPunct="1">
              <a:lnSpc>
                <a:spcPct val="110000"/>
              </a:lnSpc>
              <a:spcBef>
                <a:spcPct val="20000"/>
              </a:spcBef>
              <a:buClrTx/>
              <a:buSzTx/>
              <a:buFontTx/>
              <a:defRPr/>
            </a:pP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有黑白二色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a:t>
            </a:r>
            <a:r>
              <a:rPr kumimoji="0" lang="zh-CN" altLang="en-US" sz="2200" b="1" kern="1200" cap="none" spc="0" normalizeH="0" baseline="0" noProof="0">
                <a:solidFill>
                  <a:srgbClr val="0000FF"/>
                </a:solidFill>
                <a:latin typeface="Times New Roman" panose="02020603050405020304" pitchFamily="18" charset="0"/>
                <a:ea typeface="宋体" panose="02010600030101010101" pitchFamily="2" charset="-122"/>
                <a:cs typeface="+mn-cs"/>
              </a:rPr>
              <a:t>企鹅</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p>
          <a:p>
            <a:pPr marR="0" algn="just" defTabSz="914400" eaLnBrk="1" hangingPunct="1">
              <a:lnSpc>
                <a:spcPct val="110000"/>
              </a:lnSpc>
              <a:spcBef>
                <a:spcPct val="20000"/>
              </a:spcBef>
              <a:buClrTx/>
              <a:buSzTx/>
              <a:buFontTx/>
              <a:defRPr/>
            </a:pPr>
            <a:r>
              <a:rPr kumimoji="0" lang="en-US" altLang="zh-CN" sz="2200" b="1" i="1" kern="1200" cap="none" spc="0" normalizeH="0" baseline="0" noProof="0">
                <a:latin typeface="Times New Roman" panose="02020603050405020304" pitchFamily="18" charset="0"/>
                <a:ea typeface="宋体" panose="02010600030101010101" pitchFamily="2" charset="-122"/>
                <a:cs typeface="+mn-cs"/>
              </a:rPr>
              <a:t>r</a:t>
            </a:r>
            <a:r>
              <a:rPr kumimoji="0" lang="en-US" altLang="zh-CN" sz="2200" b="1" kern="1200" cap="none" spc="0" normalizeH="0" baseline="-30000" noProof="0">
                <a:solidFill>
                  <a:srgbClr val="0000FF"/>
                </a:solidFill>
                <a:latin typeface="Times New Roman" panose="02020603050405020304" pitchFamily="18" charset="0"/>
                <a:ea typeface="宋体" panose="02010600030101010101" pitchFamily="2" charset="-122"/>
                <a:cs typeface="+mn-cs"/>
              </a:rPr>
              <a:t>15</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IF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该动物是鸟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AND  </a:t>
            </a:r>
            <a:r>
              <a:rPr kumimoji="0" lang="zh-CN" altLang="en-US" sz="2200" b="1" kern="1200" cap="none" spc="0" normalizeH="0" baseline="0" noProof="0">
                <a:latin typeface="Times New Roman" panose="02020603050405020304" pitchFamily="18" charset="0"/>
                <a:ea typeface="宋体" panose="02010600030101010101" pitchFamily="2" charset="-122"/>
                <a:cs typeface="+mn-cs"/>
              </a:rPr>
              <a:t>善飞     </a:t>
            </a:r>
            <a:r>
              <a:rPr kumimoji="0" lang="en-US" altLang="zh-CN" sz="2200" b="1" kern="1200" cap="none" spc="0" normalizeH="0" baseline="0" noProof="0">
                <a:latin typeface="Times New Roman" panose="02020603050405020304" pitchFamily="18" charset="0"/>
                <a:ea typeface="宋体" panose="02010600030101010101" pitchFamily="2" charset="-122"/>
                <a:cs typeface="+mn-cs"/>
              </a:rPr>
              <a:t>THEN  </a:t>
            </a:r>
            <a:r>
              <a:rPr kumimoji="0" lang="zh-CN" altLang="en-US" sz="2200" b="1" kern="1200" cap="none" spc="0" normalizeH="0" baseline="0" noProof="0">
                <a:latin typeface="宋体" panose="02010600030101010101" pitchFamily="2" charset="-122"/>
                <a:ea typeface="宋体" panose="02010600030101010101" pitchFamily="2" charset="-122"/>
                <a:cs typeface="+mn-cs"/>
              </a:rPr>
              <a:t>该动物是</a:t>
            </a:r>
            <a:r>
              <a:rPr kumimoji="0" lang="zh-CN" altLang="en-US" sz="2200" b="1" kern="1200" cap="none" spc="0" normalizeH="0" baseline="0" noProof="0">
                <a:solidFill>
                  <a:srgbClr val="0000FF"/>
                </a:solidFill>
                <a:latin typeface="宋体" panose="02010600030101010101" pitchFamily="2" charset="-122"/>
                <a:ea typeface="宋体" panose="02010600030101010101" pitchFamily="2" charset="-122"/>
                <a:cs typeface="+mn-cs"/>
              </a:rPr>
              <a:t>信天翁</a:t>
            </a:r>
          </a:p>
        </p:txBody>
      </p:sp>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83</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67587" name="标题 254977"/>
          <p:cNvSpPr>
            <a:spLocks noGrp="1"/>
          </p:cNvSpPr>
          <p:nvPr>
            <p:ph type="title"/>
          </p:nvPr>
        </p:nvSpPr>
        <p:spPr/>
        <p:txBody>
          <a:bodyPr vert="horz" wrap="square" lIns="91440" tIns="45720" rIns="91440" bIns="45720" anchor="b"/>
          <a:lstStyle/>
          <a:p>
            <a:pPr eaLnBrk="1" hangingPunct="1"/>
            <a:r>
              <a:rPr lang="en-US" altLang="zh-CN" sz="3200" dirty="0">
                <a:latin typeface="Times New Roman" panose="02020603050405020304" pitchFamily="18" charset="0"/>
              </a:rPr>
              <a:t>  </a:t>
            </a:r>
            <a:r>
              <a:rPr lang="zh-CN" altLang="en-US" sz="3200" dirty="0">
                <a:latin typeface="Times New Roman" panose="02020603050405020304" pitchFamily="18" charset="0"/>
              </a:rPr>
              <a:t>产生式系统的例子</a:t>
            </a:r>
            <a:r>
              <a:rPr lang="en-US" altLang="zh-CN" sz="3200" dirty="0">
                <a:latin typeface="Times New Roman" panose="02020603050405020304" pitchFamily="18" charset="0"/>
              </a:rPr>
              <a:t>——</a:t>
            </a:r>
            <a:r>
              <a:rPr lang="zh-CN" altLang="en-US" sz="3200" dirty="0">
                <a:latin typeface="Times New Roman" panose="02020603050405020304" pitchFamily="18" charset="0"/>
              </a:rPr>
              <a:t>动物识别系统</a:t>
            </a:r>
          </a:p>
        </p:txBody>
      </p:sp>
      <p:sp>
        <p:nvSpPr>
          <p:cNvPr id="67588" name="文本占位符 254978"/>
          <p:cNvSpPr>
            <a:spLocks noGrp="1"/>
          </p:cNvSpPr>
          <p:nvPr>
            <p:ph idx="1"/>
          </p:nvPr>
        </p:nvSpPr>
        <p:spPr>
          <a:xfrm>
            <a:off x="250825" y="1022350"/>
            <a:ext cx="8642350" cy="5835650"/>
          </a:xfrm>
        </p:spPr>
        <p:txBody>
          <a:bodyPr vert="horz" wrap="square" lIns="91440" tIns="45720" rIns="91440" bIns="45720" anchor="t"/>
          <a:lstStyle/>
          <a:p>
            <a:pPr marL="190500" indent="-190500" eaLnBrk="1" hangingPunct="1"/>
            <a:r>
              <a:rPr lang="en-US" altLang="zh-CN" dirty="0"/>
              <a:t> </a:t>
            </a:r>
            <a:r>
              <a:rPr lang="zh-CN" altLang="en-US" dirty="0"/>
              <a:t>设已知初始事实存放在</a:t>
            </a:r>
            <a:r>
              <a:rPr lang="zh-CN" altLang="en-US" b="1" dirty="0">
                <a:solidFill>
                  <a:schemeClr val="folHlink"/>
                </a:solidFill>
              </a:rPr>
              <a:t>综合数据库</a:t>
            </a:r>
            <a:r>
              <a:rPr lang="zh-CN" altLang="en-US" dirty="0"/>
              <a:t>中：</a:t>
            </a:r>
          </a:p>
          <a:p>
            <a:pPr marL="190500" indent="-190500" eaLnBrk="1" hangingPunct="1">
              <a:buNone/>
            </a:pPr>
            <a:r>
              <a:rPr lang="zh-CN" altLang="en-US" b="1" dirty="0"/>
              <a:t>     </a:t>
            </a:r>
            <a:r>
              <a:rPr lang="zh-CN" altLang="en-US" b="1" dirty="0">
                <a:solidFill>
                  <a:schemeClr val="accent2"/>
                </a:solidFill>
              </a:rPr>
              <a:t>该动物身上有：暗斑点，长脖子，长腿，奶，蹄</a:t>
            </a:r>
          </a:p>
          <a:p>
            <a:pPr marL="190500" indent="-190500" eaLnBrk="1" hangingPunct="1"/>
            <a:r>
              <a:rPr lang="zh-CN" altLang="en-US" b="1" dirty="0">
                <a:latin typeface="宋体" panose="02010600030101010101" pitchFamily="2" charset="-122"/>
              </a:rPr>
              <a:t> 推理机构的工作过程</a:t>
            </a:r>
            <a:r>
              <a:rPr lang="zh-CN" altLang="en-US" b="1" dirty="0"/>
              <a:t> ：</a:t>
            </a:r>
          </a:p>
          <a:p>
            <a:pPr marL="190500" indent="-190500" eaLnBrk="1" hangingPunct="1">
              <a:buNone/>
            </a:pP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宋体" panose="02010600030101010101" pitchFamily="2" charset="-122"/>
              </a:rPr>
              <a:t>）从规则库中取出</a:t>
            </a:r>
            <a:r>
              <a:rPr lang="en-US" altLang="zh-CN" i="1" dirty="0">
                <a:latin typeface="Times New Roman" panose="02020603050405020304" pitchFamily="18" charset="0"/>
              </a:rPr>
              <a:t>r</a:t>
            </a:r>
            <a:r>
              <a:rPr lang="en-US" altLang="zh-CN" baseline="-30000" dirty="0">
                <a:latin typeface="Times New Roman" panose="02020603050405020304" pitchFamily="18" charset="0"/>
              </a:rPr>
              <a:t>1</a:t>
            </a:r>
            <a:r>
              <a:rPr lang="zh-CN" altLang="en-US" dirty="0">
                <a:latin typeface="宋体" panose="02010600030101010101" pitchFamily="2" charset="-122"/>
              </a:rPr>
              <a:t>，检查其前提是否可与综合数据库中的已知事实匹配。匹配失败则</a:t>
            </a:r>
            <a:r>
              <a:rPr lang="en-US" altLang="zh-CN" i="1" dirty="0">
                <a:latin typeface="Times New Roman" panose="02020603050405020304" pitchFamily="18" charset="0"/>
              </a:rPr>
              <a:t>r</a:t>
            </a:r>
            <a:r>
              <a:rPr lang="en-US" altLang="zh-CN" baseline="-30000" dirty="0">
                <a:latin typeface="宋体" panose="02010600030101010101" pitchFamily="2" charset="-122"/>
              </a:rPr>
              <a:t>1</a:t>
            </a:r>
            <a:r>
              <a:rPr lang="zh-CN" altLang="en-US" dirty="0">
                <a:latin typeface="宋体" panose="02010600030101010101" pitchFamily="2" charset="-122"/>
              </a:rPr>
              <a:t>不能被用于推理。然后取</a:t>
            </a:r>
            <a:r>
              <a:rPr lang="en-US" altLang="zh-CN" i="1" dirty="0">
                <a:latin typeface="Times New Roman" panose="02020603050405020304" pitchFamily="18" charset="0"/>
              </a:rPr>
              <a:t>r</a:t>
            </a:r>
            <a:r>
              <a:rPr lang="en-US" altLang="zh-CN" baseline="-30000" dirty="0">
                <a:latin typeface="宋体" panose="02010600030101010101" pitchFamily="2" charset="-122"/>
              </a:rPr>
              <a:t>2</a:t>
            </a:r>
            <a:r>
              <a:rPr lang="zh-CN" altLang="en-US" dirty="0">
                <a:latin typeface="宋体" panose="02010600030101010101" pitchFamily="2" charset="-122"/>
              </a:rPr>
              <a:t>进行同样的工作。匹配成功则</a:t>
            </a:r>
            <a:r>
              <a:rPr lang="en-US" altLang="zh-CN" i="1" dirty="0">
                <a:latin typeface="Times New Roman" panose="02020603050405020304" pitchFamily="18" charset="0"/>
              </a:rPr>
              <a:t>r</a:t>
            </a:r>
            <a:r>
              <a:rPr lang="en-US" altLang="zh-CN" baseline="-30000" dirty="0">
                <a:latin typeface="宋体" panose="02010600030101010101" pitchFamily="2" charset="-122"/>
              </a:rPr>
              <a:t>2</a:t>
            </a:r>
            <a:r>
              <a:rPr lang="zh-CN" altLang="en-US" dirty="0">
                <a:latin typeface="宋体" panose="02010600030101010101" pitchFamily="2" charset="-122"/>
              </a:rPr>
              <a:t>被执行。</a:t>
            </a:r>
          </a:p>
          <a:p>
            <a:pPr marL="190500" indent="-190500" eaLnBrk="1" hangingPunct="1">
              <a:buClr>
                <a:srgbClr val="0000FF"/>
              </a:buClr>
              <a:buFont typeface="Wingdings" panose="05000000000000000000" pitchFamily="2" charset="2"/>
              <a:buChar char="§"/>
            </a:pPr>
            <a:r>
              <a:rPr lang="zh-CN" altLang="en-US" b="1" dirty="0">
                <a:solidFill>
                  <a:schemeClr val="folHlink"/>
                </a:solidFill>
                <a:latin typeface="宋体" panose="02010600030101010101" pitchFamily="2" charset="-122"/>
              </a:rPr>
              <a:t> 综合数据库</a:t>
            </a:r>
            <a:r>
              <a:rPr lang="zh-CN" altLang="en-US" b="1" dirty="0">
                <a:latin typeface="宋体" panose="02010600030101010101" pitchFamily="2" charset="-122"/>
              </a:rPr>
              <a:t> ：</a:t>
            </a:r>
          </a:p>
          <a:p>
            <a:pPr marL="190500" indent="-190500" eaLnBrk="1" hangingPunct="1">
              <a:buNone/>
            </a:pPr>
            <a:r>
              <a:rPr lang="zh-CN" altLang="en-US" b="1" dirty="0">
                <a:latin typeface="宋体" panose="02010600030101010101" pitchFamily="2" charset="-122"/>
              </a:rPr>
              <a:t> </a:t>
            </a:r>
            <a:r>
              <a:rPr lang="zh-CN" altLang="en-US" b="1" dirty="0">
                <a:solidFill>
                  <a:schemeClr val="accent2"/>
                </a:solidFill>
                <a:latin typeface="宋体" panose="02010600030101010101" pitchFamily="2" charset="-122"/>
              </a:rPr>
              <a:t>该动物身上有：暗斑点，长脖子，长腿，奶，蹄，</a:t>
            </a:r>
            <a:r>
              <a:rPr lang="zh-CN" altLang="en-US" b="1" dirty="0">
                <a:solidFill>
                  <a:srgbClr val="0000FF"/>
                </a:solidFill>
                <a:latin typeface="宋体" panose="02010600030101010101" pitchFamily="2" charset="-122"/>
              </a:rPr>
              <a:t>哺乳动物  </a:t>
            </a:r>
            <a:r>
              <a:rPr lang="zh-CN" altLang="en-US" b="1" dirty="0"/>
              <a:t> </a:t>
            </a:r>
          </a:p>
        </p:txBody>
      </p:sp>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84</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68611" name="标题 256001"/>
          <p:cNvSpPr>
            <a:spLocks noGrp="1"/>
          </p:cNvSpPr>
          <p:nvPr>
            <p:ph type="title"/>
          </p:nvPr>
        </p:nvSpPr>
        <p:spPr/>
        <p:txBody>
          <a:bodyPr vert="horz" wrap="square" lIns="91440" tIns="45720" rIns="91440" bIns="45720" anchor="b"/>
          <a:lstStyle/>
          <a:p>
            <a:pPr eaLnBrk="1" hangingPunct="1"/>
            <a:r>
              <a:rPr lang="en-US" altLang="zh-CN" sz="3200" dirty="0">
                <a:latin typeface="Times New Roman" panose="02020603050405020304" pitchFamily="18" charset="0"/>
              </a:rPr>
              <a:t>  </a:t>
            </a:r>
            <a:r>
              <a:rPr lang="zh-CN" altLang="en-US" sz="3200" dirty="0">
                <a:latin typeface="Times New Roman" panose="02020603050405020304" pitchFamily="18" charset="0"/>
              </a:rPr>
              <a:t>产生式系统的例子</a:t>
            </a:r>
            <a:r>
              <a:rPr lang="en-US" altLang="zh-CN" sz="3200" dirty="0">
                <a:latin typeface="Times New Roman" panose="02020603050405020304" pitchFamily="18" charset="0"/>
              </a:rPr>
              <a:t>——</a:t>
            </a:r>
            <a:r>
              <a:rPr lang="zh-CN" altLang="en-US" sz="3200" dirty="0">
                <a:latin typeface="Times New Roman" panose="02020603050405020304" pitchFamily="18" charset="0"/>
              </a:rPr>
              <a:t>动物识别系统</a:t>
            </a:r>
          </a:p>
        </p:txBody>
      </p:sp>
      <p:sp>
        <p:nvSpPr>
          <p:cNvPr id="68612" name="文本占位符 256002"/>
          <p:cNvSpPr>
            <a:spLocks noGrp="1"/>
          </p:cNvSpPr>
          <p:nvPr>
            <p:ph idx="1"/>
          </p:nvPr>
        </p:nvSpPr>
        <p:spPr>
          <a:xfrm>
            <a:off x="250825" y="1733550"/>
            <a:ext cx="8642350" cy="4210050"/>
          </a:xfrm>
        </p:spPr>
        <p:txBody>
          <a:bodyPr vert="horz" wrap="square" lIns="91440" tIns="45720" rIns="91440" bIns="45720" anchor="t"/>
          <a:lstStyle/>
          <a:p>
            <a:pPr marL="190500" indent="-190500" eaLnBrk="1" hangingPunct="1">
              <a:buNone/>
            </a:pPr>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）分别用</a:t>
            </a:r>
            <a:r>
              <a:rPr lang="en-US" altLang="zh-CN" i="1" dirty="0">
                <a:latin typeface="Times New Roman" panose="02020603050405020304" pitchFamily="18" charset="0"/>
              </a:rPr>
              <a:t>r</a:t>
            </a:r>
            <a:r>
              <a:rPr lang="en-US" altLang="zh-CN" baseline="-30000" dirty="0">
                <a:latin typeface="Times New Roman" panose="02020603050405020304" pitchFamily="18" charset="0"/>
              </a:rPr>
              <a:t>3</a:t>
            </a:r>
            <a:r>
              <a:rPr lang="zh-CN" altLang="en-US" dirty="0">
                <a:latin typeface="Times New Roman" panose="02020603050405020304" pitchFamily="18" charset="0"/>
              </a:rPr>
              <a:t>，</a:t>
            </a:r>
            <a:r>
              <a:rPr lang="en-US" altLang="zh-CN" i="1" dirty="0">
                <a:latin typeface="Times New Roman" panose="02020603050405020304" pitchFamily="18" charset="0"/>
              </a:rPr>
              <a:t>r</a:t>
            </a:r>
            <a:r>
              <a:rPr lang="en-US" altLang="zh-CN" baseline="-30000" dirty="0">
                <a:latin typeface="Times New Roman" panose="02020603050405020304" pitchFamily="18" charset="0"/>
              </a:rPr>
              <a:t>4</a:t>
            </a:r>
            <a:r>
              <a:rPr lang="zh-CN" altLang="en-US" dirty="0">
                <a:latin typeface="Times New Roman" panose="02020603050405020304" pitchFamily="18" charset="0"/>
              </a:rPr>
              <a:t>，</a:t>
            </a:r>
            <a:r>
              <a:rPr lang="en-US" altLang="zh-CN" i="1" dirty="0">
                <a:latin typeface="Times New Roman" panose="02020603050405020304" pitchFamily="18" charset="0"/>
              </a:rPr>
              <a:t>r</a:t>
            </a:r>
            <a:r>
              <a:rPr lang="en-US" altLang="zh-CN" baseline="-30000" dirty="0">
                <a:latin typeface="Times New Roman" panose="02020603050405020304" pitchFamily="18" charset="0"/>
              </a:rPr>
              <a:t>5</a:t>
            </a:r>
            <a:r>
              <a:rPr lang="zh-CN" altLang="en-US" dirty="0">
                <a:latin typeface="Times New Roman" panose="02020603050405020304" pitchFamily="18" charset="0"/>
              </a:rPr>
              <a:t>，</a:t>
            </a:r>
            <a:r>
              <a:rPr lang="en-US" altLang="zh-CN" i="1" dirty="0">
                <a:latin typeface="Times New Roman" panose="02020603050405020304" pitchFamily="18" charset="0"/>
              </a:rPr>
              <a:t>r</a:t>
            </a:r>
            <a:r>
              <a:rPr lang="en-US" altLang="zh-CN" baseline="-30000" dirty="0">
                <a:latin typeface="Times New Roman" panose="02020603050405020304" pitchFamily="18" charset="0"/>
              </a:rPr>
              <a:t>6</a:t>
            </a:r>
            <a:r>
              <a:rPr lang="zh-CN" altLang="en-US" dirty="0">
                <a:latin typeface="Times New Roman" panose="02020603050405020304" pitchFamily="18" charset="0"/>
              </a:rPr>
              <a:t>综合数据库中的已知事实进行匹配，均不成功。 </a:t>
            </a:r>
            <a:r>
              <a:rPr lang="en-US" altLang="zh-CN" i="1" dirty="0">
                <a:latin typeface="Times New Roman" panose="02020603050405020304" pitchFamily="18" charset="0"/>
              </a:rPr>
              <a:t>r</a:t>
            </a:r>
            <a:r>
              <a:rPr lang="en-US" altLang="zh-CN" baseline="-30000" dirty="0">
                <a:latin typeface="Times New Roman" panose="02020603050405020304" pitchFamily="18" charset="0"/>
              </a:rPr>
              <a:t>7</a:t>
            </a:r>
            <a:r>
              <a:rPr lang="zh-CN" altLang="en-US" dirty="0">
                <a:latin typeface="Times New Roman" panose="02020603050405020304" pitchFamily="18" charset="0"/>
              </a:rPr>
              <a:t>匹配成功，执行</a:t>
            </a:r>
            <a:r>
              <a:rPr lang="en-US" altLang="zh-CN" i="1" dirty="0">
                <a:latin typeface="Times New Roman" panose="02020603050405020304" pitchFamily="18" charset="0"/>
              </a:rPr>
              <a:t>r</a:t>
            </a:r>
            <a:r>
              <a:rPr lang="en-US" altLang="zh-CN" baseline="-30000" dirty="0">
                <a:latin typeface="Times New Roman" panose="02020603050405020304" pitchFamily="18" charset="0"/>
              </a:rPr>
              <a:t>7</a:t>
            </a:r>
            <a:r>
              <a:rPr lang="en-US" altLang="zh-CN" dirty="0">
                <a:latin typeface="Times New Roman" panose="02020603050405020304" pitchFamily="18" charset="0"/>
              </a:rPr>
              <a:t> </a:t>
            </a:r>
            <a:r>
              <a:rPr lang="zh-CN" altLang="en-US" dirty="0">
                <a:latin typeface="Times New Roman" panose="02020603050405020304" pitchFamily="18" charset="0"/>
              </a:rPr>
              <a:t>。</a:t>
            </a:r>
          </a:p>
          <a:p>
            <a:pPr marL="190500" indent="-190500" eaLnBrk="1" hangingPunct="1">
              <a:buClr>
                <a:srgbClr val="0000FF"/>
              </a:buClr>
              <a:buFont typeface="Wingdings" panose="05000000000000000000" pitchFamily="2" charset="2"/>
              <a:buChar char="§"/>
            </a:pPr>
            <a:r>
              <a:rPr lang="zh-CN" altLang="en-US" b="1" dirty="0">
                <a:latin typeface="Times New Roman" panose="02020603050405020304" pitchFamily="18" charset="0"/>
              </a:rPr>
              <a:t> </a:t>
            </a:r>
            <a:r>
              <a:rPr lang="zh-CN" altLang="en-US" b="1" dirty="0">
                <a:solidFill>
                  <a:schemeClr val="folHlink"/>
                </a:solidFill>
                <a:latin typeface="Times New Roman" panose="02020603050405020304" pitchFamily="18" charset="0"/>
              </a:rPr>
              <a:t>综合数据库：</a:t>
            </a:r>
          </a:p>
          <a:p>
            <a:pPr marL="190500" indent="-190500" eaLnBrk="1" hangingPunct="1">
              <a:buNone/>
            </a:pPr>
            <a:r>
              <a:rPr lang="zh-CN" altLang="en-US" b="1" dirty="0">
                <a:solidFill>
                  <a:schemeClr val="folHlink"/>
                </a:solidFill>
                <a:latin typeface="Times New Roman" panose="02020603050405020304" pitchFamily="18" charset="0"/>
              </a:rPr>
              <a:t> </a:t>
            </a:r>
            <a:r>
              <a:rPr lang="zh-CN" altLang="en-US" b="1" dirty="0">
                <a:solidFill>
                  <a:schemeClr val="accent2"/>
                </a:solidFill>
                <a:latin typeface="Times New Roman" panose="02020603050405020304" pitchFamily="18" charset="0"/>
              </a:rPr>
              <a:t>该动物身上有：暗斑点，长脖子，长腿，奶，蹄，哺乳动物，</a:t>
            </a:r>
            <a:r>
              <a:rPr lang="zh-CN" altLang="en-US" b="1" dirty="0">
                <a:solidFill>
                  <a:srgbClr val="0000FF"/>
                </a:solidFill>
                <a:latin typeface="Times New Roman" panose="02020603050405020304" pitchFamily="18" charset="0"/>
              </a:rPr>
              <a:t>有蹄类动物</a:t>
            </a:r>
          </a:p>
          <a:p>
            <a:pPr marL="190500" indent="-190500" eaLnBrk="1" hangingPunct="1">
              <a:buNone/>
            </a:pPr>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a:t>
            </a:r>
            <a:r>
              <a:rPr lang="en-US" altLang="zh-CN" i="1" dirty="0">
                <a:latin typeface="Times New Roman" panose="02020603050405020304" pitchFamily="18" charset="0"/>
              </a:rPr>
              <a:t>r</a:t>
            </a:r>
            <a:r>
              <a:rPr lang="en-US" altLang="zh-CN" baseline="-30000" dirty="0">
                <a:latin typeface="Times New Roman" panose="02020603050405020304" pitchFamily="18" charset="0"/>
              </a:rPr>
              <a:t>11</a:t>
            </a:r>
            <a:r>
              <a:rPr lang="zh-CN" altLang="en-US" dirty="0">
                <a:latin typeface="Times New Roman" panose="02020603050405020304" pitchFamily="18" charset="0"/>
              </a:rPr>
              <a:t>匹配成功，并推出 “该动物是长颈鹿” 。</a:t>
            </a:r>
            <a:r>
              <a:rPr lang="zh-CN" altLang="en-US" b="1" dirty="0">
                <a:solidFill>
                  <a:schemeClr val="folHlink"/>
                </a:solidFill>
                <a:latin typeface="Times New Roman" panose="02020603050405020304" pitchFamily="18" charset="0"/>
              </a:rPr>
              <a:t> </a:t>
            </a:r>
            <a:r>
              <a:rPr lang="zh-CN" altLang="en-US" b="1" dirty="0">
                <a:latin typeface="Times New Roman" panose="02020603050405020304" pitchFamily="18" charset="0"/>
              </a:rPr>
              <a:t>  </a:t>
            </a:r>
          </a:p>
        </p:txBody>
      </p:sp>
      <p:sp>
        <p:nvSpPr>
          <p:cNvPr id="68613" name="矩形 256003"/>
          <p:cNvSpPr/>
          <p:nvPr/>
        </p:nvSpPr>
        <p:spPr>
          <a:xfrm>
            <a:off x="398463" y="1087438"/>
            <a:ext cx="4287837" cy="519112"/>
          </a:xfrm>
          <a:prstGeom prst="rect">
            <a:avLst/>
          </a:prstGeom>
          <a:noFill/>
          <a:ln w="9525">
            <a:noFill/>
          </a:ln>
        </p:spPr>
        <p:txBody>
          <a:bodyPr wrap="none">
            <a:spAutoFit/>
          </a:bodyPr>
          <a:lstStyle/>
          <a:p>
            <a:pPr eaLnBrk="1" hangingPunct="1">
              <a:buBlip>
                <a:blip r:embed="rId2"/>
              </a:buBlip>
            </a:pPr>
            <a:r>
              <a:rPr lang="en-US" altLang="zh-CN" sz="2800" b="1" dirty="0">
                <a:latin typeface="宋体" panose="02010600030101010101" pitchFamily="2" charset="-122"/>
              </a:rPr>
              <a:t> </a:t>
            </a:r>
            <a:r>
              <a:rPr lang="zh-CN" altLang="en-US" sz="2800" b="1" dirty="0">
                <a:latin typeface="宋体" panose="02010600030101010101" pitchFamily="2" charset="-122"/>
              </a:rPr>
              <a:t>推理机构的工作过程</a:t>
            </a:r>
            <a:r>
              <a:rPr lang="zh-CN" altLang="en-US" sz="2800" b="1" dirty="0">
                <a:latin typeface="Arial" panose="020B0604020202020204" pitchFamily="34" charset="0"/>
              </a:rPr>
              <a:t> ：</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85</a:t>
            </a:fld>
            <a:endParaRPr lang="en-US" altLang="en-US" dirty="0">
              <a:solidFill>
                <a:srgbClr val="A50021"/>
              </a:solidFill>
              <a:latin typeface="Arial" panose="020B0604020202020204" pitchFamily="34" charset="0"/>
              <a:ea typeface="MS PGothic" panose="020B0600070205080204" pitchFamily="34" charset="-128"/>
            </a:endParaRPr>
          </a:p>
        </p:txBody>
      </p:sp>
      <p:pic>
        <p:nvPicPr>
          <p:cNvPr id="69635" name="图片 257025" descr="changjinglu2"/>
          <p:cNvPicPr>
            <a:picLocks noChangeAspect="1"/>
          </p:cNvPicPr>
          <p:nvPr/>
        </p:nvPicPr>
        <p:blipFill>
          <a:blip r:embed="rId3"/>
          <a:stretch>
            <a:fillRect/>
          </a:stretch>
        </p:blipFill>
        <p:spPr>
          <a:xfrm>
            <a:off x="284163" y="915988"/>
            <a:ext cx="2713037" cy="4238625"/>
          </a:xfrm>
          <a:prstGeom prst="rect">
            <a:avLst/>
          </a:prstGeom>
          <a:noFill/>
          <a:ln w="9525">
            <a:noFill/>
          </a:ln>
        </p:spPr>
      </p:pic>
      <p:graphicFrame>
        <p:nvGraphicFramePr>
          <p:cNvPr id="69636" name="对象 257026"/>
          <p:cNvGraphicFramePr/>
          <p:nvPr/>
        </p:nvGraphicFramePr>
        <p:xfrm>
          <a:off x="242888" y="1050925"/>
          <a:ext cx="8456612" cy="4894263"/>
        </p:xfrm>
        <a:graphic>
          <a:graphicData uri="http://schemas.openxmlformats.org/presentationml/2006/ole">
            <mc:AlternateContent xmlns:mc="http://schemas.openxmlformats.org/markup-compatibility/2006">
              <mc:Choice xmlns:v="urn:schemas-microsoft-com:vml" Requires="v">
                <p:oleObj spid="_x0000_s13337" r:id="rId4" imgW="5492750" imgH="2953385" progId="SmartDraw.2">
                  <p:embed/>
                </p:oleObj>
              </mc:Choice>
              <mc:Fallback>
                <p:oleObj r:id="rId4" imgW="5492750" imgH="2953385" progId="SmartDraw.2">
                  <p:embed/>
                  <p:pic>
                    <p:nvPicPr>
                      <p:cNvPr id="0" name="图片 3075"/>
                      <p:cNvPicPr/>
                      <p:nvPr/>
                    </p:nvPicPr>
                    <p:blipFill>
                      <a:blip r:embed="rId5"/>
                      <a:stretch>
                        <a:fillRect/>
                      </a:stretch>
                    </p:blipFill>
                    <p:spPr>
                      <a:xfrm>
                        <a:off x="242888" y="1050925"/>
                        <a:ext cx="8456612" cy="4894263"/>
                      </a:xfrm>
                      <a:prstGeom prst="rect">
                        <a:avLst/>
                      </a:prstGeom>
                      <a:noFill/>
                      <a:ln w="38100">
                        <a:noFill/>
                        <a:miter/>
                      </a:ln>
                    </p:spPr>
                  </p:pic>
                </p:oleObj>
              </mc:Fallback>
            </mc:AlternateContent>
          </a:graphicData>
        </a:graphic>
      </p:graphicFrame>
      <p:sp>
        <p:nvSpPr>
          <p:cNvPr id="69637" name="矩形 257027"/>
          <p:cNvSpPr/>
          <p:nvPr/>
        </p:nvSpPr>
        <p:spPr>
          <a:xfrm>
            <a:off x="0" y="0"/>
            <a:ext cx="9144000" cy="765175"/>
          </a:xfrm>
          <a:prstGeom prst="rect">
            <a:avLst/>
          </a:prstGeom>
          <a:solidFill>
            <a:srgbClr val="A50021"/>
          </a:solidFill>
          <a:ln w="9525">
            <a:noFill/>
          </a:ln>
        </p:spPr>
        <p:txBody>
          <a:bodyPr anchor="b"/>
          <a:lstStyle/>
          <a:p>
            <a:pPr indent="176530" eaLnBrk="1" hangingPunct="1"/>
            <a:r>
              <a:rPr lang="en-US" altLang="zh-CN" sz="3600" dirty="0">
                <a:solidFill>
                  <a:schemeClr val="bg1"/>
                </a:solidFill>
                <a:latin typeface="Times New Roman" panose="02020603050405020304" pitchFamily="18" charset="0"/>
                <a:ea typeface="黑体" panose="02010609060101010101" pitchFamily="49" charset="-122"/>
              </a:rPr>
              <a:t>  </a:t>
            </a:r>
            <a:r>
              <a:rPr lang="zh-CN" altLang="en-US" sz="3600" dirty="0">
                <a:solidFill>
                  <a:schemeClr val="bg1"/>
                </a:solidFill>
                <a:latin typeface="Times New Roman" panose="02020603050405020304" pitchFamily="18" charset="0"/>
                <a:ea typeface="黑体" panose="02010609060101010101" pitchFamily="49" charset="-122"/>
              </a:rPr>
              <a:t>产生式系统的例子</a:t>
            </a:r>
            <a:r>
              <a:rPr lang="en-US" altLang="zh-CN" sz="3600" dirty="0">
                <a:solidFill>
                  <a:schemeClr val="bg1"/>
                </a:solidFill>
                <a:latin typeface="Times New Roman" panose="02020603050405020304" pitchFamily="18" charset="0"/>
                <a:ea typeface="黑体" panose="02010609060101010101" pitchFamily="49" charset="-122"/>
              </a:rPr>
              <a:t>——</a:t>
            </a:r>
            <a:r>
              <a:rPr lang="zh-CN" altLang="en-US" sz="3600" dirty="0">
                <a:solidFill>
                  <a:schemeClr val="bg1"/>
                </a:solidFill>
                <a:latin typeface="Times New Roman" panose="02020603050405020304" pitchFamily="18" charset="0"/>
                <a:ea typeface="黑体" panose="02010609060101010101" pitchFamily="49" charset="-122"/>
              </a:rPr>
              <a:t>动物识别系统</a:t>
            </a:r>
          </a:p>
        </p:txBody>
      </p:sp>
      <p:sp>
        <p:nvSpPr>
          <p:cNvPr id="257029" name="矩形 257028"/>
          <p:cNvSpPr/>
          <p:nvPr/>
        </p:nvSpPr>
        <p:spPr>
          <a:xfrm>
            <a:off x="5324475" y="4075113"/>
            <a:ext cx="1727200" cy="552450"/>
          </a:xfrm>
          <a:prstGeom prst="rect">
            <a:avLst/>
          </a:prstGeom>
          <a:noFill/>
          <a:ln w="38100" cap="flat" cmpd="sng">
            <a:solidFill>
              <a:srgbClr val="0000FF"/>
            </a:solidFill>
            <a:prstDash val="solid"/>
            <a:miter/>
            <a:headEnd type="none" w="med" len="med"/>
            <a:tailEnd type="none" w="med" len="med"/>
          </a:ln>
        </p:spPr>
        <p:txBody>
          <a:bodyPr/>
          <a:lstStyle/>
          <a:p>
            <a:pPr eaLnBrk="1" hangingPunct="1"/>
            <a:endParaRPr lang="zh-CN" altLang="en-US" dirty="0">
              <a:latin typeface="Verdana" panose="020B0604030504040204" pitchFamily="34" charset="0"/>
            </a:endParaRPr>
          </a:p>
        </p:txBody>
      </p:sp>
      <p:sp>
        <p:nvSpPr>
          <p:cNvPr id="257030" name="矩形 257029"/>
          <p:cNvSpPr/>
          <p:nvPr/>
        </p:nvSpPr>
        <p:spPr>
          <a:xfrm>
            <a:off x="5765800" y="2725738"/>
            <a:ext cx="1727200" cy="552450"/>
          </a:xfrm>
          <a:prstGeom prst="rect">
            <a:avLst/>
          </a:prstGeom>
          <a:noFill/>
          <a:ln w="38100" cap="flat" cmpd="sng">
            <a:solidFill>
              <a:srgbClr val="0000FF"/>
            </a:solidFill>
            <a:prstDash val="solid"/>
            <a:miter/>
            <a:headEnd type="none" w="med" len="med"/>
            <a:tailEnd type="none" w="med" len="med"/>
          </a:ln>
        </p:spPr>
        <p:txBody>
          <a:bodyPr/>
          <a:lstStyle/>
          <a:p>
            <a:pPr eaLnBrk="1" hangingPunct="1"/>
            <a:endParaRPr lang="zh-CN" altLang="en-US" dirty="0">
              <a:latin typeface="Verdana" panose="020B0604030504040204" pitchFamily="34" charset="0"/>
            </a:endParaRPr>
          </a:p>
        </p:txBody>
      </p:sp>
      <p:sp>
        <p:nvSpPr>
          <p:cNvPr id="257031" name="矩形 257030"/>
          <p:cNvSpPr/>
          <p:nvPr/>
        </p:nvSpPr>
        <p:spPr>
          <a:xfrm>
            <a:off x="3663950" y="1150938"/>
            <a:ext cx="1727200" cy="552450"/>
          </a:xfrm>
          <a:prstGeom prst="rect">
            <a:avLst/>
          </a:prstGeom>
          <a:noFill/>
          <a:ln w="38100" cap="flat" cmpd="sng">
            <a:solidFill>
              <a:srgbClr val="0000FF"/>
            </a:solidFill>
            <a:prstDash val="solid"/>
            <a:miter/>
            <a:headEnd type="none" w="med" len="med"/>
            <a:tailEnd type="none" w="med" len="med"/>
          </a:ln>
        </p:spPr>
        <p:txBody>
          <a:bodyPr/>
          <a:lstStyle/>
          <a:p>
            <a:pPr eaLnBrk="1" hangingPunct="1"/>
            <a:endParaRPr lang="zh-CN" altLang="en-US" dirty="0">
              <a:latin typeface="Verdan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7029"/>
                                        </p:tgtEl>
                                        <p:attrNameLst>
                                          <p:attrName>style.visibility</p:attrName>
                                        </p:attrNameLst>
                                      </p:cBhvr>
                                      <p:to>
                                        <p:strVal val="visible"/>
                                      </p:to>
                                    </p:set>
                                  </p:childTnLst>
                                  <p:subTnLst>
                                    <p:set>
                                      <p:cBhvr override="childStyle">
                                        <p:cTn dur="1" fill="hold" display="0" masterRel="nextClick" afterEffect="1"/>
                                        <p:tgtEl>
                                          <p:spTgt spid="25702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57030"/>
                                        </p:tgtEl>
                                        <p:attrNameLst>
                                          <p:attrName>style.visibility</p:attrName>
                                        </p:attrNameLst>
                                      </p:cBhvr>
                                      <p:to>
                                        <p:strVal val="visible"/>
                                      </p:to>
                                    </p:set>
                                  </p:childTnLst>
                                  <p:subTnLst>
                                    <p:set>
                                      <p:cBhvr override="childStyle">
                                        <p:cTn dur="1" fill="hold" display="0" masterRel="nextClick" afterEffect="1"/>
                                        <p:tgtEl>
                                          <p:spTgt spid="25703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7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86</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70659" name="标题 258049"/>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产生式表示法的特点</a:t>
            </a:r>
          </a:p>
        </p:txBody>
      </p:sp>
      <p:sp>
        <p:nvSpPr>
          <p:cNvPr id="70660" name="矩形 258050"/>
          <p:cNvSpPr/>
          <p:nvPr/>
        </p:nvSpPr>
        <p:spPr>
          <a:xfrm>
            <a:off x="290513" y="973138"/>
            <a:ext cx="3848100" cy="528637"/>
          </a:xfrm>
          <a:prstGeom prst="rect">
            <a:avLst/>
          </a:prstGeom>
          <a:noFill/>
          <a:ln w="9525">
            <a:noFill/>
          </a:ln>
        </p:spPr>
        <p:txBody>
          <a:bodyPr>
            <a:spAutoFit/>
          </a:bodyPr>
          <a:lstStyle/>
          <a:p>
            <a:pPr marL="342900" indent="-342900" eaLnBrk="1" hangingPunct="1">
              <a:lnSpc>
                <a:spcPct val="110000"/>
              </a:lnSpc>
              <a:spcBef>
                <a:spcPct val="20000"/>
              </a:spcBef>
              <a:buClr>
                <a:schemeClr val="tx1"/>
              </a:buClr>
              <a:buFont typeface="Wingdings" panose="05000000000000000000" pitchFamily="2" charset="2"/>
            </a:pPr>
            <a:r>
              <a:rPr lang="en-US" altLang="zh-CN" sz="2600" b="1" dirty="0">
                <a:latin typeface="Times New Roman" panose="02020603050405020304" pitchFamily="18" charset="0"/>
              </a:rPr>
              <a:t>1. </a:t>
            </a:r>
            <a:r>
              <a:rPr lang="zh-CN" altLang="en-US" sz="2600" b="1" dirty="0">
                <a:latin typeface="Times New Roman" panose="02020603050405020304" pitchFamily="18" charset="0"/>
              </a:rPr>
              <a:t>产生式表示法的优点</a:t>
            </a:r>
          </a:p>
        </p:txBody>
      </p:sp>
      <p:sp>
        <p:nvSpPr>
          <p:cNvPr id="70661" name="矩形 258051"/>
          <p:cNvSpPr/>
          <p:nvPr/>
        </p:nvSpPr>
        <p:spPr>
          <a:xfrm>
            <a:off x="314325" y="1639888"/>
            <a:ext cx="3895725" cy="2281237"/>
          </a:xfrm>
          <a:prstGeom prst="rect">
            <a:avLst/>
          </a:prstGeom>
          <a:gradFill rotWithShape="0">
            <a:gsLst>
              <a:gs pos="0">
                <a:srgbClr val="CCFFCC"/>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lstStyle/>
          <a:p>
            <a:pPr marL="101600" eaLnBrk="1" hangingPunct="1">
              <a:lnSpc>
                <a:spcPct val="120000"/>
              </a:lnSpc>
              <a:spcBef>
                <a:spcPct val="20000"/>
              </a:spcBef>
              <a:buClr>
                <a:schemeClr val="accent2"/>
              </a:buClr>
              <a:buFont typeface="Wingdings" panose="05000000000000000000" pitchFamily="2" charset="2"/>
            </a:pPr>
            <a:r>
              <a:rPr lang="zh-CN" altLang="en-US" sz="2500" b="1" dirty="0">
                <a:latin typeface="Times New Roman" panose="02020603050405020304" pitchFamily="18" charset="0"/>
              </a:rPr>
              <a:t>（</a:t>
            </a:r>
            <a:r>
              <a:rPr lang="en-US" altLang="zh-CN" sz="2500" b="1" dirty="0">
                <a:latin typeface="Times New Roman" panose="02020603050405020304" pitchFamily="18" charset="0"/>
              </a:rPr>
              <a:t>1</a:t>
            </a:r>
            <a:r>
              <a:rPr lang="zh-CN" altLang="en-US" sz="2500" b="1" dirty="0">
                <a:latin typeface="Times New Roman" panose="02020603050405020304" pitchFamily="18" charset="0"/>
              </a:rPr>
              <a:t>）自然性 </a:t>
            </a:r>
          </a:p>
          <a:p>
            <a:pPr marL="101600" eaLnBrk="1" hangingPunct="1">
              <a:lnSpc>
                <a:spcPct val="120000"/>
              </a:lnSpc>
              <a:spcBef>
                <a:spcPct val="20000"/>
              </a:spcBef>
              <a:buClr>
                <a:schemeClr val="accent2"/>
              </a:buClr>
              <a:buFont typeface="Wingdings" panose="05000000000000000000" pitchFamily="2" charset="2"/>
            </a:pPr>
            <a:r>
              <a:rPr lang="zh-CN" altLang="en-US" sz="2500" b="1" dirty="0">
                <a:latin typeface="Times New Roman" panose="02020603050405020304" pitchFamily="18" charset="0"/>
              </a:rPr>
              <a:t>（</a:t>
            </a:r>
            <a:r>
              <a:rPr lang="en-US" altLang="zh-CN" sz="2500" b="1" dirty="0">
                <a:latin typeface="Times New Roman" panose="02020603050405020304" pitchFamily="18" charset="0"/>
              </a:rPr>
              <a:t>2</a:t>
            </a:r>
            <a:r>
              <a:rPr lang="zh-CN" altLang="en-US" sz="2500" b="1" dirty="0">
                <a:latin typeface="Times New Roman" panose="02020603050405020304" pitchFamily="18" charset="0"/>
              </a:rPr>
              <a:t>）模块性 </a:t>
            </a:r>
          </a:p>
          <a:p>
            <a:pPr marL="101600" eaLnBrk="1" hangingPunct="1">
              <a:lnSpc>
                <a:spcPct val="120000"/>
              </a:lnSpc>
              <a:spcBef>
                <a:spcPct val="20000"/>
              </a:spcBef>
              <a:buClr>
                <a:schemeClr val="accent2"/>
              </a:buClr>
              <a:buFont typeface="Wingdings" panose="05000000000000000000" pitchFamily="2" charset="2"/>
            </a:pPr>
            <a:r>
              <a:rPr lang="zh-CN" altLang="en-US" sz="2500" b="1" dirty="0">
                <a:latin typeface="Times New Roman" panose="02020603050405020304" pitchFamily="18" charset="0"/>
              </a:rPr>
              <a:t>（</a:t>
            </a:r>
            <a:r>
              <a:rPr lang="en-US" altLang="zh-CN" sz="2500" b="1" dirty="0">
                <a:latin typeface="Times New Roman" panose="02020603050405020304" pitchFamily="18" charset="0"/>
              </a:rPr>
              <a:t>3</a:t>
            </a:r>
            <a:r>
              <a:rPr lang="zh-CN" altLang="en-US" sz="2500" b="1" dirty="0">
                <a:latin typeface="Times New Roman" panose="02020603050405020304" pitchFamily="18" charset="0"/>
              </a:rPr>
              <a:t>）有效性 </a:t>
            </a:r>
          </a:p>
          <a:p>
            <a:pPr marL="101600" eaLnBrk="1" hangingPunct="1">
              <a:lnSpc>
                <a:spcPct val="120000"/>
              </a:lnSpc>
              <a:spcBef>
                <a:spcPct val="20000"/>
              </a:spcBef>
              <a:buClr>
                <a:schemeClr val="accent2"/>
              </a:buClr>
              <a:buFont typeface="Wingdings" panose="05000000000000000000" pitchFamily="2" charset="2"/>
            </a:pPr>
            <a:r>
              <a:rPr lang="zh-CN" altLang="en-US" sz="2500" b="1" dirty="0">
                <a:latin typeface="Times New Roman" panose="02020603050405020304" pitchFamily="18" charset="0"/>
              </a:rPr>
              <a:t>（</a:t>
            </a:r>
            <a:r>
              <a:rPr lang="en-US" altLang="zh-CN" sz="2500" b="1" dirty="0">
                <a:latin typeface="Times New Roman" panose="02020603050405020304" pitchFamily="18" charset="0"/>
              </a:rPr>
              <a:t>4</a:t>
            </a:r>
            <a:r>
              <a:rPr lang="zh-CN" altLang="en-US" sz="2500" b="1" dirty="0">
                <a:latin typeface="Times New Roman" panose="02020603050405020304" pitchFamily="18" charset="0"/>
              </a:rPr>
              <a:t>）清晰性</a:t>
            </a:r>
            <a:r>
              <a:rPr lang="zh-CN" altLang="en-US" sz="2600" dirty="0">
                <a:latin typeface="Times New Roman" panose="02020603050405020304" pitchFamily="18" charset="0"/>
              </a:rPr>
              <a:t> </a:t>
            </a:r>
          </a:p>
        </p:txBody>
      </p:sp>
      <p:sp>
        <p:nvSpPr>
          <p:cNvPr id="70662" name="矩形 258052"/>
          <p:cNvSpPr/>
          <p:nvPr/>
        </p:nvSpPr>
        <p:spPr>
          <a:xfrm>
            <a:off x="195263" y="4134803"/>
            <a:ext cx="3776662" cy="528637"/>
          </a:xfrm>
          <a:prstGeom prst="rect">
            <a:avLst/>
          </a:prstGeom>
          <a:noFill/>
          <a:ln w="9525">
            <a:noFill/>
          </a:ln>
        </p:spPr>
        <p:txBody>
          <a:bodyPr>
            <a:spAutoFit/>
          </a:bodyPr>
          <a:lstStyle/>
          <a:p>
            <a:pPr marL="342900" indent="-342900" eaLnBrk="1" hangingPunct="1">
              <a:lnSpc>
                <a:spcPct val="110000"/>
              </a:lnSpc>
              <a:spcBef>
                <a:spcPct val="20000"/>
              </a:spcBef>
              <a:buClr>
                <a:schemeClr val="tx1"/>
              </a:buClr>
              <a:buFont typeface="Wingdings" panose="05000000000000000000" pitchFamily="2" charset="2"/>
            </a:pPr>
            <a:r>
              <a:rPr lang="en-US" altLang="zh-CN" sz="2600" b="1" dirty="0">
                <a:latin typeface="Times New Roman" panose="02020603050405020304" pitchFamily="18" charset="0"/>
              </a:rPr>
              <a:t>2. </a:t>
            </a:r>
            <a:r>
              <a:rPr lang="zh-CN" altLang="en-US" sz="2600" b="1" dirty="0">
                <a:latin typeface="Times New Roman" panose="02020603050405020304" pitchFamily="18" charset="0"/>
              </a:rPr>
              <a:t>产生式表示法的缺点</a:t>
            </a:r>
          </a:p>
        </p:txBody>
      </p:sp>
      <p:sp>
        <p:nvSpPr>
          <p:cNvPr id="70663" name="矩形 258053"/>
          <p:cNvSpPr/>
          <p:nvPr/>
        </p:nvSpPr>
        <p:spPr>
          <a:xfrm>
            <a:off x="76200" y="4663440"/>
            <a:ext cx="3996690" cy="2047240"/>
          </a:xfrm>
          <a:prstGeom prst="rect">
            <a:avLst/>
          </a:prstGeom>
          <a:gradFill rotWithShape="0">
            <a:gsLst>
              <a:gs pos="0">
                <a:srgbClr val="CCFFCC"/>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lstStyle/>
          <a:p>
            <a:pPr marL="952500" indent="-952500" eaLnBrk="1" hangingPunct="1">
              <a:lnSpc>
                <a:spcPct val="120000"/>
              </a:lnSpc>
              <a:spcBef>
                <a:spcPct val="20000"/>
              </a:spcBef>
              <a:buClr>
                <a:schemeClr val="accent2"/>
              </a:buClr>
              <a:buFont typeface="Wingdings" panose="05000000000000000000" pitchFamily="2" charset="2"/>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）效率不高（若规则多更不高） </a:t>
            </a:r>
          </a:p>
          <a:p>
            <a:pPr marL="952500" indent="-952500" eaLnBrk="1" hangingPunct="1">
              <a:lnSpc>
                <a:spcPct val="120000"/>
              </a:lnSpc>
              <a:spcBef>
                <a:spcPct val="20000"/>
              </a:spcBef>
              <a:buClr>
                <a:schemeClr val="accent2"/>
              </a:buClr>
              <a:buFont typeface="Wingdings" panose="05000000000000000000" pitchFamily="2" charset="2"/>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）不能表达结构性知识</a:t>
            </a:r>
          </a:p>
          <a:p>
            <a:pPr marL="952500" indent="-952500" eaLnBrk="1" hangingPunct="1">
              <a:lnSpc>
                <a:spcPct val="120000"/>
              </a:lnSpc>
              <a:spcBef>
                <a:spcPct val="20000"/>
              </a:spcBef>
              <a:buClr>
                <a:schemeClr val="accent2"/>
              </a:buClr>
              <a:buFont typeface="Wingdings" panose="05000000000000000000" pitchFamily="2" charset="2"/>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）不适合求解复杂系统</a:t>
            </a:r>
            <a:r>
              <a:rPr lang="zh-CN" altLang="en-US" sz="2500" dirty="0">
                <a:latin typeface="宋体" panose="02010600030101010101" pitchFamily="2" charset="-122"/>
              </a:rPr>
              <a:t> </a:t>
            </a:r>
          </a:p>
        </p:txBody>
      </p:sp>
      <p:sp>
        <p:nvSpPr>
          <p:cNvPr id="70664" name="直接连接符 258054"/>
          <p:cNvSpPr/>
          <p:nvPr/>
        </p:nvSpPr>
        <p:spPr>
          <a:xfrm flipH="1">
            <a:off x="4343400" y="1122363"/>
            <a:ext cx="0" cy="5354637"/>
          </a:xfrm>
          <a:prstGeom prst="line">
            <a:avLst/>
          </a:prstGeom>
          <a:ln w="38100" cap="flat" cmpd="dbl">
            <a:solidFill>
              <a:schemeClr val="accent2"/>
            </a:solidFill>
            <a:prstDash val="solid"/>
            <a:headEnd type="none" w="med" len="med"/>
            <a:tailEnd type="none" w="med" len="med"/>
          </a:ln>
        </p:spPr>
      </p:sp>
      <p:sp>
        <p:nvSpPr>
          <p:cNvPr id="258056" name="矩形 258055"/>
          <p:cNvSpPr/>
          <p:nvPr/>
        </p:nvSpPr>
        <p:spPr>
          <a:xfrm>
            <a:off x="4491038" y="969963"/>
            <a:ext cx="4178300" cy="528637"/>
          </a:xfrm>
          <a:prstGeom prst="rect">
            <a:avLst/>
          </a:prstGeom>
          <a:noFill/>
          <a:ln w="9525">
            <a:noFill/>
          </a:ln>
        </p:spPr>
        <p:txBody>
          <a:bodyPr>
            <a:spAutoFit/>
          </a:bodyPr>
          <a:lstStyle/>
          <a:p>
            <a:pPr marL="342900" indent="-342900" eaLnBrk="1" hangingPunct="1">
              <a:lnSpc>
                <a:spcPct val="110000"/>
              </a:lnSpc>
              <a:spcBef>
                <a:spcPct val="20000"/>
              </a:spcBef>
              <a:buClr>
                <a:schemeClr val="tx1"/>
              </a:buClr>
              <a:buFont typeface="Wingdings" panose="05000000000000000000" pitchFamily="2" charset="2"/>
            </a:pPr>
            <a:r>
              <a:rPr lang="en-US" altLang="zh-CN" sz="2600" b="1" dirty="0">
                <a:latin typeface="Times New Roman" panose="02020603050405020304" pitchFamily="18" charset="0"/>
              </a:rPr>
              <a:t>3. </a:t>
            </a:r>
            <a:r>
              <a:rPr lang="zh-CN" altLang="en-US" sz="2600" b="1" dirty="0">
                <a:latin typeface="Times New Roman" panose="02020603050405020304" pitchFamily="18" charset="0"/>
              </a:rPr>
              <a:t>适合产生式</a:t>
            </a:r>
            <a:r>
              <a:rPr lang="zh-CN" altLang="en-US" sz="2600" b="1" dirty="0">
                <a:latin typeface="Arial" panose="020B0604020202020204" pitchFamily="34" charset="0"/>
              </a:rPr>
              <a:t>表示的知识</a:t>
            </a:r>
          </a:p>
        </p:txBody>
      </p:sp>
      <p:sp>
        <p:nvSpPr>
          <p:cNvPr id="258057" name="矩形 258056"/>
          <p:cNvSpPr/>
          <p:nvPr/>
        </p:nvSpPr>
        <p:spPr>
          <a:xfrm>
            <a:off x="4465638" y="1616075"/>
            <a:ext cx="4489450" cy="4559300"/>
          </a:xfrm>
          <a:prstGeom prst="rect">
            <a:avLst/>
          </a:prstGeom>
          <a:gradFill rotWithShape="0">
            <a:gsLst>
              <a:gs pos="0">
                <a:srgbClr val="CCFFCC"/>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lstStyle/>
          <a:p>
            <a:pPr algn="just" eaLnBrk="1" hangingPunct="1">
              <a:lnSpc>
                <a:spcPct val="120000"/>
              </a:lnSpc>
              <a:spcBef>
                <a:spcPct val="30000"/>
              </a:spcBef>
              <a:buClr>
                <a:schemeClr val="accent2"/>
              </a:buClr>
              <a:buFont typeface="Wingdings" panose="05000000000000000000" pitchFamily="2" charset="2"/>
            </a:pPr>
            <a:r>
              <a:rPr lang="zh-CN" altLang="en-US" sz="2500" b="1" dirty="0">
                <a:latin typeface="Times New Roman" panose="02020603050405020304" pitchFamily="18" charset="0"/>
              </a:rPr>
              <a:t>（</a:t>
            </a:r>
            <a:r>
              <a:rPr lang="en-US" altLang="zh-CN" sz="2500" b="1" dirty="0">
                <a:latin typeface="Times New Roman" panose="02020603050405020304" pitchFamily="18" charset="0"/>
              </a:rPr>
              <a:t>1</a:t>
            </a:r>
            <a:r>
              <a:rPr lang="zh-CN" altLang="en-US" sz="2500" b="1" dirty="0">
                <a:latin typeface="Times New Roman" panose="02020603050405020304" pitchFamily="18" charset="0"/>
              </a:rPr>
              <a:t>）领域知识间关系不密切，不存在结构关系。</a:t>
            </a:r>
          </a:p>
          <a:p>
            <a:pPr algn="just" eaLnBrk="1" hangingPunct="1">
              <a:lnSpc>
                <a:spcPct val="120000"/>
              </a:lnSpc>
              <a:spcBef>
                <a:spcPct val="30000"/>
              </a:spcBef>
              <a:buClr>
                <a:schemeClr val="accent2"/>
              </a:buClr>
              <a:buFont typeface="Wingdings" panose="05000000000000000000" pitchFamily="2" charset="2"/>
            </a:pPr>
            <a:r>
              <a:rPr lang="zh-CN" altLang="en-US" sz="2500" b="1" dirty="0">
                <a:latin typeface="Times New Roman" panose="02020603050405020304" pitchFamily="18" charset="0"/>
              </a:rPr>
              <a:t>（</a:t>
            </a:r>
            <a:r>
              <a:rPr lang="en-US" altLang="zh-CN" sz="2500" b="1" dirty="0">
                <a:latin typeface="Times New Roman" panose="02020603050405020304" pitchFamily="18" charset="0"/>
              </a:rPr>
              <a:t>2</a:t>
            </a:r>
            <a:r>
              <a:rPr lang="zh-CN" altLang="en-US" sz="2500" b="1" dirty="0">
                <a:latin typeface="Times New Roman" panose="02020603050405020304" pitchFamily="18" charset="0"/>
              </a:rPr>
              <a:t>）经验性及不确定性的知识，且相关领域中对这些知识没有严格、统一的理论。</a:t>
            </a:r>
          </a:p>
          <a:p>
            <a:pPr algn="just" eaLnBrk="1" hangingPunct="1">
              <a:lnSpc>
                <a:spcPct val="120000"/>
              </a:lnSpc>
              <a:spcBef>
                <a:spcPct val="30000"/>
              </a:spcBef>
              <a:spcAft>
                <a:spcPct val="50000"/>
              </a:spcAft>
              <a:buClr>
                <a:schemeClr val="accent2"/>
              </a:buClr>
              <a:buFont typeface="Wingdings" panose="05000000000000000000" pitchFamily="2" charset="2"/>
            </a:pPr>
            <a:r>
              <a:rPr lang="zh-CN" altLang="en-US" sz="2500" b="1" dirty="0">
                <a:latin typeface="Times New Roman" panose="02020603050405020304" pitchFamily="18" charset="0"/>
              </a:rPr>
              <a:t>（</a:t>
            </a:r>
            <a:r>
              <a:rPr lang="en-US" altLang="zh-CN" sz="2500" b="1" dirty="0">
                <a:latin typeface="Times New Roman" panose="02020603050405020304" pitchFamily="18" charset="0"/>
              </a:rPr>
              <a:t>3</a:t>
            </a:r>
            <a:r>
              <a:rPr lang="zh-CN" altLang="en-US" sz="2500" b="1" dirty="0">
                <a:latin typeface="Times New Roman" panose="02020603050405020304" pitchFamily="18" charset="0"/>
              </a:rPr>
              <a:t>）领域问题的求解过程可被表示为一系列相对独立的操作，且每个操作</a:t>
            </a:r>
            <a:r>
              <a:rPr lang="zh-CN" altLang="en-US" sz="2500" b="1" dirty="0">
                <a:latin typeface="宋体" panose="02010600030101010101" pitchFamily="2" charset="-122"/>
              </a:rPr>
              <a:t>可被表示为一条或多条产生式规则。</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58056"/>
                                        </p:tgtEl>
                                        <p:attrNameLst>
                                          <p:attrName>style.visibility</p:attrName>
                                        </p:attrNameLst>
                                      </p:cBhvr>
                                      <p:to>
                                        <p:strVal val="visible"/>
                                      </p:to>
                                    </p:set>
                                    <p:anim calcmode="lin" valueType="num">
                                      <p:cBhvr additive="base">
                                        <p:cTn id="7" dur="500" fill="hold"/>
                                        <p:tgtEl>
                                          <p:spTgt spid="258056"/>
                                        </p:tgtEl>
                                        <p:attrNameLst>
                                          <p:attrName>ppt_x</p:attrName>
                                        </p:attrNameLst>
                                      </p:cBhvr>
                                      <p:tavLst>
                                        <p:tav tm="0">
                                          <p:val>
                                            <p:strVal val="1+#ppt_w/2"/>
                                          </p:val>
                                        </p:tav>
                                        <p:tav tm="100000">
                                          <p:val>
                                            <p:strVal val="#ppt_x"/>
                                          </p:val>
                                        </p:tav>
                                      </p:tavLst>
                                    </p:anim>
                                    <p:anim calcmode="lin" valueType="num">
                                      <p:cBhvr additive="base">
                                        <p:cTn id="8" dur="500" fill="hold"/>
                                        <p:tgtEl>
                                          <p:spTgt spid="2580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58057">
                                            <p:bg/>
                                          </p:spTgt>
                                        </p:tgtEl>
                                        <p:attrNameLst>
                                          <p:attrName>style.visibility</p:attrName>
                                        </p:attrNameLst>
                                      </p:cBhvr>
                                      <p:to>
                                        <p:strVal val="visible"/>
                                      </p:to>
                                    </p:set>
                                    <p:animEffect transition="in" filter="blinds(horizontal)">
                                      <p:cBhvr>
                                        <p:cTn id="12" dur="500"/>
                                        <p:tgtEl>
                                          <p:spTgt spid="258057">
                                            <p:bg/>
                                          </p:spTgt>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58057">
                                            <p:txEl>
                                              <p:pRg st="0" end="0"/>
                                            </p:txEl>
                                          </p:spTgt>
                                        </p:tgtEl>
                                        <p:attrNameLst>
                                          <p:attrName>style.visibility</p:attrName>
                                        </p:attrNameLst>
                                      </p:cBhvr>
                                      <p:to>
                                        <p:strVal val="visible"/>
                                      </p:to>
                                    </p:set>
                                    <p:animEffect transition="in" filter="blinds(horizontal)">
                                      <p:cBhvr>
                                        <p:cTn id="16" dur="500"/>
                                        <p:tgtEl>
                                          <p:spTgt spid="258057">
                                            <p:txEl>
                                              <p:pRg st="0" end="0"/>
                                            </p:txEl>
                                          </p:spTgt>
                                        </p:tgtEl>
                                      </p:cBhvr>
                                    </p:animEffect>
                                  </p:childTnLst>
                                </p:cTn>
                              </p:par>
                            </p:childTnLst>
                          </p:cTn>
                        </p:par>
                        <p:par>
                          <p:cTn id="17" fill="hold">
                            <p:stCondLst>
                              <p:cond delay="1500"/>
                            </p:stCondLst>
                            <p:childTnLst>
                              <p:par>
                                <p:cTn id="18" presetID="3" presetClass="entr" presetSubtype="10" fill="hold" grpId="0" nodeType="afterEffect">
                                  <p:stCondLst>
                                    <p:cond delay="0"/>
                                  </p:stCondLst>
                                  <p:childTnLst>
                                    <p:set>
                                      <p:cBhvr>
                                        <p:cTn id="19" dur="1" fill="hold">
                                          <p:stCondLst>
                                            <p:cond delay="0"/>
                                          </p:stCondLst>
                                        </p:cTn>
                                        <p:tgtEl>
                                          <p:spTgt spid="258057">
                                            <p:txEl>
                                              <p:pRg st="1" end="1"/>
                                            </p:txEl>
                                          </p:spTgt>
                                        </p:tgtEl>
                                        <p:attrNameLst>
                                          <p:attrName>style.visibility</p:attrName>
                                        </p:attrNameLst>
                                      </p:cBhvr>
                                      <p:to>
                                        <p:strVal val="visible"/>
                                      </p:to>
                                    </p:set>
                                    <p:animEffect transition="in" filter="blinds(horizontal)">
                                      <p:cBhvr>
                                        <p:cTn id="20" dur="500"/>
                                        <p:tgtEl>
                                          <p:spTgt spid="258057">
                                            <p:txEl>
                                              <p:pRg st="1" end="1"/>
                                            </p:txEl>
                                          </p:spTgt>
                                        </p:tgtEl>
                                      </p:cBhvr>
                                    </p:animEffect>
                                  </p:childTnLst>
                                </p:cTn>
                              </p:par>
                            </p:childTnLst>
                          </p:cTn>
                        </p:par>
                        <p:par>
                          <p:cTn id="21" fill="hold">
                            <p:stCondLst>
                              <p:cond delay="2000"/>
                            </p:stCondLst>
                            <p:childTnLst>
                              <p:par>
                                <p:cTn id="22" presetID="3" presetClass="entr" presetSubtype="10" fill="hold" grpId="0" nodeType="afterEffect">
                                  <p:stCondLst>
                                    <p:cond delay="0"/>
                                  </p:stCondLst>
                                  <p:childTnLst>
                                    <p:set>
                                      <p:cBhvr>
                                        <p:cTn id="23" dur="1" fill="hold">
                                          <p:stCondLst>
                                            <p:cond delay="0"/>
                                          </p:stCondLst>
                                        </p:cTn>
                                        <p:tgtEl>
                                          <p:spTgt spid="258057">
                                            <p:txEl>
                                              <p:pRg st="2" end="2"/>
                                            </p:txEl>
                                          </p:spTgt>
                                        </p:tgtEl>
                                        <p:attrNameLst>
                                          <p:attrName>style.visibility</p:attrName>
                                        </p:attrNameLst>
                                      </p:cBhvr>
                                      <p:to>
                                        <p:strVal val="visible"/>
                                      </p:to>
                                    </p:set>
                                    <p:animEffect transition="in" filter="blinds(horizontal)">
                                      <p:cBhvr>
                                        <p:cTn id="24" dur="500"/>
                                        <p:tgtEl>
                                          <p:spTgt spid="2580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6" grpId="0"/>
      <p:bldP spid="258057" grpId="0" build="p" animBg="1" advAuto="100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6440" y="2546985"/>
            <a:ext cx="7886700" cy="1764030"/>
          </a:xfrm>
        </p:spPr>
        <p:txBody>
          <a:bodyPr anchor="ctr" anchorCtr="0"/>
          <a:lstStyle/>
          <a:p>
            <a:pPr algn="ctr"/>
            <a:r>
              <a:rPr lang="zh-CN" altLang="en-US" dirty="0">
                <a:latin typeface="Times New Roman" panose="02020603050405020304" pitchFamily="18" charset="0"/>
                <a:sym typeface="+mn-ea"/>
              </a:rPr>
              <a:t>框架表示</a:t>
            </a:r>
            <a:endParaRPr lang="zh-CN" altLang="en-US"/>
          </a:p>
        </p:txBody>
      </p:sp>
      <p:sp>
        <p:nvSpPr>
          <p:cNvPr id="5" name="文本占位符 4"/>
          <p:cNvSpPr>
            <a:spLocks noGrp="1"/>
          </p:cNvSpPr>
          <p:nvPr>
            <p:ph type="body" idx="1"/>
          </p:nvPr>
        </p:nvSpPr>
        <p:spPr/>
        <p:txBody>
          <a:bodyPr/>
          <a:lstStyle/>
          <a:p>
            <a:endParaRPr lang="zh-CN" altLang="en-US"/>
          </a:p>
        </p:txBody>
      </p:sp>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88</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71683" name="标题 260097"/>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10.4  </a:t>
            </a:r>
            <a:r>
              <a:rPr lang="zh-CN" altLang="en-US" dirty="0">
                <a:latin typeface="Times New Roman" panose="02020603050405020304" pitchFamily="18" charset="0"/>
              </a:rPr>
              <a:t>框架表示法</a:t>
            </a:r>
          </a:p>
        </p:txBody>
      </p:sp>
      <p:sp>
        <p:nvSpPr>
          <p:cNvPr id="71684" name="文本占位符 260098"/>
          <p:cNvSpPr>
            <a:spLocks noGrp="1"/>
          </p:cNvSpPr>
          <p:nvPr>
            <p:ph idx="1"/>
          </p:nvPr>
        </p:nvSpPr>
        <p:spPr/>
        <p:txBody>
          <a:bodyPr vert="horz" wrap="square" lIns="91440" tIns="45720" rIns="91440" bIns="45720" anchor="t"/>
          <a:lstStyle/>
          <a:p>
            <a:pPr eaLnBrk="1" hangingPunct="1">
              <a:lnSpc>
                <a:spcPct val="140000"/>
              </a:lnSpc>
              <a:buFontTx/>
              <a:buBlip>
                <a:blip r:embed="rId3"/>
              </a:buBlip>
            </a:pPr>
            <a:r>
              <a:rPr lang="en-US" altLang="zh-CN" b="1" dirty="0">
                <a:latin typeface="Times New Roman" panose="02020603050405020304" pitchFamily="18" charset="0"/>
              </a:rPr>
              <a:t>1975</a:t>
            </a:r>
            <a:r>
              <a:rPr lang="zh-CN" altLang="en-US" b="1" dirty="0">
                <a:latin typeface="宋体" panose="02010600030101010101" pitchFamily="2" charset="-122"/>
              </a:rPr>
              <a:t>年，美国明斯基提出了框架理论：人们对现实世界中各种事物的认识都是以一种类似于框架的结构存储在记忆中的。</a:t>
            </a:r>
          </a:p>
          <a:p>
            <a:pPr eaLnBrk="1" hangingPunct="1">
              <a:lnSpc>
                <a:spcPct val="140000"/>
              </a:lnSpc>
              <a:buFontTx/>
              <a:buBlip>
                <a:blip r:embed="rId3"/>
              </a:buBlip>
            </a:pPr>
            <a:r>
              <a:rPr lang="zh-CN" altLang="en-US" b="1" dirty="0">
                <a:solidFill>
                  <a:srgbClr val="FF0000"/>
                </a:solidFill>
                <a:latin typeface="宋体" panose="02010600030101010101" pitchFamily="2" charset="-122"/>
              </a:rPr>
              <a:t>框架表示法：</a:t>
            </a:r>
            <a:r>
              <a:rPr lang="zh-CN" altLang="en-US" b="1" dirty="0">
                <a:latin typeface="宋体" panose="02010600030101010101" pitchFamily="2" charset="-122"/>
              </a:rPr>
              <a:t>一种结构化的知识表示方法，已在多种系统中得到应用。  </a:t>
            </a:r>
            <a:r>
              <a:rPr lang="zh-CN" altLang="en-US" b="1" dirty="0"/>
              <a:t> </a:t>
            </a:r>
          </a:p>
        </p:txBody>
      </p:sp>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89</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73731" name="标题 262145"/>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10.4.1  </a:t>
            </a:r>
            <a:r>
              <a:rPr lang="zh-CN" altLang="en-US" dirty="0">
                <a:latin typeface="Times New Roman" panose="02020603050405020304" pitchFamily="18" charset="0"/>
              </a:rPr>
              <a:t>框架的一般结构</a:t>
            </a:r>
          </a:p>
        </p:txBody>
      </p:sp>
      <p:sp>
        <p:nvSpPr>
          <p:cNvPr id="73732" name="文本占位符 262146"/>
          <p:cNvSpPr>
            <a:spLocks noGrp="1"/>
          </p:cNvSpPr>
          <p:nvPr>
            <p:ph idx="1"/>
          </p:nvPr>
        </p:nvSpPr>
        <p:spPr>
          <a:xfrm>
            <a:off x="250825" y="1093788"/>
            <a:ext cx="8642350" cy="5400675"/>
          </a:xfrm>
        </p:spPr>
        <p:txBody>
          <a:bodyPr vert="horz" wrap="square" lIns="91440" tIns="45720" rIns="91440" bIns="45720" anchor="t"/>
          <a:lstStyle/>
          <a:p>
            <a:pPr eaLnBrk="1" hangingPunct="1"/>
            <a:r>
              <a:rPr lang="zh-CN" altLang="en-US" b="1" dirty="0">
                <a:latin typeface="Times New Roman" panose="02020603050405020304" pitchFamily="18" charset="0"/>
              </a:rPr>
              <a:t>框架</a:t>
            </a:r>
            <a:r>
              <a:rPr lang="zh-CN" altLang="en-US" dirty="0">
                <a:latin typeface="Times New Roman" panose="02020603050405020304" pitchFamily="18" charset="0"/>
              </a:rPr>
              <a:t>（</a:t>
            </a:r>
            <a:r>
              <a:rPr lang="en-US" altLang="zh-CN" dirty="0">
                <a:latin typeface="Times New Roman" panose="02020603050405020304" pitchFamily="18" charset="0"/>
              </a:rPr>
              <a:t>frame</a:t>
            </a:r>
            <a:r>
              <a:rPr lang="zh-CN" altLang="en-US" dirty="0">
                <a:latin typeface="Times New Roman" panose="02020603050405020304" pitchFamily="18" charset="0"/>
              </a:rPr>
              <a:t>）：一种描述所论对象（一个事物、事件或概念）属性的数据结构。</a:t>
            </a:r>
          </a:p>
          <a:p>
            <a:pPr eaLnBrk="1" hangingPunct="1"/>
            <a:r>
              <a:rPr lang="zh-CN" altLang="en-US" dirty="0">
                <a:latin typeface="Times New Roman" panose="02020603050405020304" pitchFamily="18" charset="0"/>
              </a:rPr>
              <a:t>一个框架由若干个被称为“槽”（</a:t>
            </a:r>
            <a:r>
              <a:rPr lang="en-US" altLang="zh-CN" dirty="0">
                <a:latin typeface="Times New Roman" panose="02020603050405020304" pitchFamily="18" charset="0"/>
              </a:rPr>
              <a:t>slot</a:t>
            </a:r>
            <a:r>
              <a:rPr lang="zh-CN" altLang="en-US" dirty="0">
                <a:latin typeface="Times New Roman" panose="02020603050405020304" pitchFamily="18" charset="0"/>
              </a:rPr>
              <a:t>）的结构组成，每一个槽又可根据实际情况划分为若干个“侧面”（</a:t>
            </a:r>
            <a:r>
              <a:rPr lang="en-US" altLang="zh-CN" dirty="0">
                <a:latin typeface="Times New Roman" panose="02020603050405020304" pitchFamily="18" charset="0"/>
              </a:rPr>
              <a:t>faced</a:t>
            </a:r>
            <a:r>
              <a:rPr lang="zh-CN" altLang="en-US" dirty="0">
                <a:latin typeface="Times New Roman" panose="02020603050405020304" pitchFamily="18" charset="0"/>
              </a:rPr>
              <a:t>）。</a:t>
            </a:r>
          </a:p>
          <a:p>
            <a:pPr eaLnBrk="1" hangingPunct="1"/>
            <a:r>
              <a:rPr lang="zh-CN" altLang="en-US" dirty="0"/>
              <a:t>一个槽用于描述所论对象某一方面的属性。</a:t>
            </a:r>
          </a:p>
          <a:p>
            <a:pPr eaLnBrk="1" hangingPunct="1"/>
            <a:r>
              <a:rPr lang="zh-CN" altLang="en-US" dirty="0"/>
              <a:t>一个侧面用于描述相应属性的一个方面。</a:t>
            </a:r>
          </a:p>
          <a:p>
            <a:pPr eaLnBrk="1" hangingPunct="1"/>
            <a:r>
              <a:rPr lang="zh-CN" altLang="en-US" dirty="0"/>
              <a:t>槽和侧面所具有的属性值分别被称为槽值和侧面值。</a:t>
            </a: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281488" y="1046163"/>
            <a:ext cx="4862513" cy="363538"/>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7"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9</a:t>
            </a:fld>
            <a:endParaRPr lang="en-US" altLang="en-US" sz="1200" dirty="0">
              <a:solidFill>
                <a:srgbClr val="898989"/>
              </a:solidFill>
            </a:endParaRPr>
          </a:p>
        </p:txBody>
      </p:sp>
      <p:pic>
        <p:nvPicPr>
          <p:cNvPr id="16388" name="Picture 2" descr="http://www.whu.edu.cn/ch_template/img/logo.png"/>
          <p:cNvPicPr>
            <a:picLocks noChangeAspect="1"/>
          </p:cNvPicPr>
          <p:nvPr/>
        </p:nvPicPr>
        <p:blipFill>
          <a:blip r:embed="rId3"/>
          <a:stretch>
            <a:fillRect/>
          </a:stretch>
        </p:blipFill>
        <p:spPr>
          <a:xfrm>
            <a:off x="7559675" y="74613"/>
            <a:ext cx="1584325" cy="504825"/>
          </a:xfrm>
          <a:prstGeom prst="rect">
            <a:avLst/>
          </a:prstGeom>
          <a:noFill/>
          <a:ln w="9525">
            <a:noFill/>
          </a:ln>
        </p:spPr>
      </p:pic>
      <p:sp>
        <p:nvSpPr>
          <p:cNvPr id="3" name="矩形 2"/>
          <p:cNvSpPr/>
          <p:nvPr/>
        </p:nvSpPr>
        <p:spPr>
          <a:xfrm>
            <a:off x="617855" y="1410335"/>
            <a:ext cx="8120063" cy="4150995"/>
          </a:xfrm>
          <a:prstGeom prst="rect">
            <a:avLst/>
          </a:prstGeom>
        </p:spPr>
        <p:txBody>
          <a:bodyPr>
            <a:spAutoFit/>
          </a:bodyPr>
          <a:lstStyle/>
          <a:p>
            <a:pPr marL="0" marR="0" lvl="0" indent="0" algn="l" defTabSz="914400" rtl="0" eaLnBrk="1" fontAlgn="base" latinLnBrk="0" hangingPunct="1">
              <a:lnSpc>
                <a:spcPct val="13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2</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．知识的特性</a:t>
            </a:r>
          </a:p>
          <a:p>
            <a:pPr marL="0" marR="0" lvl="0" indent="0" algn="l" defTabSz="914400" rtl="0" eaLnBrk="1" fontAlgn="base" latinLnBrk="0" hangingPunct="1">
              <a:lnSpc>
                <a:spcPct val="130000"/>
              </a:lnSpc>
              <a:spcBef>
                <a:spcPct val="0"/>
              </a:spcBef>
              <a:spcAft>
                <a:spcPct val="0"/>
              </a:spcAft>
              <a:buClrTx/>
              <a:buSzTx/>
              <a:buFontTx/>
              <a:buNone/>
              <a:defRPr/>
            </a:pPr>
            <a:endParaRPr kumimoji="0" lang="en-US" altLang="zh-CN"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342900" marR="0" lvl="0"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p"/>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相对正确性</a:t>
            </a:r>
            <a:endPar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342900" marR="0" lvl="0"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p"/>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不确定性</a:t>
            </a:r>
            <a:endPar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685800" marR="0" lvl="1"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ü"/>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由随机性引起的不确定性</a:t>
            </a:r>
            <a:endPar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685800" marR="0" lvl="1"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ü"/>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由模糊性引起的不确定性</a:t>
            </a:r>
            <a:endPar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685800" marR="0" lvl="1"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ü"/>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由经验引起的不确定性</a:t>
            </a:r>
            <a:endPar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685800" marR="0" lvl="1"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ü"/>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由不完全性引起的不确定性</a:t>
            </a:r>
            <a:endParaRPr kumimoji="0" lang="en-US" altLang="zh-CN"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342900" marR="0" lvl="0" indent="-342900" algn="l" defTabSz="914400" rtl="0" eaLnBrk="1" fontAlgn="base" latinLnBrk="0" hangingPunct="1">
              <a:lnSpc>
                <a:spcPct val="130000"/>
              </a:lnSpc>
              <a:spcBef>
                <a:spcPct val="0"/>
              </a:spcBef>
              <a:spcAft>
                <a:spcPct val="0"/>
              </a:spcAft>
              <a:buClrTx/>
              <a:buSzTx/>
              <a:buFont typeface="Wingdings" panose="05000000000000000000" pitchFamily="2" charset="2"/>
              <a:buChar char="p"/>
              <a:defRPr/>
            </a:pPr>
            <a:r>
              <a:rPr kumimoji="0" lang="zh-CN" altLang="en-US" sz="21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可表示性与可利用性</a:t>
            </a:r>
          </a:p>
        </p:txBody>
      </p:sp>
      <p:sp>
        <p:nvSpPr>
          <p:cNvPr id="10" name="矩形 217089"/>
          <p:cNvSpPr>
            <a:spLocks noChangeArrowheads="1"/>
          </p:cNvSpPr>
          <p:nvPr/>
        </p:nvSpPr>
        <p:spPr bwMode="auto">
          <a:xfrm>
            <a:off x="0" y="0"/>
            <a:ext cx="9144000" cy="765175"/>
          </a:xfrm>
          <a:prstGeom prst="rect">
            <a:avLst/>
          </a:prstGeom>
          <a:solidFill>
            <a:srgbClr val="A50021"/>
          </a:solidFill>
          <a:ln>
            <a:noFill/>
          </a:ln>
        </p:spPr>
        <p:txBody>
          <a:bodyPr anchor="b"/>
          <a:lstStyle>
            <a:lvl1pPr indent="176530">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a:defRPr>
                <a:solidFill>
                  <a:schemeClr val="tx1"/>
                </a:solidFill>
                <a:latin typeface="Verdana" panose="020B0604030504040204" pitchFamily="34" charset="0"/>
                <a:ea typeface="宋体" panose="02010600030101010101" pitchFamily="2" charset="-122"/>
              </a:defRPr>
            </a:lvl4pPr>
            <a:lvl5pPr>
              <a:defRPr>
                <a:solidFill>
                  <a:schemeClr val="tx1"/>
                </a:solidFill>
                <a:latin typeface="Verdana" panose="020B0604030504040204" pitchFamily="34" charset="0"/>
                <a:ea typeface="宋体" panose="02010600030101010101" pitchFamily="2" charset="-122"/>
              </a:defRPr>
            </a:lvl5pPr>
            <a:lvl6pPr fontAlgn="base">
              <a:spcBef>
                <a:spcPct val="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2.1 </a:t>
            </a:r>
            <a:r>
              <a:rPr kumimoji="0" lang="zh-CN" altLang="en-US" sz="3600" b="0" i="0" u="none" strike="noStrike" kern="1200" cap="none" spc="4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知识和知识表示</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90</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74755" name="标题 263169"/>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框架的一般结构</a:t>
            </a:r>
          </a:p>
        </p:txBody>
      </p:sp>
      <p:sp>
        <p:nvSpPr>
          <p:cNvPr id="74756" name="文本占位符 263170"/>
          <p:cNvSpPr>
            <a:spLocks noGrp="1"/>
          </p:cNvSpPr>
          <p:nvPr>
            <p:ph idx="1"/>
          </p:nvPr>
        </p:nvSpPr>
        <p:spPr>
          <a:xfrm>
            <a:off x="263525" y="1016000"/>
            <a:ext cx="8642350" cy="5503863"/>
          </a:xfrm>
          <a:solidFill>
            <a:srgbClr val="FFFFFF">
              <a:alpha val="100000"/>
            </a:srgbClr>
          </a:solidFill>
          <a:ln>
            <a:solidFill>
              <a:srgbClr val="808080">
                <a:alpha val="100000"/>
              </a:srgbClr>
            </a:solidFill>
            <a:miter lim="800000"/>
          </a:ln>
        </p:spPr>
        <p:txBody>
          <a:bodyPr vert="horz" wrap="square" lIns="91440" tIns="45720" rIns="91440" bIns="45720" anchor="t"/>
          <a:lstStyle/>
          <a:p>
            <a:pPr eaLnBrk="1" hangingPunct="1">
              <a:lnSpc>
                <a:spcPct val="110000"/>
              </a:lnSpc>
              <a:buNone/>
            </a:pPr>
            <a:r>
              <a:rPr lang="en-US" altLang="zh-CN" sz="2400" b="1" dirty="0">
                <a:latin typeface="Times New Roman" panose="02020603050405020304" pitchFamily="18" charset="0"/>
              </a:rPr>
              <a:t> &lt;</a:t>
            </a:r>
            <a:r>
              <a:rPr lang="zh-CN" altLang="en-US" sz="2400" b="1" dirty="0">
                <a:solidFill>
                  <a:schemeClr val="accent2"/>
                </a:solidFill>
                <a:latin typeface="Times New Roman" panose="02020603050405020304" pitchFamily="18" charset="0"/>
              </a:rPr>
              <a:t>框架名</a:t>
            </a:r>
            <a:r>
              <a:rPr lang="en-US" altLang="zh-CN" sz="2400" b="1" dirty="0">
                <a:latin typeface="Times New Roman" panose="02020603050405020304" pitchFamily="18" charset="0"/>
              </a:rPr>
              <a:t>&gt;</a:t>
            </a:r>
          </a:p>
          <a:p>
            <a:pPr eaLnBrk="1" hangingPunct="1">
              <a:lnSpc>
                <a:spcPct val="110000"/>
              </a:lnSpc>
              <a:buNone/>
            </a:pPr>
            <a:r>
              <a:rPr lang="zh-CN" altLang="en-US" sz="2400" b="1" dirty="0">
                <a:latin typeface="Times New Roman" panose="02020603050405020304" pitchFamily="18" charset="0"/>
              </a:rPr>
              <a:t>槽名</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   </a:t>
            </a:r>
            <a:r>
              <a:rPr lang="zh-CN" altLang="en-US" sz="2400" b="1" dirty="0">
                <a:solidFill>
                  <a:srgbClr val="0000FF"/>
                </a:solidFill>
                <a:latin typeface="Times New Roman" panose="02020603050405020304" pitchFamily="18" charset="0"/>
              </a:rPr>
              <a:t>侧面名</a:t>
            </a:r>
            <a:r>
              <a:rPr lang="en-US" altLang="zh-CN" sz="2400" b="1" baseline="-25000" dirty="0">
                <a:solidFill>
                  <a:srgbClr val="0000FF"/>
                </a:solidFill>
                <a:latin typeface="Times New Roman" panose="02020603050405020304" pitchFamily="18" charset="0"/>
              </a:rPr>
              <a:t>11 </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侧面值</a:t>
            </a:r>
            <a:r>
              <a:rPr lang="en-US" altLang="zh-CN" sz="2400" b="1" baseline="-25000" dirty="0">
                <a:solidFill>
                  <a:srgbClr val="0000FF"/>
                </a:solidFill>
                <a:latin typeface="Times New Roman" panose="02020603050405020304" pitchFamily="18" charset="0"/>
              </a:rPr>
              <a:t>111</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a:t>
            </a:r>
            <a:r>
              <a:rPr lang="en-US" altLang="zh-CN" sz="4000" b="1" baseline="14000" dirty="0">
                <a:solidFill>
                  <a:srgbClr val="0000FF"/>
                </a:solidFill>
                <a:latin typeface="Times New Roman" panose="02020603050405020304" pitchFamily="18" charset="0"/>
              </a:rPr>
              <a:t>…</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，侧面值</a:t>
            </a:r>
            <a:r>
              <a:rPr lang="en-US" altLang="zh-CN" sz="2400" b="1" baseline="-25000" dirty="0">
                <a:solidFill>
                  <a:srgbClr val="0000FF"/>
                </a:solidFill>
                <a:latin typeface="Times New Roman" panose="02020603050405020304" pitchFamily="18" charset="0"/>
              </a:rPr>
              <a:t>11</a:t>
            </a:r>
            <a:r>
              <a:rPr lang="en-US" altLang="zh-CN" sz="2400" b="1" i="1" baseline="-25000" dirty="0">
                <a:solidFill>
                  <a:srgbClr val="0000FF"/>
                </a:solidFill>
                <a:latin typeface="Times New Roman" panose="02020603050405020304" pitchFamily="18" charset="0"/>
              </a:rPr>
              <a:t>P</a:t>
            </a:r>
            <a:r>
              <a:rPr lang="en-US" altLang="zh-CN" sz="2400" b="1" baseline="-25000" dirty="0">
                <a:solidFill>
                  <a:srgbClr val="0000FF"/>
                </a:solidFill>
                <a:latin typeface="Times New Roman" panose="02020603050405020304" pitchFamily="18" charset="0"/>
              </a:rPr>
              <a:t>1</a:t>
            </a:r>
            <a:r>
              <a:rPr lang="en-US" altLang="zh-CN" sz="2400" b="1" baseline="-25000" dirty="0">
                <a:latin typeface="Times New Roman" panose="02020603050405020304" pitchFamily="18" charset="0"/>
              </a:rPr>
              <a:t> </a:t>
            </a:r>
          </a:p>
          <a:p>
            <a:pPr eaLnBrk="1" hangingPunct="1">
              <a:lnSpc>
                <a:spcPct val="110000"/>
              </a:lnSpc>
              <a:buNone/>
            </a:pPr>
            <a:r>
              <a:rPr lang="en-US" altLang="zh-CN" sz="2400" b="1" dirty="0">
                <a:latin typeface="Times New Roman" panose="02020603050405020304" pitchFamily="18" charset="0"/>
              </a:rPr>
              <a:t>   ┊              </a:t>
            </a:r>
            <a:r>
              <a:rPr lang="en-US" altLang="zh-CN" sz="2400" b="1" dirty="0">
                <a:solidFill>
                  <a:srgbClr val="0000FF"/>
                </a:solidFill>
                <a:latin typeface="Times New Roman" panose="02020603050405020304" pitchFamily="18" charset="0"/>
              </a:rPr>
              <a:t>┊</a:t>
            </a:r>
          </a:p>
          <a:p>
            <a:pPr eaLnBrk="1" hangingPunct="1">
              <a:lnSpc>
                <a:spcPct val="110000"/>
              </a:lnSpc>
              <a:buNone/>
            </a:pPr>
            <a:r>
              <a:rPr lang="en-US" altLang="zh-CN" sz="2400" b="1" dirty="0">
                <a:latin typeface="Times New Roman" panose="02020603050405020304" pitchFamily="18" charset="0"/>
              </a:rPr>
              <a:t>                 </a:t>
            </a:r>
            <a:r>
              <a:rPr lang="zh-CN" altLang="en-US" sz="2400" b="1" dirty="0">
                <a:solidFill>
                  <a:srgbClr val="0000FF"/>
                </a:solidFill>
                <a:latin typeface="Times New Roman" panose="02020603050405020304" pitchFamily="18" charset="0"/>
              </a:rPr>
              <a:t>侧面名</a:t>
            </a:r>
            <a:r>
              <a:rPr lang="en-US" altLang="zh-CN" sz="2400" b="1" baseline="-25000" dirty="0">
                <a:solidFill>
                  <a:srgbClr val="0000FF"/>
                </a:solidFill>
                <a:latin typeface="Times New Roman" panose="02020603050405020304" pitchFamily="18" charset="0"/>
              </a:rPr>
              <a:t>1</a:t>
            </a:r>
            <a:r>
              <a:rPr lang="en-US" altLang="zh-CN" sz="2400" b="1" i="1" baseline="-25000" dirty="0">
                <a:solidFill>
                  <a:srgbClr val="0000FF"/>
                </a:solidFill>
                <a:latin typeface="Times New Roman" panose="02020603050405020304" pitchFamily="18" charset="0"/>
              </a:rPr>
              <a:t>m</a:t>
            </a:r>
            <a:r>
              <a:rPr lang="en-US" altLang="zh-CN" sz="2400" b="1" baseline="-25000" dirty="0">
                <a:solidFill>
                  <a:srgbClr val="0000FF"/>
                </a:solidFill>
                <a:latin typeface="Times New Roman" panose="02020603050405020304" pitchFamily="18" charset="0"/>
              </a:rPr>
              <a:t> </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侧面值</a:t>
            </a:r>
            <a:r>
              <a:rPr lang="en-US" altLang="zh-CN" sz="2400" b="1" baseline="-25000" dirty="0">
                <a:solidFill>
                  <a:srgbClr val="0000FF"/>
                </a:solidFill>
                <a:latin typeface="Times New Roman" panose="02020603050405020304" pitchFamily="18" charset="0"/>
              </a:rPr>
              <a:t>1</a:t>
            </a:r>
            <a:r>
              <a:rPr lang="en-US" altLang="zh-CN" sz="2400" b="1" i="1" baseline="-25000" dirty="0">
                <a:solidFill>
                  <a:srgbClr val="0000FF"/>
                </a:solidFill>
                <a:latin typeface="Times New Roman" panose="02020603050405020304" pitchFamily="18" charset="0"/>
              </a:rPr>
              <a:t>m</a:t>
            </a:r>
            <a:r>
              <a:rPr lang="en-US" altLang="zh-CN" sz="2400" b="1" baseline="-25000" dirty="0">
                <a:solidFill>
                  <a:srgbClr val="0000FF"/>
                </a:solidFill>
                <a:latin typeface="Times New Roman" panose="02020603050405020304" pitchFamily="18" charset="0"/>
              </a:rPr>
              <a:t>1</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 </a:t>
            </a:r>
            <a:r>
              <a:rPr lang="en-US" altLang="zh-CN" sz="4000" b="1" baseline="14000" dirty="0">
                <a:solidFill>
                  <a:srgbClr val="0000FF"/>
                </a:solidFill>
                <a:latin typeface="Times New Roman" panose="02020603050405020304" pitchFamily="18" charset="0"/>
              </a:rPr>
              <a:t>…</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，侧面值</a:t>
            </a:r>
            <a:r>
              <a:rPr lang="en-US" altLang="zh-CN" sz="2400" b="1" baseline="-25000" dirty="0">
                <a:solidFill>
                  <a:srgbClr val="0000FF"/>
                </a:solidFill>
                <a:latin typeface="Times New Roman" panose="02020603050405020304" pitchFamily="18" charset="0"/>
              </a:rPr>
              <a:t>1</a:t>
            </a:r>
            <a:r>
              <a:rPr lang="en-US" altLang="zh-CN" sz="2400" b="1" i="1" baseline="-25000" dirty="0">
                <a:solidFill>
                  <a:srgbClr val="0000FF"/>
                </a:solidFill>
                <a:latin typeface="Times New Roman" panose="02020603050405020304" pitchFamily="18" charset="0"/>
              </a:rPr>
              <a:t>mPm</a:t>
            </a:r>
            <a:r>
              <a:rPr lang="en-US" altLang="zh-CN" sz="2400" b="1" dirty="0">
                <a:latin typeface="Times New Roman" panose="02020603050405020304" pitchFamily="18" charset="0"/>
              </a:rPr>
              <a:t> </a:t>
            </a:r>
          </a:p>
          <a:p>
            <a:pPr eaLnBrk="1" hangingPunct="1">
              <a:lnSpc>
                <a:spcPct val="110000"/>
              </a:lnSpc>
              <a:buNone/>
            </a:pPr>
            <a:r>
              <a:rPr lang="zh-CN" altLang="en-US" sz="2400" b="1" dirty="0">
                <a:latin typeface="Times New Roman" panose="02020603050405020304" pitchFamily="18" charset="0"/>
              </a:rPr>
              <a:t>槽名</a:t>
            </a:r>
            <a:r>
              <a:rPr lang="en-US" altLang="zh-CN" sz="2400" b="1" dirty="0">
                <a:latin typeface="Times New Roman" panose="02020603050405020304" pitchFamily="18" charset="0"/>
              </a:rPr>
              <a:t>n</a:t>
            </a:r>
            <a:r>
              <a:rPr lang="zh-CN" altLang="en-US" sz="2400" b="1" dirty="0">
                <a:latin typeface="Times New Roman" panose="02020603050405020304" pitchFamily="18" charset="0"/>
              </a:rPr>
              <a:t>：  </a:t>
            </a:r>
            <a:r>
              <a:rPr lang="zh-CN" altLang="en-US" sz="2400" b="1" dirty="0">
                <a:solidFill>
                  <a:srgbClr val="0000FF"/>
                </a:solidFill>
                <a:latin typeface="Times New Roman" panose="02020603050405020304" pitchFamily="18" charset="0"/>
              </a:rPr>
              <a:t>侧面名</a:t>
            </a:r>
            <a:r>
              <a:rPr lang="en-US" altLang="zh-CN" sz="2400" b="1" i="1" baseline="-25000" dirty="0">
                <a:solidFill>
                  <a:srgbClr val="0000FF"/>
                </a:solidFill>
                <a:latin typeface="Times New Roman" panose="02020603050405020304" pitchFamily="18" charset="0"/>
              </a:rPr>
              <a:t>n</a:t>
            </a:r>
            <a:r>
              <a:rPr lang="en-US" altLang="zh-CN" sz="2400" b="1" baseline="-25000" dirty="0">
                <a:solidFill>
                  <a:srgbClr val="0000FF"/>
                </a:solidFill>
                <a:latin typeface="Times New Roman" panose="02020603050405020304" pitchFamily="18" charset="0"/>
              </a:rPr>
              <a:t>1</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侧面值</a:t>
            </a:r>
            <a:r>
              <a:rPr lang="en-US" altLang="zh-CN" sz="2400" b="1" i="1" baseline="-25000" dirty="0">
                <a:solidFill>
                  <a:srgbClr val="0000FF"/>
                </a:solidFill>
                <a:latin typeface="Times New Roman" panose="02020603050405020304" pitchFamily="18" charset="0"/>
              </a:rPr>
              <a:t>n</a:t>
            </a:r>
            <a:r>
              <a:rPr lang="en-US" altLang="zh-CN" sz="2400" b="1" baseline="-25000" dirty="0">
                <a:solidFill>
                  <a:srgbClr val="0000FF"/>
                </a:solidFill>
                <a:latin typeface="Times New Roman" panose="02020603050405020304" pitchFamily="18" charset="0"/>
              </a:rPr>
              <a:t>11</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 </a:t>
            </a:r>
            <a:r>
              <a:rPr lang="en-US" altLang="zh-CN" sz="4000" b="1" baseline="14000" dirty="0">
                <a:solidFill>
                  <a:srgbClr val="0000FF"/>
                </a:solidFill>
                <a:latin typeface="Times New Roman" panose="02020603050405020304" pitchFamily="18" charset="0"/>
              </a:rPr>
              <a:t>…</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，侧面值</a:t>
            </a:r>
            <a:r>
              <a:rPr lang="en-US" altLang="zh-CN" sz="2400" b="1" i="1" baseline="-25000" dirty="0">
                <a:solidFill>
                  <a:srgbClr val="0000FF"/>
                </a:solidFill>
                <a:latin typeface="Times New Roman" panose="02020603050405020304" pitchFamily="18" charset="0"/>
              </a:rPr>
              <a:t>n</a:t>
            </a:r>
            <a:r>
              <a:rPr lang="en-US" altLang="zh-CN" sz="2400" b="1" baseline="-25000" dirty="0">
                <a:solidFill>
                  <a:srgbClr val="0000FF"/>
                </a:solidFill>
                <a:latin typeface="Times New Roman" panose="02020603050405020304" pitchFamily="18" charset="0"/>
              </a:rPr>
              <a:t>1</a:t>
            </a:r>
            <a:r>
              <a:rPr lang="en-US" altLang="zh-CN" sz="2400" b="1" i="1" baseline="-25000" dirty="0">
                <a:solidFill>
                  <a:srgbClr val="0000FF"/>
                </a:solidFill>
                <a:latin typeface="Times New Roman" panose="02020603050405020304" pitchFamily="18" charset="0"/>
              </a:rPr>
              <a:t>P</a:t>
            </a:r>
            <a:r>
              <a:rPr lang="en-US" altLang="zh-CN" sz="2400" b="1" baseline="-25000" dirty="0">
                <a:solidFill>
                  <a:srgbClr val="0000FF"/>
                </a:solidFill>
                <a:latin typeface="Times New Roman" panose="02020603050405020304" pitchFamily="18" charset="0"/>
              </a:rPr>
              <a:t>1</a:t>
            </a:r>
          </a:p>
          <a:p>
            <a:pPr eaLnBrk="1" hangingPunct="1">
              <a:lnSpc>
                <a:spcPct val="110000"/>
              </a:lnSpc>
              <a:buNone/>
            </a:pPr>
            <a:r>
              <a:rPr lang="en-US" altLang="zh-CN" sz="2400" b="1" dirty="0">
                <a:solidFill>
                  <a:srgbClr val="0000FF"/>
                </a:solidFill>
                <a:latin typeface="Times New Roman" panose="02020603050405020304" pitchFamily="18" charset="0"/>
              </a:rPr>
              <a:t>                     ┊</a:t>
            </a:r>
          </a:p>
          <a:p>
            <a:pPr>
              <a:lnSpc>
                <a:spcPct val="110000"/>
              </a:lnSpc>
              <a:buClrTx/>
              <a:buFontTx/>
              <a:buNone/>
            </a:pPr>
            <a:r>
              <a:rPr lang="en-US" altLang="zh-CN" sz="2400" b="1" dirty="0">
                <a:latin typeface="Times New Roman" panose="02020603050405020304" pitchFamily="18" charset="0"/>
              </a:rPr>
              <a:t>                 </a:t>
            </a:r>
            <a:r>
              <a:rPr lang="zh-CN" altLang="en-US" sz="2400" b="1" dirty="0">
                <a:solidFill>
                  <a:srgbClr val="0000FF"/>
                </a:solidFill>
                <a:latin typeface="Times New Roman" panose="02020603050405020304" pitchFamily="18" charset="0"/>
              </a:rPr>
              <a:t>侧面名</a:t>
            </a:r>
            <a:r>
              <a:rPr lang="en-US" altLang="zh-CN" sz="2400" b="1" i="1" baseline="-25000" dirty="0">
                <a:solidFill>
                  <a:srgbClr val="0000FF"/>
                </a:solidFill>
                <a:latin typeface="Times New Roman" panose="02020603050405020304" pitchFamily="18" charset="0"/>
              </a:rPr>
              <a:t>nm</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侧面值</a:t>
            </a:r>
            <a:r>
              <a:rPr lang="en-US" altLang="zh-CN" sz="2400" b="1" i="1" baseline="-25000" dirty="0">
                <a:solidFill>
                  <a:srgbClr val="0000FF"/>
                </a:solidFill>
                <a:latin typeface="Times New Roman" panose="02020603050405020304" pitchFamily="18" charset="0"/>
              </a:rPr>
              <a:t>nm</a:t>
            </a:r>
            <a:r>
              <a:rPr lang="en-US" altLang="zh-CN" sz="2400" b="1" baseline="-25000" dirty="0">
                <a:solidFill>
                  <a:srgbClr val="0000FF"/>
                </a:solidFill>
                <a:latin typeface="Times New Roman" panose="02020603050405020304" pitchFamily="18" charset="0"/>
              </a:rPr>
              <a:t>1</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 </a:t>
            </a:r>
            <a:r>
              <a:rPr lang="en-US" altLang="zh-CN" sz="4000" b="1" baseline="14000" dirty="0">
                <a:solidFill>
                  <a:srgbClr val="0000FF"/>
                </a:solidFill>
                <a:latin typeface="Times New Roman" panose="02020603050405020304" pitchFamily="18" charset="0"/>
              </a:rPr>
              <a:t>…</a:t>
            </a:r>
            <a:r>
              <a:rPr lang="en-US" altLang="zh-CN" sz="2400" b="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，侧面值</a:t>
            </a:r>
            <a:r>
              <a:rPr lang="en-US" altLang="zh-CN" sz="2400" b="1" i="1" baseline="-25000" dirty="0">
                <a:solidFill>
                  <a:srgbClr val="0000FF"/>
                </a:solidFill>
                <a:latin typeface="Times New Roman" panose="02020603050405020304" pitchFamily="18" charset="0"/>
              </a:rPr>
              <a:t>nmPm</a:t>
            </a:r>
          </a:p>
          <a:p>
            <a:pPr eaLnBrk="1" hangingPunct="1">
              <a:lnSpc>
                <a:spcPct val="110000"/>
              </a:lnSpc>
              <a:buNone/>
            </a:pPr>
            <a:r>
              <a:rPr lang="zh-CN" altLang="en-US" sz="2400" b="1" dirty="0">
                <a:solidFill>
                  <a:schemeClr val="tx2"/>
                </a:solidFill>
                <a:latin typeface="Times New Roman" panose="02020603050405020304" pitchFamily="18" charset="0"/>
              </a:rPr>
              <a:t>约束：   约束条件</a:t>
            </a:r>
            <a:r>
              <a:rPr lang="en-US" altLang="zh-CN" sz="2400" b="1" baseline="-25000" dirty="0">
                <a:solidFill>
                  <a:schemeClr val="tx2"/>
                </a:solidFill>
                <a:latin typeface="Times New Roman" panose="02020603050405020304" pitchFamily="18" charset="0"/>
              </a:rPr>
              <a:t>1</a:t>
            </a:r>
          </a:p>
          <a:p>
            <a:pPr eaLnBrk="1" hangingPunct="1">
              <a:lnSpc>
                <a:spcPct val="110000"/>
              </a:lnSpc>
              <a:buNone/>
            </a:pPr>
            <a:r>
              <a:rPr lang="en-US" altLang="zh-CN" sz="2400" b="1" dirty="0">
                <a:solidFill>
                  <a:schemeClr val="tx2"/>
                </a:solidFill>
                <a:latin typeface="Times New Roman" panose="02020603050405020304" pitchFamily="18" charset="0"/>
              </a:rPr>
              <a:t>                   ┊</a:t>
            </a:r>
          </a:p>
          <a:p>
            <a:pPr eaLnBrk="1" hangingPunct="1">
              <a:lnSpc>
                <a:spcPct val="110000"/>
              </a:lnSpc>
              <a:buNone/>
            </a:pPr>
            <a:r>
              <a:rPr lang="en-US" altLang="zh-CN" sz="2400" b="1" dirty="0">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约束条件</a:t>
            </a:r>
            <a:r>
              <a:rPr lang="en-US" altLang="zh-CN" sz="2400" b="1" i="1" baseline="-25000" dirty="0">
                <a:latin typeface="Times New Roman" panose="02020603050405020304" pitchFamily="18" charset="0"/>
              </a:rPr>
              <a:t>n</a:t>
            </a:r>
          </a:p>
          <a:p>
            <a:pPr>
              <a:lnSpc>
                <a:spcPct val="100000"/>
              </a:lnSpc>
              <a:spcBef>
                <a:spcPct val="0"/>
              </a:spcBef>
              <a:buClrTx/>
              <a:buFontTx/>
              <a:buNone/>
            </a:pPr>
            <a:endParaRPr lang="en-US" altLang="zh-CN" sz="2400" b="1" dirty="0">
              <a:solidFill>
                <a:schemeClr val="tx2"/>
              </a:solidFill>
              <a:latin typeface="Times New Roman" panose="02020603050405020304" pitchFamily="18" charset="0"/>
            </a:endParaRPr>
          </a:p>
        </p:txBody>
      </p:sp>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91</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75779" name="标题 264193"/>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用框架表示知识的例子</a:t>
            </a:r>
          </a:p>
        </p:txBody>
      </p:sp>
      <p:sp>
        <p:nvSpPr>
          <p:cNvPr id="75780" name="文本占位符 264194"/>
          <p:cNvSpPr>
            <a:spLocks noGrp="1"/>
          </p:cNvSpPr>
          <p:nvPr>
            <p:ph idx="1"/>
          </p:nvPr>
        </p:nvSpPr>
        <p:spPr>
          <a:xfrm>
            <a:off x="725488" y="1535113"/>
            <a:ext cx="7242175" cy="4981575"/>
          </a:xfrm>
          <a:gradFill rotWithShape="0">
            <a:gsLst>
              <a:gs pos="0">
                <a:schemeClr val="bg1">
                  <a:alpha val="100000"/>
                </a:schemeClr>
              </a:gs>
              <a:gs pos="100000">
                <a:srgbClr val="CCFFFF">
                  <a:alpha val="100000"/>
                </a:srgbClr>
              </a:gs>
            </a:gsLst>
            <a:path path="shape">
              <a:fillToRect l="50000" t="50000" r="50000" b="50000"/>
            </a:path>
            <a:tileRect/>
          </a:gradFill>
          <a:ln>
            <a:solidFill>
              <a:schemeClr val="tx1">
                <a:alpha val="100000"/>
              </a:schemeClr>
            </a:solidFill>
            <a:miter lim="800000"/>
          </a:ln>
        </p:spPr>
        <p:txBody>
          <a:bodyPr vert="horz" wrap="square" lIns="91440" tIns="45720" rIns="91440" bIns="45720" anchor="t"/>
          <a:lstStyle/>
          <a:p>
            <a:pPr eaLnBrk="1" hangingPunct="1">
              <a:lnSpc>
                <a:spcPct val="110000"/>
              </a:lnSpc>
              <a:spcBef>
                <a:spcPct val="0"/>
              </a:spcBef>
              <a:buNone/>
            </a:pPr>
            <a:r>
              <a:rPr lang="en-US" altLang="zh-CN" sz="2200" b="1" dirty="0"/>
              <a:t>  </a:t>
            </a:r>
            <a:r>
              <a:rPr lang="zh-CN" altLang="en-US" sz="2200" b="1" dirty="0"/>
              <a:t>框架名：〈教师〉</a:t>
            </a:r>
          </a:p>
          <a:p>
            <a:pPr eaLnBrk="1" hangingPunct="1">
              <a:lnSpc>
                <a:spcPct val="110000"/>
              </a:lnSpc>
              <a:spcBef>
                <a:spcPct val="0"/>
              </a:spcBef>
              <a:buNone/>
            </a:pPr>
            <a:r>
              <a:rPr lang="zh-CN" altLang="en-US" sz="2200" b="1" dirty="0"/>
              <a:t>      姓名：单位（姓、名）</a:t>
            </a:r>
          </a:p>
          <a:p>
            <a:pPr eaLnBrk="1" hangingPunct="1">
              <a:lnSpc>
                <a:spcPct val="110000"/>
              </a:lnSpc>
              <a:spcBef>
                <a:spcPct val="0"/>
              </a:spcBef>
              <a:buNone/>
            </a:pPr>
            <a:r>
              <a:rPr lang="zh-CN" altLang="en-US" sz="2200" b="1" dirty="0"/>
              <a:t>      年龄：单位（岁）</a:t>
            </a:r>
          </a:p>
          <a:p>
            <a:pPr eaLnBrk="1" hangingPunct="1">
              <a:lnSpc>
                <a:spcPct val="110000"/>
              </a:lnSpc>
              <a:spcBef>
                <a:spcPct val="0"/>
              </a:spcBef>
              <a:buNone/>
            </a:pPr>
            <a:r>
              <a:rPr lang="zh-CN" altLang="en-US" sz="2200" b="1" dirty="0"/>
              <a:t>      性别：范围（男、女）</a:t>
            </a:r>
          </a:p>
          <a:p>
            <a:pPr eaLnBrk="1" hangingPunct="1">
              <a:lnSpc>
                <a:spcPct val="110000"/>
              </a:lnSpc>
              <a:spcBef>
                <a:spcPct val="0"/>
              </a:spcBef>
              <a:buNone/>
            </a:pPr>
            <a:r>
              <a:rPr lang="zh-CN" altLang="en-US" sz="2200" b="1" dirty="0"/>
              <a:t>      缺省：男</a:t>
            </a:r>
          </a:p>
          <a:p>
            <a:pPr eaLnBrk="1" hangingPunct="1">
              <a:lnSpc>
                <a:spcPct val="110000"/>
              </a:lnSpc>
              <a:spcBef>
                <a:spcPct val="0"/>
              </a:spcBef>
              <a:buNone/>
            </a:pPr>
            <a:r>
              <a:rPr lang="zh-CN" altLang="en-US" sz="2200" b="1" dirty="0"/>
              <a:t>      职称：范围（教授，副教授，讲师，助教）</a:t>
            </a:r>
          </a:p>
          <a:p>
            <a:pPr eaLnBrk="1" hangingPunct="1">
              <a:lnSpc>
                <a:spcPct val="110000"/>
              </a:lnSpc>
              <a:spcBef>
                <a:spcPct val="0"/>
              </a:spcBef>
              <a:buNone/>
            </a:pPr>
            <a:r>
              <a:rPr lang="zh-CN" altLang="en-US" sz="2200" b="1" dirty="0"/>
              <a:t>                     缺省：讲师</a:t>
            </a:r>
          </a:p>
          <a:p>
            <a:pPr eaLnBrk="1" hangingPunct="1">
              <a:lnSpc>
                <a:spcPct val="110000"/>
              </a:lnSpc>
              <a:spcBef>
                <a:spcPct val="0"/>
              </a:spcBef>
              <a:buNone/>
            </a:pPr>
            <a:r>
              <a:rPr lang="zh-CN" altLang="en-US" sz="2200" b="1" dirty="0"/>
              <a:t>      部门：单位（系，教研室）</a:t>
            </a:r>
          </a:p>
          <a:p>
            <a:pPr eaLnBrk="1" hangingPunct="1">
              <a:lnSpc>
                <a:spcPct val="110000"/>
              </a:lnSpc>
              <a:spcBef>
                <a:spcPct val="0"/>
              </a:spcBef>
              <a:buNone/>
            </a:pPr>
            <a:r>
              <a:rPr lang="zh-CN" altLang="en-US" sz="2200" b="1" dirty="0"/>
              <a:t>      住址：〈住址框架〉</a:t>
            </a:r>
          </a:p>
          <a:p>
            <a:pPr eaLnBrk="1" hangingPunct="1">
              <a:lnSpc>
                <a:spcPct val="110000"/>
              </a:lnSpc>
              <a:spcBef>
                <a:spcPct val="0"/>
              </a:spcBef>
              <a:buNone/>
            </a:pPr>
            <a:r>
              <a:rPr lang="zh-CN" altLang="en-US" sz="2200" b="1" dirty="0"/>
              <a:t>      工资：〈工资框架〉</a:t>
            </a:r>
          </a:p>
          <a:p>
            <a:pPr eaLnBrk="1" hangingPunct="1">
              <a:lnSpc>
                <a:spcPct val="110000"/>
              </a:lnSpc>
              <a:spcBef>
                <a:spcPct val="0"/>
              </a:spcBef>
              <a:buNone/>
            </a:pPr>
            <a:r>
              <a:rPr lang="zh-CN" altLang="en-US" sz="2200" b="1" dirty="0"/>
              <a:t>      开始工作时间：单位（年、月）</a:t>
            </a:r>
          </a:p>
          <a:p>
            <a:pPr eaLnBrk="1" hangingPunct="1">
              <a:lnSpc>
                <a:spcPct val="110000"/>
              </a:lnSpc>
              <a:spcBef>
                <a:spcPct val="0"/>
              </a:spcBef>
              <a:buNone/>
            </a:pPr>
            <a:r>
              <a:rPr lang="zh-CN" altLang="en-US" sz="2200" b="1" dirty="0"/>
              <a:t>      截止时间：单位（年、月）</a:t>
            </a:r>
          </a:p>
          <a:p>
            <a:pPr eaLnBrk="1" hangingPunct="1">
              <a:lnSpc>
                <a:spcPct val="110000"/>
              </a:lnSpc>
              <a:spcBef>
                <a:spcPct val="0"/>
              </a:spcBef>
              <a:buNone/>
            </a:pPr>
            <a:r>
              <a:rPr lang="zh-CN" altLang="en-US" sz="2200" b="1" dirty="0"/>
              <a:t>                        缺省：现在 </a:t>
            </a:r>
          </a:p>
        </p:txBody>
      </p:sp>
      <p:sp>
        <p:nvSpPr>
          <p:cNvPr id="75781" name="矩形 264195"/>
          <p:cNvSpPr/>
          <p:nvPr/>
        </p:nvSpPr>
        <p:spPr>
          <a:xfrm>
            <a:off x="292100" y="922338"/>
            <a:ext cx="3316288" cy="561975"/>
          </a:xfrm>
          <a:prstGeom prst="rect">
            <a:avLst/>
          </a:prstGeom>
          <a:noFill/>
          <a:ln w="9525">
            <a:noFill/>
          </a:ln>
        </p:spPr>
        <p:txBody>
          <a:bodyPr>
            <a:spAutoFit/>
          </a:bodyPr>
          <a:lstStyle/>
          <a:p>
            <a:pPr eaLnBrk="1" hangingPunct="1">
              <a:lnSpc>
                <a:spcPct val="110000"/>
              </a:lnSpc>
              <a:spcBef>
                <a:spcPct val="20000"/>
              </a:spcBef>
              <a:buClr>
                <a:schemeClr val="accent2"/>
              </a:buClr>
              <a:buFont typeface="Wingdings" panose="05000000000000000000" pitchFamily="2" charset="2"/>
              <a:buBlip>
                <a:blip r:embed="rId2"/>
              </a:buBlip>
            </a:pPr>
            <a:r>
              <a:rPr lang="en-US" altLang="zh-CN" sz="2800" b="1" dirty="0">
                <a:latin typeface="Arial" panose="020B0604020202020204" pitchFamily="34" charset="0"/>
              </a:rPr>
              <a:t>  </a:t>
            </a:r>
            <a:r>
              <a:rPr lang="zh-CN" altLang="en-US" sz="2800" b="1" dirty="0">
                <a:latin typeface="Times New Roman" panose="02020603050405020304" pitchFamily="18" charset="0"/>
              </a:rPr>
              <a:t>例</a:t>
            </a:r>
            <a:r>
              <a:rPr lang="en-US" altLang="zh-CN" sz="2800" b="1" dirty="0">
                <a:latin typeface="Times New Roman" panose="02020603050405020304" pitchFamily="18" charset="0"/>
              </a:rPr>
              <a:t>1</a:t>
            </a:r>
            <a:r>
              <a:rPr lang="en-US" altLang="zh-CN" sz="2800" b="1" dirty="0">
                <a:latin typeface="Arial" panose="020B0604020202020204" pitchFamily="34" charset="0"/>
              </a:rPr>
              <a:t>  </a:t>
            </a:r>
            <a:r>
              <a:rPr lang="zh-CN" altLang="en-US" sz="2800" b="1" dirty="0">
                <a:latin typeface="Arial" panose="020B0604020202020204" pitchFamily="34" charset="0"/>
              </a:rPr>
              <a:t>教师框架</a:t>
            </a:r>
          </a:p>
        </p:txBody>
      </p:sp>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92</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76803" name="标题 265217"/>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用框架表示知识的例子</a:t>
            </a:r>
          </a:p>
        </p:txBody>
      </p:sp>
      <p:sp>
        <p:nvSpPr>
          <p:cNvPr id="76804" name="文本占位符 265218"/>
          <p:cNvSpPr>
            <a:spLocks noGrp="1"/>
          </p:cNvSpPr>
          <p:nvPr>
            <p:ph idx="1"/>
          </p:nvPr>
        </p:nvSpPr>
        <p:spPr>
          <a:xfrm>
            <a:off x="1617663" y="2578100"/>
            <a:ext cx="6096000" cy="4044950"/>
          </a:xfrm>
          <a:gradFill rotWithShape="0">
            <a:gsLst>
              <a:gs pos="0">
                <a:schemeClr val="bg1">
                  <a:alpha val="100000"/>
                </a:schemeClr>
              </a:gs>
              <a:gs pos="100000">
                <a:srgbClr val="CCFFFF">
                  <a:alpha val="100000"/>
                </a:srgbClr>
              </a:gs>
            </a:gsLst>
            <a:path path="shape">
              <a:fillToRect l="50000" t="50000" r="50000" b="50000"/>
            </a:path>
            <a:tileRect/>
          </a:gradFill>
          <a:ln>
            <a:solidFill>
              <a:schemeClr val="tx1">
                <a:alpha val="100000"/>
              </a:schemeClr>
            </a:solidFill>
            <a:miter lim="800000"/>
          </a:ln>
        </p:spPr>
        <p:txBody>
          <a:bodyPr vert="horz" wrap="square" lIns="91440" tIns="45720" rIns="91440" bIns="45720" anchor="t"/>
          <a:lstStyle/>
          <a:p>
            <a:pPr eaLnBrk="1" hangingPunct="1">
              <a:lnSpc>
                <a:spcPct val="90000"/>
              </a:lnSpc>
              <a:buNone/>
            </a:pPr>
            <a:r>
              <a:rPr lang="en-US" altLang="zh-CN" sz="2400" b="1" dirty="0"/>
              <a:t>    </a:t>
            </a:r>
            <a:r>
              <a:rPr lang="zh-CN" altLang="en-US" sz="2400" b="1" dirty="0">
                <a:latin typeface="Times New Roman" panose="02020603050405020304" pitchFamily="18" charset="0"/>
              </a:rPr>
              <a:t>框架名：〈教师</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a:t>
            </a:r>
          </a:p>
          <a:p>
            <a:pPr eaLnBrk="1" hangingPunct="1">
              <a:lnSpc>
                <a:spcPct val="90000"/>
              </a:lnSpc>
              <a:buNone/>
            </a:pPr>
            <a:r>
              <a:rPr lang="zh-CN" altLang="en-US" sz="2400" b="1" dirty="0">
                <a:latin typeface="Times New Roman" panose="02020603050405020304" pitchFamily="18" charset="0"/>
              </a:rPr>
              <a:t>             </a:t>
            </a:r>
            <a:r>
              <a:rPr lang="zh-CN" altLang="en-US" sz="2000" b="1" dirty="0">
                <a:latin typeface="Times New Roman" panose="02020603050405020304" pitchFamily="18" charset="0"/>
              </a:rPr>
              <a:t>姓名：夏冰</a:t>
            </a:r>
          </a:p>
          <a:p>
            <a:pPr eaLnBrk="1" hangingPunct="1">
              <a:lnSpc>
                <a:spcPct val="90000"/>
              </a:lnSpc>
              <a:buNone/>
            </a:pPr>
            <a:r>
              <a:rPr lang="zh-CN" altLang="en-US" sz="2000" b="1" dirty="0">
                <a:latin typeface="Times New Roman" panose="02020603050405020304" pitchFamily="18" charset="0"/>
              </a:rPr>
              <a:t>               年龄：</a:t>
            </a:r>
            <a:r>
              <a:rPr lang="en-US" altLang="zh-CN" sz="2000" b="1" dirty="0">
                <a:latin typeface="Times New Roman" panose="02020603050405020304" pitchFamily="18" charset="0"/>
              </a:rPr>
              <a:t>36</a:t>
            </a:r>
          </a:p>
          <a:p>
            <a:pPr eaLnBrk="1" hangingPunct="1">
              <a:lnSpc>
                <a:spcPct val="90000"/>
              </a:lnSpc>
              <a:buNone/>
            </a:pPr>
            <a:r>
              <a:rPr lang="en-US" altLang="zh-CN" sz="2000" b="1" dirty="0">
                <a:latin typeface="Times New Roman" panose="02020603050405020304" pitchFamily="18" charset="0"/>
              </a:rPr>
              <a:t>               </a:t>
            </a:r>
            <a:r>
              <a:rPr lang="zh-CN" altLang="en-US" sz="2000" b="1" dirty="0">
                <a:latin typeface="Times New Roman" panose="02020603050405020304" pitchFamily="18" charset="0"/>
              </a:rPr>
              <a:t>性别：女</a:t>
            </a:r>
          </a:p>
          <a:p>
            <a:pPr eaLnBrk="1" hangingPunct="1">
              <a:lnSpc>
                <a:spcPct val="90000"/>
              </a:lnSpc>
              <a:buNone/>
            </a:pPr>
            <a:r>
              <a:rPr lang="zh-CN" altLang="en-US" sz="2000" b="1" dirty="0">
                <a:latin typeface="Times New Roman" panose="02020603050405020304" pitchFamily="18" charset="0"/>
              </a:rPr>
              <a:t>               职称：副教授</a:t>
            </a:r>
          </a:p>
          <a:p>
            <a:pPr eaLnBrk="1" hangingPunct="1">
              <a:lnSpc>
                <a:spcPct val="90000"/>
              </a:lnSpc>
              <a:buNone/>
            </a:pPr>
            <a:r>
              <a:rPr lang="zh-CN" altLang="en-US" sz="2000" b="1" dirty="0">
                <a:latin typeface="Times New Roman" panose="02020603050405020304" pitchFamily="18" charset="0"/>
              </a:rPr>
              <a:t>               部门：计算机系软件教研室</a:t>
            </a:r>
          </a:p>
          <a:p>
            <a:pPr eaLnBrk="1" hangingPunct="1">
              <a:lnSpc>
                <a:spcPct val="90000"/>
              </a:lnSpc>
              <a:buNone/>
            </a:pPr>
            <a:r>
              <a:rPr lang="zh-CN" altLang="en-US" sz="2000" b="1" dirty="0">
                <a:latin typeface="Times New Roman" panose="02020603050405020304" pitchFamily="18" charset="0"/>
              </a:rPr>
              <a:t>               住址：〈</a:t>
            </a:r>
            <a:r>
              <a:rPr lang="en-US" altLang="zh-CN" sz="2000" b="1" dirty="0">
                <a:latin typeface="Times New Roman" panose="02020603050405020304" pitchFamily="18" charset="0"/>
              </a:rPr>
              <a:t>adr-1</a:t>
            </a:r>
            <a:r>
              <a:rPr lang="zh-CN" altLang="en-US" sz="2000" b="1" dirty="0">
                <a:latin typeface="Times New Roman" panose="02020603050405020304" pitchFamily="18" charset="0"/>
              </a:rPr>
              <a:t>〉</a:t>
            </a:r>
          </a:p>
          <a:p>
            <a:pPr eaLnBrk="1" hangingPunct="1">
              <a:lnSpc>
                <a:spcPct val="90000"/>
              </a:lnSpc>
              <a:buNone/>
            </a:pPr>
            <a:r>
              <a:rPr lang="zh-CN" altLang="en-US" sz="2000" b="1" dirty="0">
                <a:latin typeface="Times New Roman" panose="02020603050405020304" pitchFamily="18" charset="0"/>
              </a:rPr>
              <a:t>               工资：〈</a:t>
            </a:r>
            <a:r>
              <a:rPr lang="en-US" altLang="zh-CN" sz="2000" b="1" dirty="0">
                <a:latin typeface="Times New Roman" panose="02020603050405020304" pitchFamily="18" charset="0"/>
              </a:rPr>
              <a:t>sal-1</a:t>
            </a:r>
            <a:r>
              <a:rPr lang="zh-CN" altLang="en-US" sz="2000" b="1" dirty="0">
                <a:latin typeface="Times New Roman" panose="02020603050405020304" pitchFamily="18" charset="0"/>
              </a:rPr>
              <a:t>〉</a:t>
            </a:r>
          </a:p>
          <a:p>
            <a:pPr eaLnBrk="1" hangingPunct="1">
              <a:lnSpc>
                <a:spcPct val="90000"/>
              </a:lnSpc>
              <a:buNone/>
            </a:pPr>
            <a:r>
              <a:rPr lang="zh-CN" altLang="en-US" sz="2000" b="1" dirty="0">
                <a:latin typeface="Times New Roman" panose="02020603050405020304" pitchFamily="18" charset="0"/>
              </a:rPr>
              <a:t>               开始工作时间：</a:t>
            </a:r>
            <a:r>
              <a:rPr lang="en-US" altLang="zh-CN" sz="2000" b="1" dirty="0">
                <a:latin typeface="Times New Roman" panose="02020603050405020304" pitchFamily="18" charset="0"/>
              </a:rPr>
              <a:t>1988</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9</a:t>
            </a:r>
          </a:p>
          <a:p>
            <a:pPr eaLnBrk="1" hangingPunct="1">
              <a:lnSpc>
                <a:spcPct val="90000"/>
              </a:lnSpc>
              <a:spcAft>
                <a:spcPct val="40000"/>
              </a:spcAft>
              <a:buNone/>
            </a:pPr>
            <a:r>
              <a:rPr lang="en-US" altLang="zh-CN" sz="2000" b="1" dirty="0">
                <a:latin typeface="Times New Roman" panose="02020603050405020304" pitchFamily="18" charset="0"/>
              </a:rPr>
              <a:t>               </a:t>
            </a:r>
            <a:r>
              <a:rPr lang="zh-CN" altLang="en-US" sz="2000" b="1" dirty="0">
                <a:latin typeface="Times New Roman" panose="02020603050405020304" pitchFamily="18" charset="0"/>
              </a:rPr>
              <a:t>截止时间：</a:t>
            </a:r>
            <a:r>
              <a:rPr lang="en-US" altLang="zh-CN" sz="2000" b="1" dirty="0">
                <a:latin typeface="Times New Roman" panose="02020603050405020304" pitchFamily="18" charset="0"/>
              </a:rPr>
              <a:t>1996</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7</a:t>
            </a:r>
          </a:p>
        </p:txBody>
      </p:sp>
      <p:sp>
        <p:nvSpPr>
          <p:cNvPr id="76805" name="矩形 265219"/>
          <p:cNvSpPr/>
          <p:nvPr/>
        </p:nvSpPr>
        <p:spPr>
          <a:xfrm>
            <a:off x="292100" y="922338"/>
            <a:ext cx="3316288" cy="561975"/>
          </a:xfrm>
          <a:prstGeom prst="rect">
            <a:avLst/>
          </a:prstGeom>
          <a:noFill/>
          <a:ln w="9525">
            <a:noFill/>
          </a:ln>
        </p:spPr>
        <p:txBody>
          <a:bodyPr>
            <a:spAutoFit/>
          </a:bodyPr>
          <a:lstStyle/>
          <a:p>
            <a:pPr eaLnBrk="1" hangingPunct="1">
              <a:lnSpc>
                <a:spcPct val="110000"/>
              </a:lnSpc>
              <a:spcBef>
                <a:spcPct val="20000"/>
              </a:spcBef>
              <a:buClr>
                <a:schemeClr val="accent2"/>
              </a:buClr>
              <a:buFont typeface="Wingdings" panose="05000000000000000000" pitchFamily="2" charset="2"/>
              <a:buBlip>
                <a:blip r:embed="rId2"/>
              </a:buBlip>
            </a:pPr>
            <a:r>
              <a:rPr lang="en-US" altLang="zh-CN" sz="2800" b="1" dirty="0">
                <a:latin typeface="Arial" panose="020B0604020202020204" pitchFamily="34" charset="0"/>
              </a:rPr>
              <a:t>  </a:t>
            </a:r>
            <a:r>
              <a:rPr lang="zh-CN" altLang="en-US" sz="2800" b="1" dirty="0">
                <a:latin typeface="Times New Roman" panose="02020603050405020304" pitchFamily="18" charset="0"/>
              </a:rPr>
              <a:t>例</a:t>
            </a:r>
            <a:r>
              <a:rPr lang="en-US" altLang="zh-CN" sz="2800" b="1" dirty="0">
                <a:latin typeface="Times New Roman" panose="02020603050405020304" pitchFamily="18" charset="0"/>
              </a:rPr>
              <a:t>2</a:t>
            </a:r>
            <a:r>
              <a:rPr lang="en-US" altLang="zh-CN" sz="2800" b="1" dirty="0">
                <a:latin typeface="Arial" panose="020B0604020202020204" pitchFamily="34" charset="0"/>
              </a:rPr>
              <a:t>  </a:t>
            </a:r>
            <a:r>
              <a:rPr lang="zh-CN" altLang="en-US" sz="2800" b="1" dirty="0">
                <a:latin typeface="Arial" panose="020B0604020202020204" pitchFamily="34" charset="0"/>
              </a:rPr>
              <a:t>教师框架</a:t>
            </a:r>
          </a:p>
        </p:txBody>
      </p:sp>
      <p:sp>
        <p:nvSpPr>
          <p:cNvPr id="76806" name="文本框 265220"/>
          <p:cNvSpPr txBox="1"/>
          <p:nvPr/>
        </p:nvSpPr>
        <p:spPr>
          <a:xfrm>
            <a:off x="495300" y="1549400"/>
            <a:ext cx="8191500" cy="895350"/>
          </a:xfrm>
          <a:prstGeom prst="rect">
            <a:avLst/>
          </a:prstGeom>
          <a:solidFill>
            <a:srgbClr val="FFFFFF"/>
          </a:solidFill>
          <a:ln w="9525" cap="flat" cmpd="sng">
            <a:solidFill>
              <a:srgbClr val="808080"/>
            </a:solidFill>
            <a:prstDash val="solid"/>
            <a:miter/>
            <a:headEnd type="none" w="med" len="med"/>
            <a:tailEnd type="none" w="med" len="med"/>
          </a:ln>
        </p:spPr>
        <p:txBody>
          <a:bodyPr>
            <a:spAutoFit/>
          </a:bodyPr>
          <a:lstStyle/>
          <a:p>
            <a:pPr eaLnBrk="1" hangingPunct="1">
              <a:spcBef>
                <a:spcPct val="50000"/>
              </a:spcBef>
            </a:pPr>
            <a:r>
              <a:rPr lang="zh-CN" altLang="en-US" sz="2600" dirty="0">
                <a:latin typeface="Arial" panose="020B0604020202020204" pitchFamily="34" charset="0"/>
              </a:rPr>
              <a:t>当把具体的信息填入槽或侧面后，就得到了相应框架的一个</a:t>
            </a:r>
            <a:r>
              <a:rPr lang="zh-CN" altLang="en-US" sz="2600" b="1" dirty="0">
                <a:latin typeface="Arial" panose="020B0604020202020204" pitchFamily="34" charset="0"/>
              </a:rPr>
              <a:t>事例框架。</a:t>
            </a:r>
          </a:p>
        </p:txBody>
      </p:sp>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93</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77827" name="标题 266241"/>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用框架表示知识的例子</a:t>
            </a:r>
          </a:p>
        </p:txBody>
      </p:sp>
      <p:sp>
        <p:nvSpPr>
          <p:cNvPr id="77828" name="文本占位符 266242"/>
          <p:cNvSpPr>
            <a:spLocks noGrp="1"/>
          </p:cNvSpPr>
          <p:nvPr>
            <p:ph idx="1"/>
          </p:nvPr>
        </p:nvSpPr>
        <p:spPr>
          <a:xfrm>
            <a:off x="1604963" y="1420813"/>
            <a:ext cx="5819775" cy="5222875"/>
          </a:xfrm>
          <a:gradFill rotWithShape="0">
            <a:gsLst>
              <a:gs pos="0">
                <a:schemeClr val="bg1">
                  <a:alpha val="100000"/>
                </a:schemeClr>
              </a:gs>
              <a:gs pos="100000">
                <a:srgbClr val="CCFFCC">
                  <a:alpha val="100000"/>
                </a:srgbClr>
              </a:gs>
            </a:gsLst>
            <a:lin ang="0" scaled="1"/>
            <a:tileRect/>
          </a:gradFill>
          <a:ln>
            <a:solidFill>
              <a:schemeClr val="tx1">
                <a:alpha val="100000"/>
              </a:schemeClr>
            </a:solidFill>
            <a:miter lim="800000"/>
          </a:ln>
        </p:spPr>
        <p:txBody>
          <a:bodyPr vert="horz" wrap="square" lIns="91440" tIns="45720" rIns="91440" bIns="45720" anchor="t"/>
          <a:lstStyle/>
          <a:p>
            <a:pPr eaLnBrk="1" hangingPunct="1">
              <a:lnSpc>
                <a:spcPct val="90000"/>
              </a:lnSpc>
              <a:buNone/>
            </a:pPr>
            <a:r>
              <a:rPr lang="zh-CN" altLang="en-US" sz="2200" b="1" dirty="0"/>
              <a:t>框架名：〈教室〉</a:t>
            </a:r>
          </a:p>
          <a:p>
            <a:pPr eaLnBrk="1" hangingPunct="1">
              <a:lnSpc>
                <a:spcPct val="90000"/>
              </a:lnSpc>
              <a:buNone/>
            </a:pPr>
            <a:r>
              <a:rPr lang="zh-CN" altLang="en-US" sz="2200" b="1" dirty="0"/>
              <a:t>          </a:t>
            </a:r>
            <a:r>
              <a:rPr lang="zh-CN" altLang="en-US" sz="1800" b="1" dirty="0"/>
              <a:t>墙数：</a:t>
            </a:r>
          </a:p>
          <a:p>
            <a:pPr eaLnBrk="1" hangingPunct="1">
              <a:lnSpc>
                <a:spcPct val="90000"/>
              </a:lnSpc>
              <a:buNone/>
            </a:pPr>
            <a:r>
              <a:rPr lang="zh-CN" altLang="en-US" sz="1800" b="1" dirty="0"/>
              <a:t>           窗数：</a:t>
            </a:r>
          </a:p>
          <a:p>
            <a:pPr eaLnBrk="1" hangingPunct="1">
              <a:lnSpc>
                <a:spcPct val="90000"/>
              </a:lnSpc>
              <a:buNone/>
            </a:pPr>
            <a:r>
              <a:rPr lang="zh-CN" altLang="en-US" sz="1800" b="1" dirty="0"/>
              <a:t>           门数：</a:t>
            </a:r>
          </a:p>
          <a:p>
            <a:pPr eaLnBrk="1" hangingPunct="1">
              <a:lnSpc>
                <a:spcPct val="90000"/>
              </a:lnSpc>
              <a:buNone/>
            </a:pPr>
            <a:r>
              <a:rPr lang="zh-CN" altLang="en-US" sz="1800" b="1" dirty="0"/>
              <a:t>           座位数：</a:t>
            </a:r>
          </a:p>
          <a:p>
            <a:pPr eaLnBrk="1" hangingPunct="1">
              <a:lnSpc>
                <a:spcPct val="90000"/>
              </a:lnSpc>
              <a:buNone/>
            </a:pPr>
            <a:r>
              <a:rPr lang="zh-CN" altLang="en-US" sz="1800" b="1" dirty="0"/>
              <a:t>           前墙：〈墙框架〉</a:t>
            </a:r>
          </a:p>
          <a:p>
            <a:pPr eaLnBrk="1" hangingPunct="1">
              <a:lnSpc>
                <a:spcPct val="90000"/>
              </a:lnSpc>
              <a:buNone/>
            </a:pPr>
            <a:r>
              <a:rPr lang="zh-CN" altLang="en-US" sz="1800" b="1" dirty="0"/>
              <a:t>           后墙：〈墙框架〉</a:t>
            </a:r>
          </a:p>
          <a:p>
            <a:pPr eaLnBrk="1" hangingPunct="1">
              <a:lnSpc>
                <a:spcPct val="90000"/>
              </a:lnSpc>
              <a:buNone/>
            </a:pPr>
            <a:r>
              <a:rPr lang="zh-CN" altLang="en-US" sz="1800" b="1" dirty="0"/>
              <a:t>           左墙：〈墙框架〉</a:t>
            </a:r>
          </a:p>
          <a:p>
            <a:pPr eaLnBrk="1" hangingPunct="1">
              <a:lnSpc>
                <a:spcPct val="90000"/>
              </a:lnSpc>
              <a:buNone/>
            </a:pPr>
            <a:r>
              <a:rPr lang="zh-CN" altLang="en-US" sz="1800" b="1" dirty="0"/>
              <a:t>           右墙：〈墙框架〉</a:t>
            </a:r>
          </a:p>
          <a:p>
            <a:pPr eaLnBrk="1" hangingPunct="1">
              <a:lnSpc>
                <a:spcPct val="90000"/>
              </a:lnSpc>
              <a:buNone/>
            </a:pPr>
            <a:r>
              <a:rPr lang="zh-CN" altLang="en-US" sz="1800" b="1" dirty="0"/>
              <a:t>           门：〈门框架〉</a:t>
            </a:r>
          </a:p>
          <a:p>
            <a:pPr eaLnBrk="1" hangingPunct="1">
              <a:lnSpc>
                <a:spcPct val="90000"/>
              </a:lnSpc>
              <a:buNone/>
            </a:pPr>
            <a:r>
              <a:rPr lang="zh-CN" altLang="en-US" sz="1800" b="1" dirty="0"/>
              <a:t>           窗：〈窗框架〉</a:t>
            </a:r>
          </a:p>
          <a:p>
            <a:pPr eaLnBrk="1" hangingPunct="1">
              <a:lnSpc>
                <a:spcPct val="90000"/>
              </a:lnSpc>
              <a:buNone/>
            </a:pPr>
            <a:r>
              <a:rPr lang="zh-CN" altLang="en-US" sz="1800" b="1" dirty="0"/>
              <a:t>           黑板：〈黑板框架〉</a:t>
            </a:r>
          </a:p>
          <a:p>
            <a:pPr eaLnBrk="1" hangingPunct="1">
              <a:lnSpc>
                <a:spcPct val="90000"/>
              </a:lnSpc>
              <a:buNone/>
            </a:pPr>
            <a:r>
              <a:rPr lang="zh-CN" altLang="en-US" sz="1600" b="1" dirty="0"/>
              <a:t>           天花板：〈天花板框架〉</a:t>
            </a:r>
          </a:p>
          <a:p>
            <a:pPr eaLnBrk="1" hangingPunct="1">
              <a:lnSpc>
                <a:spcPct val="90000"/>
              </a:lnSpc>
              <a:buNone/>
            </a:pPr>
            <a:r>
              <a:rPr lang="zh-CN" altLang="en-US" sz="1600" b="1" dirty="0"/>
              <a:t>           讲台：〈讲台框架〉</a:t>
            </a:r>
          </a:p>
        </p:txBody>
      </p:sp>
      <p:sp>
        <p:nvSpPr>
          <p:cNvPr id="77829" name="矩形 266243"/>
          <p:cNvSpPr/>
          <p:nvPr/>
        </p:nvSpPr>
        <p:spPr>
          <a:xfrm>
            <a:off x="431800" y="858838"/>
            <a:ext cx="3316288" cy="528637"/>
          </a:xfrm>
          <a:prstGeom prst="rect">
            <a:avLst/>
          </a:prstGeom>
          <a:noFill/>
          <a:ln w="9525">
            <a:noFill/>
          </a:ln>
        </p:spPr>
        <p:txBody>
          <a:bodyPr>
            <a:spAutoFit/>
          </a:bodyPr>
          <a:lstStyle/>
          <a:p>
            <a:pPr eaLnBrk="1" hangingPunct="1">
              <a:lnSpc>
                <a:spcPct val="110000"/>
              </a:lnSpc>
              <a:spcBef>
                <a:spcPct val="20000"/>
              </a:spcBef>
              <a:buClr>
                <a:schemeClr val="accent2"/>
              </a:buClr>
              <a:buFont typeface="Wingdings" panose="05000000000000000000" pitchFamily="2" charset="2"/>
              <a:buBlip>
                <a:blip r:embed="rId2"/>
              </a:buBlip>
            </a:pPr>
            <a:r>
              <a:rPr lang="en-US" altLang="zh-CN" sz="2600" b="1" dirty="0">
                <a:latin typeface="Arial" panose="020B0604020202020204" pitchFamily="34" charset="0"/>
              </a:rPr>
              <a:t>   </a:t>
            </a:r>
            <a:r>
              <a:rPr lang="zh-CN" altLang="en-US" sz="2600" b="1" dirty="0">
                <a:latin typeface="Times New Roman" panose="02020603050405020304" pitchFamily="18" charset="0"/>
              </a:rPr>
              <a:t>例</a:t>
            </a:r>
            <a:r>
              <a:rPr lang="en-US" altLang="zh-CN" sz="2600" b="1" dirty="0">
                <a:latin typeface="Times New Roman" panose="02020603050405020304" pitchFamily="18" charset="0"/>
              </a:rPr>
              <a:t>3</a:t>
            </a:r>
            <a:r>
              <a:rPr lang="en-US" altLang="zh-CN" sz="2600" b="1" dirty="0">
                <a:latin typeface="Arial" panose="020B0604020202020204" pitchFamily="34" charset="0"/>
              </a:rPr>
              <a:t>  </a:t>
            </a:r>
            <a:r>
              <a:rPr lang="zh-CN" altLang="en-US" sz="2600" b="1" dirty="0">
                <a:latin typeface="Arial" panose="020B0604020202020204" pitchFamily="34" charset="0"/>
              </a:rPr>
              <a:t>教室框架</a:t>
            </a:r>
          </a:p>
        </p:txBody>
      </p:sp>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94</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78851" name="标题 267265"/>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用框架表示知识的例子</a:t>
            </a:r>
          </a:p>
        </p:txBody>
      </p:sp>
      <p:sp>
        <p:nvSpPr>
          <p:cNvPr id="267267" name="内容占位符 267266"/>
          <p:cNvSpPr>
            <a:spLocks noGrp="1"/>
          </p:cNvSpPr>
          <p:nvPr>
            <p:ph idx="1"/>
          </p:nvPr>
        </p:nvSpPr>
        <p:spPr>
          <a:xfrm>
            <a:off x="250825" y="971550"/>
            <a:ext cx="8439150" cy="5400675"/>
          </a:xfrm>
        </p:spPr>
        <p:txBody>
          <a:bodyPr vert="horz" wrap="square" lIns="91440" tIns="45720" rIns="91440" bIns="45720" anchor="t"/>
          <a:lstStyle/>
          <a:p>
            <a:pPr algn="just" eaLnBrk="1" hangingPunct="1"/>
            <a:r>
              <a:rPr lang="zh-CN" altLang="en-US" sz="2600" b="1" dirty="0">
                <a:latin typeface="Times New Roman" panose="02020603050405020304" pitchFamily="18" charset="0"/>
              </a:rPr>
              <a:t>例</a:t>
            </a:r>
            <a:r>
              <a:rPr lang="en-US" altLang="zh-CN" sz="2600" b="1" dirty="0">
                <a:latin typeface="Times New Roman" panose="02020603050405020304" pitchFamily="18" charset="0"/>
              </a:rPr>
              <a:t>4 </a:t>
            </a:r>
            <a:r>
              <a:rPr lang="zh-CN" altLang="en-US" sz="2600" b="1" dirty="0">
                <a:latin typeface="Times New Roman" panose="02020603050405020304" pitchFamily="18" charset="0"/>
              </a:rPr>
              <a:t>将下列一则地震消息用框架表示：“某年某月某日，某地发生</a:t>
            </a:r>
            <a:r>
              <a:rPr lang="en-US" altLang="zh-CN" sz="2600" b="1" dirty="0">
                <a:latin typeface="Times New Roman" panose="02020603050405020304" pitchFamily="18" charset="0"/>
              </a:rPr>
              <a:t>6.0</a:t>
            </a:r>
            <a:r>
              <a:rPr lang="zh-CN" altLang="en-US" sz="2600" b="1" dirty="0">
                <a:latin typeface="Times New Roman" panose="02020603050405020304" pitchFamily="18" charset="0"/>
              </a:rPr>
              <a:t>级地震，若以膨胀注水孕震模式为标准，则三项地震前兆中的波速比为</a:t>
            </a:r>
            <a:r>
              <a:rPr lang="en-US" altLang="zh-CN" sz="2600" b="1" dirty="0">
                <a:latin typeface="Times New Roman" panose="02020603050405020304" pitchFamily="18" charset="0"/>
              </a:rPr>
              <a:t>0.45</a:t>
            </a:r>
            <a:r>
              <a:rPr lang="zh-CN" altLang="en-US" sz="2600" b="1" dirty="0">
                <a:latin typeface="Times New Roman" panose="02020603050405020304" pitchFamily="18" charset="0"/>
              </a:rPr>
              <a:t>，水氡含量为</a:t>
            </a:r>
            <a:r>
              <a:rPr lang="en-US" altLang="zh-CN" sz="2600" b="1" dirty="0">
                <a:latin typeface="Times New Roman" panose="02020603050405020304" pitchFamily="18" charset="0"/>
              </a:rPr>
              <a:t>0.43</a:t>
            </a:r>
            <a:r>
              <a:rPr lang="zh-CN" altLang="en-US" sz="2600" b="1" dirty="0">
                <a:latin typeface="Times New Roman" panose="02020603050405020304" pitchFamily="18" charset="0"/>
              </a:rPr>
              <a:t>，地形改变为</a:t>
            </a:r>
            <a:r>
              <a:rPr lang="en-US" altLang="zh-CN" sz="2600" b="1" dirty="0">
                <a:latin typeface="Times New Roman" panose="02020603050405020304" pitchFamily="18" charset="0"/>
              </a:rPr>
              <a:t>0.60</a:t>
            </a:r>
            <a:r>
              <a:rPr lang="zh-CN" altLang="en-US" sz="2600" b="1" dirty="0">
                <a:latin typeface="Times New Roman" panose="02020603050405020304" pitchFamily="18" charset="0"/>
              </a:rPr>
              <a:t>。”</a:t>
            </a:r>
          </a:p>
          <a:p>
            <a:pPr algn="just" eaLnBrk="1" hangingPunct="1">
              <a:spcBef>
                <a:spcPct val="0"/>
              </a:spcBef>
            </a:pPr>
            <a:r>
              <a:rPr lang="zh-CN" altLang="en-US" sz="2600" b="1" dirty="0"/>
              <a:t>解：地震消息用框架如下图所示。</a:t>
            </a:r>
          </a:p>
        </p:txBody>
      </p:sp>
      <p:sp>
        <p:nvSpPr>
          <p:cNvPr id="267268" name="矩形 267267"/>
          <p:cNvSpPr/>
          <p:nvPr/>
        </p:nvSpPr>
        <p:spPr>
          <a:xfrm>
            <a:off x="1447800" y="3436938"/>
            <a:ext cx="5180013" cy="3152775"/>
          </a:xfrm>
          <a:prstGeom prst="rect">
            <a:avLst/>
          </a:prstGeom>
          <a:gradFill rotWithShape="0">
            <a:gsLst>
              <a:gs pos="0">
                <a:schemeClr val="bg1"/>
              </a:gs>
              <a:gs pos="100000">
                <a:srgbClr val="CCFFFF"/>
              </a:gs>
            </a:gsLst>
            <a:path path="shape">
              <a:fillToRect l="50000" t="50000" r="50000" b="50000"/>
            </a:path>
            <a:tileRect/>
          </a:gradFill>
          <a:ln w="9525" cap="flat" cmpd="sng">
            <a:solidFill>
              <a:schemeClr val="tx1"/>
            </a:solidFill>
            <a:prstDash val="solid"/>
            <a:miter/>
            <a:headEnd type="none" w="med" len="med"/>
            <a:tailEnd type="none" w="med" len="med"/>
          </a:ln>
        </p:spPr>
        <p:txBody>
          <a:bodyPr/>
          <a:lstStyle/>
          <a:p>
            <a:pPr marL="469900" indent="-469900" eaLnBrk="1" hangingPunct="1">
              <a:lnSpc>
                <a:spcPct val="110000"/>
              </a:lnSpc>
              <a:buClr>
                <a:schemeClr val="accent2"/>
              </a:buClr>
              <a:buFont typeface="Wingdings" panose="05000000000000000000" pitchFamily="2" charset="2"/>
            </a:pPr>
            <a:r>
              <a:rPr lang="en-US" altLang="zh-CN" sz="2600" b="1" dirty="0">
                <a:latin typeface="Arial" panose="020B0604020202020204" pitchFamily="34" charset="0"/>
              </a:rPr>
              <a:t>  </a:t>
            </a:r>
            <a:r>
              <a:rPr lang="zh-CN" altLang="en-US" sz="2600" b="1" dirty="0">
                <a:latin typeface="Times New Roman" panose="02020603050405020304" pitchFamily="18" charset="0"/>
              </a:rPr>
              <a:t>框架名：〈地震〉</a:t>
            </a:r>
          </a:p>
          <a:p>
            <a:pPr marL="469900" indent="-469900" eaLnBrk="1" hangingPunct="1">
              <a:lnSpc>
                <a:spcPct val="110000"/>
              </a:lnSpc>
              <a:buClr>
                <a:schemeClr val="accent2"/>
              </a:buClr>
              <a:buFont typeface="Wingdings" panose="05000000000000000000" pitchFamily="2" charset="2"/>
            </a:pPr>
            <a:r>
              <a:rPr lang="zh-CN" altLang="en-US" sz="2600" b="1" dirty="0">
                <a:latin typeface="Times New Roman" panose="02020603050405020304" pitchFamily="18" charset="0"/>
              </a:rPr>
              <a:t>      地       点：某地</a:t>
            </a:r>
          </a:p>
          <a:p>
            <a:pPr marL="469900" indent="-469900" eaLnBrk="1" hangingPunct="1">
              <a:lnSpc>
                <a:spcPct val="110000"/>
              </a:lnSpc>
              <a:buClr>
                <a:schemeClr val="accent2"/>
              </a:buClr>
              <a:buFont typeface="Wingdings" panose="05000000000000000000" pitchFamily="2" charset="2"/>
            </a:pPr>
            <a:r>
              <a:rPr lang="zh-CN" altLang="en-US" sz="2600" b="1" dirty="0">
                <a:latin typeface="Times New Roman" panose="02020603050405020304" pitchFamily="18" charset="0"/>
              </a:rPr>
              <a:t>      日       期：某年某月某日</a:t>
            </a:r>
          </a:p>
          <a:p>
            <a:pPr marL="469900" indent="-469900" eaLnBrk="1" hangingPunct="1">
              <a:lnSpc>
                <a:spcPct val="110000"/>
              </a:lnSpc>
              <a:buClr>
                <a:schemeClr val="accent2"/>
              </a:buClr>
              <a:buFont typeface="Wingdings" panose="05000000000000000000" pitchFamily="2" charset="2"/>
            </a:pPr>
            <a:r>
              <a:rPr lang="zh-CN" altLang="en-US" sz="2600" b="1" dirty="0">
                <a:latin typeface="Times New Roman" panose="02020603050405020304" pitchFamily="18" charset="0"/>
              </a:rPr>
              <a:t>      震       级：</a:t>
            </a:r>
            <a:r>
              <a:rPr lang="en-US" altLang="zh-CN" sz="2600" b="1" dirty="0">
                <a:latin typeface="Times New Roman" panose="02020603050405020304" pitchFamily="18" charset="0"/>
              </a:rPr>
              <a:t>6.0</a:t>
            </a:r>
          </a:p>
          <a:p>
            <a:pPr marL="469900" indent="-469900" eaLnBrk="1" hangingPunct="1">
              <a:lnSpc>
                <a:spcPct val="110000"/>
              </a:lnSpc>
              <a:buClr>
                <a:schemeClr val="accent2"/>
              </a:buClr>
              <a:buFont typeface="Wingdings" panose="05000000000000000000" pitchFamily="2" charset="2"/>
            </a:pPr>
            <a:r>
              <a:rPr lang="en-US" altLang="zh-CN" sz="2600" b="1" dirty="0">
                <a:latin typeface="Times New Roman" panose="02020603050405020304" pitchFamily="18" charset="0"/>
              </a:rPr>
              <a:t>      </a:t>
            </a:r>
            <a:r>
              <a:rPr lang="zh-CN" altLang="en-US" sz="2600" b="1" dirty="0">
                <a:latin typeface="Times New Roman" panose="02020603050405020304" pitchFamily="18" charset="0"/>
              </a:rPr>
              <a:t>波  速  比：</a:t>
            </a:r>
            <a:r>
              <a:rPr lang="en-US" altLang="zh-CN" sz="2600" b="1" dirty="0">
                <a:latin typeface="Times New Roman" panose="02020603050405020304" pitchFamily="18" charset="0"/>
              </a:rPr>
              <a:t>0.45</a:t>
            </a:r>
          </a:p>
          <a:p>
            <a:pPr marL="469900" indent="-469900" eaLnBrk="1" hangingPunct="1">
              <a:lnSpc>
                <a:spcPct val="110000"/>
              </a:lnSpc>
              <a:buClr>
                <a:schemeClr val="accent2"/>
              </a:buClr>
              <a:buFont typeface="Wingdings" panose="05000000000000000000" pitchFamily="2" charset="2"/>
            </a:pPr>
            <a:r>
              <a:rPr lang="en-US" altLang="zh-CN" sz="2600" b="1" dirty="0">
                <a:latin typeface="Times New Roman" panose="02020603050405020304" pitchFamily="18" charset="0"/>
              </a:rPr>
              <a:t>      </a:t>
            </a:r>
            <a:r>
              <a:rPr lang="zh-CN" altLang="en-US" sz="2600" b="1" dirty="0">
                <a:latin typeface="Times New Roman" panose="02020603050405020304" pitchFamily="18" charset="0"/>
              </a:rPr>
              <a:t>水氡含量：</a:t>
            </a:r>
            <a:r>
              <a:rPr lang="en-US" altLang="zh-CN" sz="2600" b="1" dirty="0">
                <a:latin typeface="Times New Roman" panose="02020603050405020304" pitchFamily="18" charset="0"/>
              </a:rPr>
              <a:t>0.43</a:t>
            </a:r>
          </a:p>
          <a:p>
            <a:pPr marL="469900" indent="-469900" eaLnBrk="1" hangingPunct="1">
              <a:lnSpc>
                <a:spcPct val="110000"/>
              </a:lnSpc>
              <a:buClr>
                <a:schemeClr val="accent2"/>
              </a:buClr>
              <a:buFont typeface="Wingdings" panose="05000000000000000000" pitchFamily="2" charset="2"/>
            </a:pPr>
            <a:r>
              <a:rPr lang="en-US" altLang="zh-CN" sz="2600" b="1" dirty="0">
                <a:latin typeface="Times New Roman" panose="02020603050405020304" pitchFamily="18" charset="0"/>
              </a:rPr>
              <a:t>      </a:t>
            </a:r>
            <a:r>
              <a:rPr lang="zh-CN" altLang="en-US" sz="2600" b="1" dirty="0">
                <a:latin typeface="Times New Roman" panose="02020603050405020304" pitchFamily="18" charset="0"/>
              </a:rPr>
              <a:t>地形改变：</a:t>
            </a:r>
            <a:r>
              <a:rPr lang="en-US" altLang="zh-CN" sz="2600" b="1" dirty="0">
                <a:latin typeface="Times New Roman" panose="02020603050405020304" pitchFamily="18" charset="0"/>
              </a:rPr>
              <a:t>0.60</a:t>
            </a:r>
            <a:r>
              <a:rPr lang="en-US" altLang="zh-CN" sz="2600" b="1" dirty="0">
                <a:latin typeface="Arial" panose="020B0604020202020204" pitchFamily="34"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7267">
                                            <p:txEl>
                                              <p:pRg st="1" end="1"/>
                                            </p:txEl>
                                          </p:spTgt>
                                        </p:tgtEl>
                                        <p:attrNameLst>
                                          <p:attrName>style.visibility</p:attrName>
                                        </p:attrNameLst>
                                      </p:cBhvr>
                                      <p:to>
                                        <p:strVal val="visible"/>
                                      </p:to>
                                    </p:set>
                                    <p:anim calcmode="lin" valueType="num">
                                      <p:cBhvr additive="base">
                                        <p:cTn id="7" dur="500" fill="hold"/>
                                        <p:tgtEl>
                                          <p:spTgt spid="26726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7267">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67268">
                                            <p:bg/>
                                          </p:spTgt>
                                        </p:tgtEl>
                                        <p:attrNameLst>
                                          <p:attrName>style.visibility</p:attrName>
                                        </p:attrNameLst>
                                      </p:cBhvr>
                                      <p:to>
                                        <p:strVal val="visible"/>
                                      </p:to>
                                    </p:set>
                                    <p:anim calcmode="lin" valueType="num">
                                      <p:cBhvr additive="base">
                                        <p:cTn id="12" dur="500" fill="hold"/>
                                        <p:tgtEl>
                                          <p:spTgt spid="267268">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267268">
                                            <p:bg/>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67268">
                                            <p:txEl>
                                              <p:pRg st="0" end="0"/>
                                            </p:txEl>
                                          </p:spTgt>
                                        </p:tgtEl>
                                        <p:attrNameLst>
                                          <p:attrName>style.visibility</p:attrName>
                                        </p:attrNameLst>
                                      </p:cBhvr>
                                      <p:to>
                                        <p:strVal val="visible"/>
                                      </p:to>
                                    </p:set>
                                    <p:anim calcmode="lin" valueType="num">
                                      <p:cBhvr additive="base">
                                        <p:cTn id="17" dur="500" fill="hold"/>
                                        <p:tgtEl>
                                          <p:spTgt spid="26726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7268">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67268">
                                            <p:txEl>
                                              <p:pRg st="1" end="1"/>
                                            </p:txEl>
                                          </p:spTgt>
                                        </p:tgtEl>
                                        <p:attrNameLst>
                                          <p:attrName>style.visibility</p:attrName>
                                        </p:attrNameLst>
                                      </p:cBhvr>
                                      <p:to>
                                        <p:strVal val="visible"/>
                                      </p:to>
                                    </p:set>
                                    <p:anim calcmode="lin" valueType="num">
                                      <p:cBhvr additive="base">
                                        <p:cTn id="22" dur="500" fill="hold"/>
                                        <p:tgtEl>
                                          <p:spTgt spid="267268">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67268">
                                            <p:txEl>
                                              <p:pRg st="1" end="1"/>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67268">
                                            <p:txEl>
                                              <p:pRg st="2" end="2"/>
                                            </p:txEl>
                                          </p:spTgt>
                                        </p:tgtEl>
                                        <p:attrNameLst>
                                          <p:attrName>style.visibility</p:attrName>
                                        </p:attrNameLst>
                                      </p:cBhvr>
                                      <p:to>
                                        <p:strVal val="visible"/>
                                      </p:to>
                                    </p:set>
                                    <p:anim calcmode="lin" valueType="num">
                                      <p:cBhvr additive="base">
                                        <p:cTn id="27" dur="500" fill="hold"/>
                                        <p:tgtEl>
                                          <p:spTgt spid="267268">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67268">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67268">
                                            <p:txEl>
                                              <p:pRg st="3" end="3"/>
                                            </p:txEl>
                                          </p:spTgt>
                                        </p:tgtEl>
                                        <p:attrNameLst>
                                          <p:attrName>style.visibility</p:attrName>
                                        </p:attrNameLst>
                                      </p:cBhvr>
                                      <p:to>
                                        <p:strVal val="visible"/>
                                      </p:to>
                                    </p:set>
                                    <p:anim calcmode="lin" valueType="num">
                                      <p:cBhvr additive="base">
                                        <p:cTn id="32" dur="500" fill="hold"/>
                                        <p:tgtEl>
                                          <p:spTgt spid="267268">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67268">
                                            <p:txEl>
                                              <p:pRg st="3" end="3"/>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67268">
                                            <p:txEl>
                                              <p:pRg st="4" end="4"/>
                                            </p:txEl>
                                          </p:spTgt>
                                        </p:tgtEl>
                                        <p:attrNameLst>
                                          <p:attrName>style.visibility</p:attrName>
                                        </p:attrNameLst>
                                      </p:cBhvr>
                                      <p:to>
                                        <p:strVal val="visible"/>
                                      </p:to>
                                    </p:set>
                                    <p:anim calcmode="lin" valueType="num">
                                      <p:cBhvr additive="base">
                                        <p:cTn id="37" dur="500" fill="hold"/>
                                        <p:tgtEl>
                                          <p:spTgt spid="26726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7268">
                                            <p:txEl>
                                              <p:pRg st="4" end="4"/>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67268">
                                            <p:txEl>
                                              <p:pRg st="5" end="5"/>
                                            </p:txEl>
                                          </p:spTgt>
                                        </p:tgtEl>
                                        <p:attrNameLst>
                                          <p:attrName>style.visibility</p:attrName>
                                        </p:attrNameLst>
                                      </p:cBhvr>
                                      <p:to>
                                        <p:strVal val="visible"/>
                                      </p:to>
                                    </p:set>
                                    <p:anim calcmode="lin" valueType="num">
                                      <p:cBhvr additive="base">
                                        <p:cTn id="42" dur="500" fill="hold"/>
                                        <p:tgtEl>
                                          <p:spTgt spid="267268">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67268">
                                            <p:txEl>
                                              <p:pRg st="5" end="5"/>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7268">
                                            <p:txEl>
                                              <p:pRg st="6" end="6"/>
                                            </p:txEl>
                                          </p:spTgt>
                                        </p:tgtEl>
                                        <p:attrNameLst>
                                          <p:attrName>style.visibility</p:attrName>
                                        </p:attrNameLst>
                                      </p:cBhvr>
                                      <p:to>
                                        <p:strVal val="visible"/>
                                      </p:to>
                                    </p:set>
                                    <p:anim calcmode="lin" valueType="num">
                                      <p:cBhvr additive="base">
                                        <p:cTn id="47" dur="500" fill="hold"/>
                                        <p:tgtEl>
                                          <p:spTgt spid="267268">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6726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p:bldP spid="267268" grpId="0" build="allAtOnce"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1"/>
          <p:cNvSpPr txBox="1">
            <a:spLocks noGrp="1"/>
          </p:cNvSpPr>
          <p:nvPr>
            <p:ph type="sldNum" sz="quarter" idx="10"/>
          </p:nvPr>
        </p:nvSpPr>
        <p:spPr>
          <a:xfrm>
            <a:off x="6934200" y="6321425"/>
            <a:ext cx="1981200" cy="360363"/>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95</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79875" name="标题 268289"/>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用框架表示知识的例子</a:t>
            </a:r>
          </a:p>
        </p:txBody>
      </p:sp>
      <p:graphicFrame>
        <p:nvGraphicFramePr>
          <p:cNvPr id="79876" name="文本占位符 268290"/>
          <p:cNvGraphicFramePr>
            <a:graphicFrameLocks noGrp="1"/>
          </p:cNvGraphicFramePr>
          <p:nvPr>
            <p:ph idx="1"/>
          </p:nvPr>
        </p:nvGraphicFramePr>
        <p:xfrm>
          <a:off x="157163" y="908050"/>
          <a:ext cx="8920162" cy="5754688"/>
        </p:xfrm>
        <a:graphic>
          <a:graphicData uri="http://schemas.openxmlformats.org/presentationml/2006/ole">
            <mc:AlternateContent xmlns:mc="http://schemas.openxmlformats.org/markup-compatibility/2006">
              <mc:Choice xmlns:v="urn:schemas-microsoft-com:vml" Requires="v">
                <p:oleObj spid="_x0000_s14361" r:id="rId3" imgW="6924675" imgH="5019675" progId="Paint.Picture">
                  <p:embed/>
                </p:oleObj>
              </mc:Choice>
              <mc:Fallback>
                <p:oleObj r:id="rId3" imgW="6924675" imgH="5019675" progId="Paint.Picture">
                  <p:embed/>
                  <p:pic>
                    <p:nvPicPr>
                      <p:cNvPr id="0" name="图片 3110"/>
                      <p:cNvPicPr/>
                      <p:nvPr/>
                    </p:nvPicPr>
                    <p:blipFill>
                      <a:blip r:embed="rId4"/>
                      <a:srcRect/>
                      <a:stretch>
                        <a:fillRect/>
                      </a:stretch>
                    </p:blipFill>
                    <p:spPr>
                      <a:xfrm>
                        <a:off x="157163" y="908050"/>
                        <a:ext cx="8920162" cy="5754688"/>
                      </a:xfrm>
                      <a:prstGeom prst="rect">
                        <a:avLst/>
                      </a:prstGeom>
                      <a:noFill/>
                      <a:ln w="38100">
                        <a:miter/>
                      </a:ln>
                    </p:spPr>
                  </p:pic>
                </p:oleObj>
              </mc:Fallback>
            </mc:AlternateContent>
          </a:graphicData>
        </a:graphic>
      </p:graphicFrame>
      <p:grpSp>
        <p:nvGrpSpPr>
          <p:cNvPr id="79877" name="组合 268291"/>
          <p:cNvGrpSpPr/>
          <p:nvPr/>
        </p:nvGrpSpPr>
        <p:grpSpPr>
          <a:xfrm>
            <a:off x="2846388" y="957263"/>
            <a:ext cx="2960687" cy="2525712"/>
            <a:chOff x="1847" y="603"/>
            <a:chExt cx="1865" cy="1591"/>
          </a:xfrm>
        </p:grpSpPr>
        <p:sp>
          <p:nvSpPr>
            <p:cNvPr id="79878" name="矩形 268292"/>
            <p:cNvSpPr/>
            <p:nvPr/>
          </p:nvSpPr>
          <p:spPr>
            <a:xfrm>
              <a:off x="1847" y="859"/>
              <a:ext cx="1865" cy="1335"/>
            </a:xfrm>
            <a:prstGeom prst="rect">
              <a:avLst/>
            </a:prstGeom>
            <a:noFill/>
            <a:ln w="25400" cap="flat" cmpd="sng">
              <a:solidFill>
                <a:schemeClr val="accent2"/>
              </a:solidFill>
              <a:prstDash val="solid"/>
              <a:miter/>
              <a:headEnd type="none" w="med" len="med"/>
              <a:tailEnd type="none" w="med" len="med"/>
            </a:ln>
          </p:spPr>
          <p:txBody>
            <a:bodyPr/>
            <a:lstStyle/>
            <a:p>
              <a:pPr eaLnBrk="1" hangingPunct="1"/>
              <a:endParaRPr lang="zh-CN" altLang="en-US" dirty="0">
                <a:latin typeface="Verdana" panose="020B0604030504040204" pitchFamily="34" charset="0"/>
              </a:endParaRPr>
            </a:p>
          </p:txBody>
        </p:sp>
        <p:sp>
          <p:nvSpPr>
            <p:cNvPr id="79879" name="矩形 268293"/>
            <p:cNvSpPr/>
            <p:nvPr/>
          </p:nvSpPr>
          <p:spPr>
            <a:xfrm>
              <a:off x="1847" y="603"/>
              <a:ext cx="777" cy="247"/>
            </a:xfrm>
            <a:prstGeom prst="rect">
              <a:avLst/>
            </a:prstGeom>
            <a:noFill/>
            <a:ln w="25400" cap="flat" cmpd="sng">
              <a:solidFill>
                <a:schemeClr val="accent2"/>
              </a:solidFill>
              <a:prstDash val="solid"/>
              <a:miter/>
              <a:headEnd type="none" w="med" len="med"/>
              <a:tailEnd type="none" w="med" len="med"/>
            </a:ln>
          </p:spPr>
          <p:txBody>
            <a:bodyPr/>
            <a:lstStyle/>
            <a:p>
              <a:pPr eaLnBrk="1" hangingPunct="1"/>
              <a:endParaRPr lang="zh-CN" altLang="en-US" dirty="0">
                <a:latin typeface="Verdana" panose="020B0604030504040204" pitchFamily="34" charset="0"/>
              </a:endParaRPr>
            </a:p>
          </p:txBody>
        </p:sp>
      </p:grpSp>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96</a:t>
            </a:fld>
            <a:endParaRPr lang="en-US" altLang="en-US" dirty="0">
              <a:solidFill>
                <a:srgbClr val="A50021"/>
              </a:solidFill>
              <a:latin typeface="Arial" panose="020B0604020202020204" pitchFamily="34" charset="0"/>
              <a:ea typeface="MS PGothic" panose="020B0600070205080204" pitchFamily="34" charset="-128"/>
            </a:endParaRPr>
          </a:p>
        </p:txBody>
      </p:sp>
      <p:sp>
        <p:nvSpPr>
          <p:cNvPr id="80899" name="标题 269313"/>
          <p:cNvSpPr>
            <a:spLocks noGrp="1"/>
          </p:cNvSpPr>
          <p:nvPr>
            <p:ph type="title"/>
          </p:nvPr>
        </p:nvSpPr>
        <p:spPr/>
        <p:txBody>
          <a:bodyPr vert="horz" wrap="square" lIns="91440" tIns="45720" rIns="91440" bIns="45720" anchor="b"/>
          <a:lstStyle/>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框架表示法的特点</a:t>
            </a:r>
          </a:p>
        </p:txBody>
      </p:sp>
      <p:sp>
        <p:nvSpPr>
          <p:cNvPr id="80900" name="文本占位符 269314"/>
          <p:cNvSpPr>
            <a:spLocks noGrp="1"/>
          </p:cNvSpPr>
          <p:nvPr>
            <p:ph idx="1"/>
          </p:nvPr>
        </p:nvSpPr>
        <p:spPr>
          <a:xfrm>
            <a:off x="250825" y="996950"/>
            <a:ext cx="8642350" cy="5400675"/>
          </a:xfrm>
        </p:spPr>
        <p:txBody>
          <a:bodyPr vert="horz" wrap="square" lIns="91440" tIns="45720" rIns="91440" bIns="45720" anchor="t"/>
          <a:lstStyle/>
          <a:p>
            <a:pPr marL="381000" indent="-381000" algn="just" eaLnBrk="1" hangingPunct="1">
              <a:buNone/>
            </a:pPr>
            <a:r>
              <a:rPr lang="zh-CN" altLang="en-US" b="1" dirty="0">
                <a:latin typeface="Times New Roman" panose="02020603050405020304" pitchFamily="18" charset="0"/>
              </a:rPr>
              <a:t>（</a:t>
            </a:r>
            <a:r>
              <a:rPr lang="en-US" altLang="zh-CN" b="1" dirty="0">
                <a:latin typeface="Times New Roman" panose="02020603050405020304" pitchFamily="18" charset="0"/>
              </a:rPr>
              <a:t>1</a:t>
            </a:r>
            <a:r>
              <a:rPr lang="zh-CN" altLang="en-US" b="1" dirty="0">
                <a:latin typeface="Times New Roman" panose="02020603050405020304" pitchFamily="18" charset="0"/>
              </a:rPr>
              <a:t>） 结构性 </a:t>
            </a:r>
          </a:p>
          <a:p>
            <a:pPr marL="381000" indent="-381000" algn="just" eaLnBrk="1" hangingPunct="1">
              <a:buNone/>
            </a:pPr>
            <a:r>
              <a:rPr lang="zh-CN" altLang="en-US" sz="2600" b="1" dirty="0">
                <a:latin typeface="Times New Roman" panose="02020603050405020304" pitchFamily="18" charset="0"/>
              </a:rPr>
              <a:t>          便于表达结构性知识，能够将知识的内部结构关系及知识间的联系表示出来。</a:t>
            </a:r>
            <a:r>
              <a:rPr lang="zh-CN" altLang="en-US" sz="3000" b="1" dirty="0">
                <a:latin typeface="Times New Roman" panose="02020603050405020304" pitchFamily="18" charset="0"/>
              </a:rPr>
              <a:t> </a:t>
            </a:r>
          </a:p>
          <a:p>
            <a:pPr marL="381000" indent="-381000" algn="just" eaLnBrk="1" hangingPunct="1">
              <a:buNone/>
            </a:pP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）继承性 </a:t>
            </a:r>
          </a:p>
          <a:p>
            <a:pPr marL="381000" indent="-381000" algn="just" eaLnBrk="1" hangingPunct="1">
              <a:buNone/>
            </a:pPr>
            <a:r>
              <a:rPr lang="zh-CN" altLang="en-US" sz="2600" b="1" dirty="0">
                <a:latin typeface="Times New Roman" panose="02020603050405020304" pitchFamily="18" charset="0"/>
              </a:rPr>
              <a:t>          框架网络中，下层框架可以继承上层框架的槽值，也可以进行补充和修改。</a:t>
            </a:r>
            <a:r>
              <a:rPr lang="zh-CN" altLang="en-US" sz="3000" b="1" dirty="0">
                <a:latin typeface="Times New Roman" panose="02020603050405020304" pitchFamily="18" charset="0"/>
              </a:rPr>
              <a:t>  </a:t>
            </a:r>
          </a:p>
          <a:p>
            <a:pPr marL="381000" indent="-381000" algn="just" eaLnBrk="1" hangingPunct="1">
              <a:buNone/>
            </a:pP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dirty="0">
                <a:latin typeface="Times New Roman" panose="02020603050405020304" pitchFamily="18" charset="0"/>
              </a:rPr>
              <a:t>）自然性 </a:t>
            </a:r>
          </a:p>
          <a:p>
            <a:pPr marL="381000" indent="-381000" algn="just" eaLnBrk="1" hangingPunct="1">
              <a:buNone/>
            </a:pPr>
            <a:r>
              <a:rPr lang="zh-CN" altLang="en-US" sz="3200" b="1" dirty="0">
                <a:latin typeface="Times New Roman" panose="02020603050405020304" pitchFamily="18" charset="0"/>
              </a:rPr>
              <a:t>        </a:t>
            </a:r>
            <a:r>
              <a:rPr lang="zh-CN" altLang="en-US" sz="2600" b="1" dirty="0">
                <a:latin typeface="Times New Roman" panose="02020603050405020304" pitchFamily="18" charset="0"/>
              </a:rPr>
              <a:t>框架表示法与人在观察事物</a:t>
            </a:r>
            <a:r>
              <a:rPr lang="zh-CN" altLang="en-US" sz="2600" b="1" dirty="0"/>
              <a:t>时的思维活动是一致的。</a:t>
            </a:r>
          </a:p>
        </p:txBody>
      </p:sp>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vert="horz" wrap="square" lIns="91440" tIns="45720" rIns="91440" bIns="45720" anchor="b"/>
          <a:lstStyle/>
          <a:p>
            <a:pPr eaLnBrk="1" hangingPunct="1"/>
            <a:r>
              <a:rPr lang="zh-CN" altLang="zh-CN" dirty="0"/>
              <a:t>典型的框架知识库</a:t>
            </a:r>
            <a:r>
              <a:rPr lang="en-US" altLang="zh-CN" dirty="0"/>
              <a:t>:FrameNet</a:t>
            </a:r>
            <a:endParaRPr lang="zh-CN" altLang="en-US" dirty="0"/>
          </a:p>
        </p:txBody>
      </p:sp>
      <p:sp>
        <p:nvSpPr>
          <p:cNvPr id="81923" name="内容占位符 2"/>
          <p:cNvSpPr>
            <a:spLocks noGrp="1"/>
          </p:cNvSpPr>
          <p:nvPr>
            <p:ph idx="1"/>
          </p:nvPr>
        </p:nvSpPr>
        <p:spPr>
          <a:xfrm>
            <a:off x="250825" y="908050"/>
            <a:ext cx="8642350" cy="4316413"/>
          </a:xfrm>
        </p:spPr>
        <p:txBody>
          <a:bodyPr vert="horz" wrap="square" lIns="91440" tIns="45720" rIns="91440" bIns="45720" anchor="t"/>
          <a:lstStyle/>
          <a:p>
            <a:pPr eaLnBrk="1" hangingPunct="1"/>
            <a:r>
              <a:rPr lang="en-US" altLang="zh-CN" dirty="0"/>
              <a:t>FrameNet</a:t>
            </a:r>
            <a:r>
              <a:rPr lang="zh-CN" altLang="zh-CN" dirty="0"/>
              <a:t>（</a:t>
            </a:r>
            <a:r>
              <a:rPr lang="en-US" altLang="zh-CN" u="sng" dirty="0"/>
              <a:t>https://framenet.icsi.berkeley.edu/fndrupal</a:t>
            </a:r>
            <a:r>
              <a:rPr lang="zh-CN" altLang="zh-CN" dirty="0"/>
              <a:t>）</a:t>
            </a:r>
          </a:p>
          <a:p>
            <a:pPr eaLnBrk="1" hangingPunct="1"/>
            <a:r>
              <a:rPr lang="zh-CN" altLang="zh-CN" dirty="0"/>
              <a:t>是目前最著名的语义知识框架库，由加州大学伯克利分校主持构建，旨在建立通用的语义知识库。目前该框架库中包括了</a:t>
            </a:r>
            <a:r>
              <a:rPr lang="en-US" altLang="zh-CN" dirty="0"/>
              <a:t>1200</a:t>
            </a:r>
            <a:r>
              <a:rPr lang="zh-CN" altLang="zh-CN" dirty="0"/>
              <a:t>多个语义框架，设计</a:t>
            </a:r>
            <a:r>
              <a:rPr lang="en-US" altLang="zh-CN" dirty="0"/>
              <a:t>13000</a:t>
            </a:r>
            <a:r>
              <a:rPr lang="zh-CN" altLang="zh-CN" dirty="0"/>
              <a:t>多个语义单元，并提供超过</a:t>
            </a:r>
            <a:r>
              <a:rPr lang="en-US" altLang="zh-CN" dirty="0"/>
              <a:t>200</a:t>
            </a:r>
            <a:r>
              <a:rPr lang="zh-CN" altLang="zh-CN" dirty="0"/>
              <a:t>万个标注框架的例句，广泛应用于信息提取，机器翻译，事件识别，情感分析等应用。</a:t>
            </a:r>
          </a:p>
          <a:p>
            <a:pPr eaLnBrk="1" hangingPunct="1"/>
            <a:endParaRPr lang="zh-CN" altLang="en-US" dirty="0"/>
          </a:p>
        </p:txBody>
      </p:sp>
      <p:sp>
        <p:nvSpPr>
          <p:cNvPr id="81924"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en-US" dirty="0">
                <a:solidFill>
                  <a:srgbClr val="A50021"/>
                </a:solidFill>
                <a:latin typeface="Arial" panose="020B0604020202020204" pitchFamily="34" charset="0"/>
                <a:ea typeface="MS PGothic" panose="020B0600070205080204" pitchFamily="34" charset="-128"/>
              </a:rPr>
              <a:t>97</a:t>
            </a:fld>
            <a:endParaRPr lang="en-US" altLang="en-US" dirty="0">
              <a:solidFill>
                <a:srgbClr val="A50021"/>
              </a:solidFill>
              <a:latin typeface="Arial" panose="020B0604020202020204" pitchFamily="34" charset="0"/>
              <a:ea typeface="MS PGothic" panose="020B0600070205080204" pitchFamily="34" charset="-128"/>
            </a:endParaRPr>
          </a:p>
        </p:txBody>
      </p:sp>
      <p:grpSp>
        <p:nvGrpSpPr>
          <p:cNvPr id="81925" name="组合 8"/>
          <p:cNvGrpSpPr/>
          <p:nvPr/>
        </p:nvGrpSpPr>
        <p:grpSpPr>
          <a:xfrm>
            <a:off x="4197350" y="4800600"/>
            <a:ext cx="4821238" cy="1957388"/>
            <a:chOff x="3366713" y="4139687"/>
            <a:chExt cx="5811286" cy="2677161"/>
          </a:xfrm>
        </p:grpSpPr>
        <p:pic>
          <p:nvPicPr>
            <p:cNvPr id="81927" name="Picture 2867"/>
            <p:cNvPicPr>
              <a:picLocks noChangeAspect="1"/>
            </p:cNvPicPr>
            <p:nvPr/>
          </p:nvPicPr>
          <p:blipFill>
            <a:blip r:embed="rId2"/>
            <a:stretch>
              <a:fillRect/>
            </a:stretch>
          </p:blipFill>
          <p:spPr>
            <a:xfrm>
              <a:off x="3366713" y="4139687"/>
              <a:ext cx="5810447" cy="1338581"/>
            </a:xfrm>
            <a:prstGeom prst="rect">
              <a:avLst/>
            </a:prstGeom>
            <a:noFill/>
            <a:ln w="9525">
              <a:noFill/>
            </a:ln>
          </p:spPr>
        </p:pic>
        <p:pic>
          <p:nvPicPr>
            <p:cNvPr id="81928" name="Picture 2868"/>
            <p:cNvPicPr>
              <a:picLocks noChangeAspect="1"/>
            </p:cNvPicPr>
            <p:nvPr/>
          </p:nvPicPr>
          <p:blipFill>
            <a:blip r:embed="rId3"/>
            <a:stretch>
              <a:fillRect/>
            </a:stretch>
          </p:blipFill>
          <p:spPr>
            <a:xfrm>
              <a:off x="3366713" y="5478268"/>
              <a:ext cx="5811286" cy="1338580"/>
            </a:xfrm>
            <a:prstGeom prst="rect">
              <a:avLst/>
            </a:prstGeom>
            <a:noFill/>
            <a:ln w="9525">
              <a:noFill/>
            </a:ln>
          </p:spPr>
        </p:pic>
      </p:grpSp>
      <p:pic>
        <p:nvPicPr>
          <p:cNvPr id="81926" name="Picture 2869"/>
          <p:cNvPicPr>
            <a:picLocks noChangeAspect="1"/>
          </p:cNvPicPr>
          <p:nvPr/>
        </p:nvPicPr>
        <p:blipFill>
          <a:blip r:embed="rId4"/>
          <a:stretch>
            <a:fillRect/>
          </a:stretch>
        </p:blipFill>
        <p:spPr>
          <a:xfrm>
            <a:off x="257175" y="5203825"/>
            <a:ext cx="1763713" cy="1633538"/>
          </a:xfrm>
          <a:prstGeom prst="rect">
            <a:avLst/>
          </a:prstGeom>
          <a:noFill/>
          <a:ln w="9525">
            <a:noFill/>
          </a:ln>
        </p:spPr>
      </p:pic>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6440" y="2546985"/>
            <a:ext cx="7886700" cy="1764030"/>
          </a:xfrm>
        </p:spPr>
        <p:txBody>
          <a:bodyPr anchor="ctr" anchorCtr="0"/>
          <a:lstStyle/>
          <a:p>
            <a:pPr algn="ctr"/>
            <a:r>
              <a:rPr lang="zh-CN" altLang="en-US" noProof="0" dirty="0">
                <a:ln>
                  <a:noFill/>
                </a:ln>
                <a:effectLst/>
                <a:uLnTx/>
                <a:uFillTx/>
                <a:latin typeface="+mj-ea"/>
                <a:sym typeface="+mn-ea"/>
              </a:rPr>
              <a:t>语义网络表示</a:t>
            </a:r>
            <a:endParaRPr lang="zh-CN" altLang="en-US"/>
          </a:p>
        </p:txBody>
      </p:sp>
      <p:sp>
        <p:nvSpPr>
          <p:cNvPr id="5" name="文本占位符 4"/>
          <p:cNvSpPr>
            <a:spLocks noGrp="1"/>
          </p:cNvSpPr>
          <p:nvPr>
            <p:ph type="body" idx="1"/>
          </p:nvPr>
        </p:nvSpPr>
        <p:spPr/>
        <p:txBody>
          <a:bodyPr/>
          <a:lstStyle/>
          <a:p>
            <a:endParaRPr lang="zh-CN" altLang="en-US"/>
          </a:p>
        </p:txBody>
      </p:sp>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1"/>
          <p:cNvSpPr txBox="1">
            <a:spLocks noGrp="1"/>
          </p:cNvSpPr>
          <p:nvPr>
            <p:ph type="sldNum" sz="quarter" idx="10"/>
          </p:nvPr>
        </p:nvSpPr>
        <p:spPr>
          <a:xfrm>
            <a:off x="8610600" y="6356350"/>
            <a:ext cx="2743200" cy="365125"/>
          </a:xfrm>
        </p:spPr>
        <p:txBody>
          <a:bodyPr lIns="91436" tIns="45718" rIns="91436" bIns="45718" anchor="ctr"/>
          <a:lstStyle/>
          <a:p>
            <a:pPr marL="0" indent="0" algn="r" defTabSz="913130" eaLnBrk="1" hangingPunct="1">
              <a:lnSpc>
                <a:spcPct val="100000"/>
              </a:lnSpc>
              <a:spcBef>
                <a:spcPct val="0"/>
              </a:spcBef>
              <a:buClrTx/>
              <a:buFontTx/>
              <a:buNone/>
            </a:pPr>
            <a:fld id="{9A0DB2DC-4C9A-4742-B13C-FB6460FD3503}" type="slidenum">
              <a:rPr lang="en-US" altLang="en-US" sz="1200" dirty="0">
                <a:solidFill>
                  <a:srgbClr val="898989"/>
                </a:solidFill>
              </a:rPr>
              <a:t>99</a:t>
            </a:fld>
            <a:endParaRPr lang="en-US" altLang="en-US" sz="1200" dirty="0">
              <a:solidFill>
                <a:srgbClr val="898989"/>
              </a:solidFill>
            </a:endParaRPr>
          </a:p>
        </p:txBody>
      </p:sp>
      <p:sp>
        <p:nvSpPr>
          <p:cNvPr id="82947" name="矩形 2"/>
          <p:cNvSpPr/>
          <p:nvPr/>
        </p:nvSpPr>
        <p:spPr>
          <a:xfrm>
            <a:off x="473075" y="1300480"/>
            <a:ext cx="8197850" cy="2546985"/>
          </a:xfrm>
          <a:prstGeom prst="rect">
            <a:avLst/>
          </a:prstGeom>
          <a:noFill/>
          <a:ln w="9525">
            <a:noFill/>
          </a:ln>
        </p:spPr>
        <p:txBody>
          <a:bodyPr>
            <a:spAutoFit/>
          </a:bodyPr>
          <a:lstStyle/>
          <a:p>
            <a:pPr marL="342900" indent="-342900" eaLnBrk="1" hangingPunct="1">
              <a:lnSpc>
                <a:spcPct val="130000"/>
              </a:lnSpc>
              <a:spcBef>
                <a:spcPts val="450"/>
              </a:spcBef>
              <a:buFont typeface="Arial" panose="020B0604020202020204" pitchFamily="34" charset="0"/>
              <a:buChar char="•"/>
            </a:pPr>
            <a:r>
              <a:rPr lang="zh-CN" altLang="en-US" sz="2400" dirty="0">
                <a:latin typeface="Verdana" panose="020B0604030504040204" pitchFamily="34" charset="0"/>
              </a:rPr>
              <a:t>语义网络是</a:t>
            </a:r>
            <a:r>
              <a:rPr lang="en-US" altLang="zh-CN" sz="2400" dirty="0">
                <a:latin typeface="Verdana" panose="020B0604030504040204" pitchFamily="34" charset="0"/>
              </a:rPr>
              <a:t>Quillian</a:t>
            </a:r>
            <a:r>
              <a:rPr lang="zh-CN" altLang="en-US" sz="2400" dirty="0">
                <a:latin typeface="Verdana" panose="020B0604030504040204" pitchFamily="34" charset="0"/>
              </a:rPr>
              <a:t>在</a:t>
            </a:r>
            <a:r>
              <a:rPr lang="en-US" altLang="zh-CN" sz="2400" dirty="0">
                <a:latin typeface="Verdana" panose="020B0604030504040204" pitchFamily="34" charset="0"/>
              </a:rPr>
              <a:t>1968</a:t>
            </a:r>
            <a:r>
              <a:rPr lang="zh-CN" altLang="en-US" sz="2400" dirty="0">
                <a:latin typeface="Verdana" panose="020B0604030504040204" pitchFamily="34" charset="0"/>
              </a:rPr>
              <a:t>年研究人类联想记忆时提出的心理学模型，认为记忆是由概念间的联系实现的。</a:t>
            </a:r>
            <a:r>
              <a:rPr lang="en-US" altLang="zh-CN" sz="2400" dirty="0">
                <a:latin typeface="Verdana" panose="020B0604030504040204" pitchFamily="34" charset="0"/>
              </a:rPr>
              <a:t>1972</a:t>
            </a:r>
            <a:r>
              <a:rPr lang="zh-CN" altLang="en-US" sz="2400" dirty="0">
                <a:latin typeface="Verdana" panose="020B0604030504040204" pitchFamily="34" charset="0"/>
              </a:rPr>
              <a:t>年</a:t>
            </a:r>
            <a:r>
              <a:rPr lang="en-US" altLang="zh-CN" sz="2400" dirty="0">
                <a:latin typeface="Verdana" panose="020B0604030504040204" pitchFamily="34" charset="0"/>
              </a:rPr>
              <a:t>Simmons</a:t>
            </a:r>
            <a:r>
              <a:rPr lang="zh-CN" altLang="en-US" sz="2400" dirty="0">
                <a:latin typeface="Verdana" panose="020B0604030504040204" pitchFamily="34" charset="0"/>
              </a:rPr>
              <a:t>首先将语义网络表示法用于自然语言理解系统。</a:t>
            </a:r>
          </a:p>
          <a:p>
            <a:pPr marL="342900" indent="-342900" eaLnBrk="1" hangingPunct="1">
              <a:lnSpc>
                <a:spcPct val="130000"/>
              </a:lnSpc>
              <a:spcBef>
                <a:spcPts val="450"/>
              </a:spcBef>
              <a:buFont typeface="Arial" panose="020B0604020202020204" pitchFamily="34" charset="0"/>
              <a:buChar char="•"/>
            </a:pPr>
            <a:endParaRPr lang="zh-CN" altLang="en-US" sz="2400" dirty="0">
              <a:latin typeface="Verdana" panose="020B0604030504040204" pitchFamily="34" charset="0"/>
            </a:endParaRPr>
          </a:p>
        </p:txBody>
      </p:sp>
      <p:sp>
        <p:nvSpPr>
          <p:cNvPr id="10" name="标题 269313"/>
          <p:cNvSpPr>
            <a:spLocks noGrp="1" noChangeArrowheads="1"/>
          </p:cNvSpPr>
          <p:nvPr>
            <p:ph type="title"/>
          </p:nvPr>
        </p:nvSpPr>
        <p:spPr/>
        <p:txBody>
          <a:bodyPr vert="horz" wrap="square" lIns="91440" tIns="45720" rIns="91440" bIns="45720" numCol="1" anchor="b" anchorCtr="0" compatLnSpc="1"/>
          <a:lstStyle/>
          <a:p>
            <a:pPr marL="0" marR="0" lvl="0" indent="17653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 </a:t>
            </a:r>
            <a:r>
              <a:rPr kumimoji="0" lang="zh-CN" altLang="en-US" sz="4000" b="1" i="0" u="none" strike="noStrike" kern="1200" cap="none" spc="0" normalizeH="0" baseline="0" noProof="0" dirty="0">
                <a:ln>
                  <a:noFill/>
                </a:ln>
                <a:solidFill>
                  <a:schemeClr val="bg1"/>
                </a:solidFill>
                <a:effectLst/>
                <a:uLnTx/>
                <a:uFillTx/>
                <a:latin typeface="+mj-ea"/>
                <a:ea typeface="+mj-ea"/>
                <a:cs typeface="+mj-cs"/>
              </a:rPr>
              <a:t>语义网络表示法</a:t>
            </a:r>
            <a:endParaRPr kumimoji="0" lang="zh-CN" altLang="en-US" sz="3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
        <p:nvSpPr>
          <p:cNvPr id="2" name="矩形 1"/>
          <p:cNvSpPr/>
          <p:nvPr/>
        </p:nvSpPr>
        <p:spPr>
          <a:xfrm>
            <a:off x="608330" y="3847465"/>
            <a:ext cx="7927975" cy="1729105"/>
          </a:xfrm>
          <a:prstGeom prst="rect">
            <a:avLst/>
          </a:prstGeom>
        </p:spPr>
        <p:txBody>
          <a:bodyPr lIns="68577" tIns="34289" rIns="68577" bIns="3428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700" b="1" i="0" u="none" strike="noStrike" kern="1200" cap="none" spc="0" normalizeH="0" baseline="0" noProof="0" dirty="0">
                <a:ln>
                  <a:noFill/>
                </a:ln>
                <a:solidFill>
                  <a:schemeClr val="tx1"/>
                </a:solidFill>
                <a:effectLst/>
                <a:uLnTx/>
                <a:uFillTx/>
                <a:latin typeface="+mj-ea"/>
                <a:ea typeface="+mj-ea"/>
                <a:cs typeface="+mn-cs"/>
              </a:rPr>
              <a:t>    </a:t>
            </a:r>
            <a:r>
              <a:rPr kumimoji="0" lang="zh-CN" altLang="en-US" sz="2700" b="1" i="0" u="none" strike="noStrike" kern="1200" cap="none" spc="0" normalizeH="0" baseline="0" noProof="0" dirty="0">
                <a:ln>
                  <a:noFill/>
                </a:ln>
                <a:solidFill>
                  <a:schemeClr val="tx1"/>
                </a:solidFill>
                <a:effectLst/>
                <a:uLnTx/>
                <a:uFillTx/>
                <a:latin typeface="+mj-ea"/>
                <a:ea typeface="+mj-ea"/>
                <a:cs typeface="+mn-cs"/>
              </a:rPr>
              <a:t>语义网络</a:t>
            </a:r>
            <a:r>
              <a:rPr kumimoji="0" lang="zh-CN" sz="2700" b="1" i="0" u="none" strike="noStrike" kern="1200" cap="none" spc="0" normalizeH="0" baseline="0" noProof="0" dirty="0">
                <a:ln>
                  <a:noFill/>
                </a:ln>
                <a:solidFill>
                  <a:schemeClr val="tx1"/>
                </a:solidFill>
                <a:effectLst/>
                <a:uLnTx/>
                <a:uFillTx/>
                <a:latin typeface="+mj-ea"/>
                <a:ea typeface="+mj-ea"/>
                <a:cs typeface="+mn-cs"/>
              </a:rPr>
              <a:t>是知识的一种结构化图解表示，它由节点和弧线组成。</a:t>
            </a:r>
          </a:p>
          <a:p>
            <a:pPr marL="914400" marR="0" lvl="1"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sz="2700" b="1" i="0" u="none" strike="noStrike" kern="1200" cap="none" spc="0" normalizeH="0" baseline="0" noProof="0" dirty="0">
                <a:ln>
                  <a:noFill/>
                </a:ln>
                <a:solidFill>
                  <a:schemeClr val="tx1"/>
                </a:solidFill>
                <a:effectLst/>
                <a:uLnTx/>
                <a:uFillTx/>
                <a:latin typeface="+mj-ea"/>
                <a:ea typeface="+mj-ea"/>
                <a:cs typeface="+mn-cs"/>
              </a:rPr>
              <a:t>节点表示实体、概念和情况等；</a:t>
            </a:r>
          </a:p>
          <a:p>
            <a:pPr marL="914400" marR="0" lvl="1"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lang="zh-CN" sz="2700" b="1" noProof="0" dirty="0">
                <a:ln>
                  <a:noFill/>
                </a:ln>
                <a:effectLst/>
                <a:uLnTx/>
                <a:uFillTx/>
                <a:latin typeface="+mj-ea"/>
                <a:ea typeface="+mj-ea"/>
                <a:sym typeface="+mn-ea"/>
              </a:rPr>
              <a:t>弧线表示节点间的关系。</a:t>
            </a:r>
            <a:endParaRPr kumimoji="0" lang="zh-CN" sz="2700" b="1" i="0" u="none" strike="noStrike" kern="1200" cap="none" spc="0" normalizeH="0" baseline="0" noProof="0" dirty="0">
              <a:ln>
                <a:noFill/>
              </a:ln>
              <a:solidFill>
                <a:schemeClr val="tx1"/>
              </a:solidFill>
              <a:effectLst/>
              <a:uLnTx/>
              <a:uFillTx/>
              <a:latin typeface="+mj-ea"/>
              <a:ea typeface="+mj-ea"/>
              <a:cs typeface="+mn-cs"/>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967,&quot;width&quot;:1323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40,&quot;width&quot;:1043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505,&quot;width&quot;:11361}"/>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10,&quot;width&quot;:3490}"/>
</p:tagLst>
</file>

<file path=ppt/theme/theme1.xml><?xml version="1.0" encoding="utf-8"?>
<a:theme xmlns:a="http://schemas.openxmlformats.org/drawingml/2006/main" name="wasedaSample5">
  <a:themeElements>
    <a:clrScheme name="">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C"/>
      </a:accent5>
      <a:accent6>
        <a:srgbClr val="B70000"/>
      </a:accent6>
      <a:hlink>
        <a:srgbClr val="336699"/>
      </a:hlink>
      <a:folHlink>
        <a:srgbClr val="003366"/>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9032</Words>
  <Application>Microsoft Office PowerPoint</Application>
  <PresentationFormat>全屏显示(4:3)</PresentationFormat>
  <Paragraphs>840</Paragraphs>
  <Slides>130</Slides>
  <Notes>32</Notes>
  <HiddenSlides>1</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5</vt:i4>
      </vt:variant>
      <vt:variant>
        <vt:lpstr>幻灯片标题</vt:lpstr>
      </vt:variant>
      <vt:variant>
        <vt:i4>130</vt:i4>
      </vt:variant>
    </vt:vector>
  </HeadingPairs>
  <TitlesOfParts>
    <vt:vector size="154" baseType="lpstr">
      <vt:lpstr>&amp;quot</vt:lpstr>
      <vt:lpstr>inherit</vt:lpstr>
      <vt:lpstr>Microsoft YaHei Regular</vt:lpstr>
      <vt:lpstr>MS PGothic</vt:lpstr>
      <vt:lpstr>等线</vt:lpstr>
      <vt:lpstr>黑体</vt:lpstr>
      <vt:lpstr>华文隶书</vt:lpstr>
      <vt:lpstr>楷体_GB2312</vt:lpstr>
      <vt:lpstr>宋体</vt:lpstr>
      <vt:lpstr>微软雅黑</vt:lpstr>
      <vt:lpstr>Arial</vt:lpstr>
      <vt:lpstr>Calibri</vt:lpstr>
      <vt:lpstr>Cambria Math</vt:lpstr>
      <vt:lpstr>Symbol</vt:lpstr>
      <vt:lpstr>Times New Roman</vt:lpstr>
      <vt:lpstr>Verdana</vt:lpstr>
      <vt:lpstr>Wingdings</vt:lpstr>
      <vt:lpstr>Wingdings 3</vt:lpstr>
      <vt:lpstr>wasedaSample5</vt:lpstr>
      <vt:lpstr>Bitmap Image</vt:lpstr>
      <vt:lpstr>Equation.3</vt:lpstr>
      <vt:lpstr>MathType 7.0 Equation</vt:lpstr>
      <vt:lpstr>图片</vt:lpstr>
      <vt:lpstr>SmartDraw.2</vt:lpstr>
      <vt:lpstr>PowerPoint 演示文稿</vt:lpstr>
      <vt:lpstr>国家自然科学基金委新增学科目录</vt:lpstr>
      <vt:lpstr>PowerPoint 演示文稿</vt:lpstr>
      <vt:lpstr>PowerPoint 演示文稿</vt:lpstr>
      <vt:lpstr>什么是知识？</vt:lpstr>
      <vt:lpstr>DIKW 模型</vt:lpstr>
      <vt:lpstr>PowerPoint 演示文稿</vt:lpstr>
      <vt:lpstr>PowerPoint 演示文稿</vt:lpstr>
      <vt:lpstr>PowerPoint 演示文稿</vt:lpstr>
      <vt:lpstr>PowerPoint 演示文稿</vt:lpstr>
      <vt:lpstr>PowerPoint 演示文稿</vt:lpstr>
      <vt:lpstr>状态空间表示</vt:lpstr>
      <vt:lpstr>PowerPoint 演示文稿</vt:lpstr>
      <vt:lpstr>状态和状态空间 </vt:lpstr>
      <vt:lpstr>状态和状态空间</vt:lpstr>
      <vt:lpstr>状态和状态空间</vt:lpstr>
      <vt:lpstr>PowerPoint 演示文稿</vt:lpstr>
      <vt:lpstr>PowerPoint 演示文稿</vt:lpstr>
      <vt:lpstr>PowerPoint 演示文稿</vt:lpstr>
      <vt:lpstr>PowerPoint 演示文稿</vt:lpstr>
      <vt:lpstr>例2.2  水壶问题 </vt:lpstr>
      <vt:lpstr>（1）定义状态空间</vt:lpstr>
      <vt:lpstr>（2）确定一组操作</vt:lpstr>
      <vt:lpstr>PowerPoint 演示文稿</vt:lpstr>
      <vt:lpstr>PowerPoint 演示文稿</vt:lpstr>
      <vt:lpstr>（3）选择一种搜索策略</vt:lpstr>
      <vt:lpstr>PowerPoint 演示文稿</vt:lpstr>
      <vt:lpstr>问题状态空间法的基本思想</vt:lpstr>
      <vt:lpstr>问题状态空间法的基本算法</vt:lpstr>
      <vt:lpstr>PowerPoint 演示文稿</vt:lpstr>
      <vt:lpstr>PowerPoint 演示文稿</vt:lpstr>
      <vt:lpstr>问题归约表示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谓词逻辑表示</vt:lpstr>
      <vt:lpstr>PowerPoint 演示文稿</vt:lpstr>
      <vt:lpstr>PowerPoint 演示文稿</vt:lpstr>
      <vt:lpstr>PowerPoint 演示文稿</vt:lpstr>
      <vt:lpstr>PowerPoint 演示文稿</vt:lpstr>
      <vt:lpstr>谓词逻辑表示</vt:lpstr>
      <vt:lpstr>1  命题</vt:lpstr>
      <vt:lpstr> 2  谓词</vt:lpstr>
      <vt:lpstr>2谓词</vt:lpstr>
      <vt:lpstr>3  谓词公式</vt:lpstr>
      <vt:lpstr>3  谓词公式</vt:lpstr>
      <vt:lpstr>3  谓词公式</vt:lpstr>
      <vt:lpstr>3  谓词公式</vt:lpstr>
      <vt:lpstr>3  谓词公式</vt:lpstr>
      <vt:lpstr>PowerPoint 演示文稿</vt:lpstr>
      <vt:lpstr>PowerPoint 演示文稿</vt:lpstr>
      <vt:lpstr>3  谓词公式</vt:lpstr>
      <vt:lpstr>3  谓词公式</vt:lpstr>
      <vt:lpstr>3  谓词公式</vt:lpstr>
      <vt:lpstr>4  谓词公式的性质</vt:lpstr>
      <vt:lpstr>5  举例：一阶谓词逻辑知识表示</vt:lpstr>
      <vt:lpstr>4  谓词公式的性质</vt:lpstr>
      <vt:lpstr>4  谓词公式的性质-等价性</vt:lpstr>
      <vt:lpstr>5 置换和合一</vt:lpstr>
      <vt:lpstr>5 置换和合一</vt:lpstr>
      <vt:lpstr>5 置换和合一</vt:lpstr>
      <vt:lpstr>5  举例：一阶谓词逻辑知识表示</vt:lpstr>
      <vt:lpstr>6  一阶谓词逻辑表示法的特点</vt:lpstr>
      <vt:lpstr>产生式表示</vt:lpstr>
      <vt:lpstr>产生式表示法</vt:lpstr>
      <vt:lpstr>  产生式</vt:lpstr>
      <vt:lpstr>  产生式</vt:lpstr>
      <vt:lpstr>  产生式</vt:lpstr>
      <vt:lpstr>  产生式</vt:lpstr>
      <vt:lpstr>  产生式</vt:lpstr>
      <vt:lpstr>  产生式</vt:lpstr>
      <vt:lpstr> 产生式系统</vt:lpstr>
      <vt:lpstr>  产生式系统</vt:lpstr>
      <vt:lpstr>  产生式系统</vt:lpstr>
      <vt:lpstr>PowerPoint 演示文稿</vt:lpstr>
      <vt:lpstr>  产生式系统的例子——动物识别系统</vt:lpstr>
      <vt:lpstr>  产生式系统的例子——动物识别系统</vt:lpstr>
      <vt:lpstr>  产生式系统的例子——动物识别系统</vt:lpstr>
      <vt:lpstr>  产生式系统的例子——动物识别系统</vt:lpstr>
      <vt:lpstr>PowerPoint 演示文稿</vt:lpstr>
      <vt:lpstr> 产生式表示法的特点</vt:lpstr>
      <vt:lpstr>框架表示</vt:lpstr>
      <vt:lpstr>10.4  框架表示法</vt:lpstr>
      <vt:lpstr>10.4.1  框架的一般结构</vt:lpstr>
      <vt:lpstr>  框架的一般结构</vt:lpstr>
      <vt:lpstr>  用框架表示知识的例子</vt:lpstr>
      <vt:lpstr>  用框架表示知识的例子</vt:lpstr>
      <vt:lpstr>  用框架表示知识的例子</vt:lpstr>
      <vt:lpstr>  用框架表示知识的例子</vt:lpstr>
      <vt:lpstr> 用框架表示知识的例子</vt:lpstr>
      <vt:lpstr>  框架表示法的特点</vt:lpstr>
      <vt:lpstr>典型的框架知识库:FrameNet</vt:lpstr>
      <vt:lpstr>语义网络表示</vt:lpstr>
      <vt:lpstr> 语义网络表示法</vt:lpstr>
      <vt:lpstr>  语义网络表示法</vt:lpstr>
      <vt:lpstr>  语义网络表示法</vt:lpstr>
      <vt:lpstr>  语义网络表示法</vt:lpstr>
      <vt:lpstr> 语义网络表示法</vt:lpstr>
      <vt:lpstr>  语义网络表示法</vt:lpstr>
      <vt:lpstr>  语义网络表示法</vt:lpstr>
      <vt:lpstr> 语义网络表示法</vt:lpstr>
      <vt:lpstr>知识图谱</vt:lpstr>
      <vt:lpstr>PowerPoint 演示文稿</vt:lpstr>
      <vt:lpstr>PowerPoint 演示文稿</vt:lpstr>
      <vt:lpstr>PowerPoint 演示文稿</vt:lpstr>
      <vt:lpstr>实体、关系和事实</vt:lpstr>
      <vt:lpstr>知识图谱的构成</vt:lpstr>
      <vt:lpstr>知识图谱形式化表示</vt:lpstr>
      <vt:lpstr>知识图谱特性</vt:lpstr>
      <vt:lpstr>PowerPoint 演示文稿</vt:lpstr>
      <vt:lpstr>PowerPoint 演示文稿</vt:lpstr>
      <vt:lpstr>PowerPoint 演示文稿</vt:lpstr>
      <vt:lpstr>PowerPoint 演示文稿</vt:lpstr>
      <vt:lpstr>PowerPoint 演示文稿</vt:lpstr>
      <vt:lpstr>图谱的价值</vt:lpstr>
      <vt:lpstr>小米图谱</vt:lpstr>
      <vt:lpstr>PowerPoint 演示文稿</vt:lpstr>
      <vt:lpstr>PowerPoint 演示文稿</vt:lpstr>
      <vt:lpstr>OpenBase项目</vt:lpstr>
      <vt:lpstr>PowerPoint 演示文稿</vt:lpstr>
      <vt:lpstr>PowerPoint 演示文稿</vt:lpstr>
      <vt:lpstr>PowerPoint 演示文稿</vt:lpstr>
      <vt:lpstr>PowerPoint 演示文稿</vt:lpstr>
      <vt:lpstr>PowerPoint 演示文稿</vt:lpstr>
      <vt:lpstr>思考题1：农夫过河问题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Run Wang</cp:lastModifiedBy>
  <cp:revision>627</cp:revision>
  <dcterms:created xsi:type="dcterms:W3CDTF">2019-10-28T00:36:00Z</dcterms:created>
  <dcterms:modified xsi:type="dcterms:W3CDTF">2022-09-10T10:17:55Z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2052-11.1.0.10502</vt:lpwstr>
  </property>
  <property fmtid="{D5CDD505-2E9C-101B-9397-08002B2CF9AE}" pid="4" name="ICV">
    <vt:lpwstr>1025FF2051F44D8B8261D317C6E4CD9B</vt:lpwstr>
  </property>
</Properties>
</file>